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9" r:id="rId9"/>
    <p:sldId id="280" r:id="rId10"/>
    <p:sldId id="271" r:id="rId11"/>
    <p:sldId id="272" r:id="rId12"/>
    <p:sldId id="273" r:id="rId13"/>
    <p:sldId id="275" r:id="rId14"/>
    <p:sldId id="277" r:id="rId15"/>
    <p:sldId id="276" r:id="rId16"/>
    <p:sldId id="263" r:id="rId17"/>
    <p:sldId id="278" r:id="rId1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5814"/>
  </p:normalViewPr>
  <p:slideViewPr>
    <p:cSldViewPr snapToGrid="0" snapToObjects="1">
      <p:cViewPr varScale="1">
        <p:scale>
          <a:sx n="48" d="100"/>
          <a:sy n="48" d="100"/>
        </p:scale>
        <p:origin x="86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CA781-B1F4-41B1-9A5E-ECB296E52A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3861E7-B0D3-4C29-9091-69D9C81CD6A7}">
      <dgm:prSet/>
      <dgm:spPr/>
      <dgm:t>
        <a:bodyPr/>
        <a:lstStyle/>
        <a:p>
          <a:r>
            <a:rPr lang="uk-UA" b="0" i="0" baseline="0"/>
            <a:t>За суміщення, заміщення, розширення зони обслуговування;</a:t>
          </a:r>
          <a:endParaRPr lang="en-US"/>
        </a:p>
      </dgm:t>
    </dgm:pt>
    <dgm:pt modelId="{34C2D196-7ADC-414B-8846-4C81D06C8EAE}" type="parTrans" cxnId="{38C43B63-588D-4C61-86B3-8975FE136A2E}">
      <dgm:prSet/>
      <dgm:spPr/>
      <dgm:t>
        <a:bodyPr/>
        <a:lstStyle/>
        <a:p>
          <a:endParaRPr lang="en-US"/>
        </a:p>
      </dgm:t>
    </dgm:pt>
    <dgm:pt modelId="{42FB9EB3-8630-45F2-A9C2-6A74FD34A180}" type="sibTrans" cxnId="{38C43B63-588D-4C61-86B3-8975FE136A2E}">
      <dgm:prSet/>
      <dgm:spPr/>
      <dgm:t>
        <a:bodyPr/>
        <a:lstStyle/>
        <a:p>
          <a:endParaRPr lang="en-US"/>
        </a:p>
      </dgm:t>
    </dgm:pt>
    <dgm:pt modelId="{B66A8AC1-A672-4579-BC6A-E899F4B1D93C}">
      <dgm:prSet/>
      <dgm:spPr/>
      <dgm:t>
        <a:bodyPr/>
        <a:lstStyle/>
        <a:p>
          <a:r>
            <a:rPr lang="uk-UA" b="0" i="0" baseline="0"/>
            <a:t>За шкідливі умови праці;</a:t>
          </a:r>
          <a:endParaRPr lang="en-US"/>
        </a:p>
      </dgm:t>
    </dgm:pt>
    <dgm:pt modelId="{C35E6743-BB12-4DE8-AD78-27B2F0C254E3}" type="parTrans" cxnId="{C8C57118-C9B9-482B-A535-D8DBCAC29842}">
      <dgm:prSet/>
      <dgm:spPr/>
      <dgm:t>
        <a:bodyPr/>
        <a:lstStyle/>
        <a:p>
          <a:endParaRPr lang="en-US"/>
        </a:p>
      </dgm:t>
    </dgm:pt>
    <dgm:pt modelId="{5AF506E7-73D5-47DE-97F4-DF7C9F4184E2}" type="sibTrans" cxnId="{C8C57118-C9B9-482B-A535-D8DBCAC29842}">
      <dgm:prSet/>
      <dgm:spPr/>
      <dgm:t>
        <a:bodyPr/>
        <a:lstStyle/>
        <a:p>
          <a:endParaRPr lang="en-US"/>
        </a:p>
      </dgm:t>
    </dgm:pt>
    <dgm:pt modelId="{80017D9A-8C25-4760-8A74-4FC9E0F18D26}">
      <dgm:prSet/>
      <dgm:spPr/>
      <dgm:t>
        <a:bodyPr/>
        <a:lstStyle/>
        <a:p>
          <a:r>
            <a:rPr lang="uk-UA" b="0" i="0" baseline="0"/>
            <a:t>За роботу в нічний час;</a:t>
          </a:r>
          <a:endParaRPr lang="en-US"/>
        </a:p>
      </dgm:t>
    </dgm:pt>
    <dgm:pt modelId="{8DA96052-F9B7-4F69-B93F-694BBCF6D5C8}" type="parTrans" cxnId="{DAC06243-659D-4D1B-AFDF-E0A7C49D7943}">
      <dgm:prSet/>
      <dgm:spPr/>
      <dgm:t>
        <a:bodyPr/>
        <a:lstStyle/>
        <a:p>
          <a:endParaRPr lang="en-US"/>
        </a:p>
      </dgm:t>
    </dgm:pt>
    <dgm:pt modelId="{D98FB6F6-6101-4246-AB74-16B4A56A7BD3}" type="sibTrans" cxnId="{DAC06243-659D-4D1B-AFDF-E0A7C49D7943}">
      <dgm:prSet/>
      <dgm:spPr/>
      <dgm:t>
        <a:bodyPr/>
        <a:lstStyle/>
        <a:p>
          <a:endParaRPr lang="en-US"/>
        </a:p>
      </dgm:t>
    </dgm:pt>
    <dgm:pt modelId="{7FCE9263-F834-4771-969D-DAA43914CCDD}">
      <dgm:prSet/>
      <dgm:spPr/>
      <dgm:t>
        <a:bodyPr/>
        <a:lstStyle/>
        <a:p>
          <a:r>
            <a:rPr lang="uk-UA" b="0" i="0" baseline="0"/>
            <a:t>За роз’їзний характер роботи;</a:t>
          </a:r>
          <a:endParaRPr lang="en-US"/>
        </a:p>
      </dgm:t>
    </dgm:pt>
    <dgm:pt modelId="{6F204EEC-0D8B-44C6-BDCB-CF9F27F36318}" type="parTrans" cxnId="{20F8DE27-BAE2-4699-AA0F-515184CD3502}">
      <dgm:prSet/>
      <dgm:spPr/>
      <dgm:t>
        <a:bodyPr/>
        <a:lstStyle/>
        <a:p>
          <a:endParaRPr lang="en-US"/>
        </a:p>
      </dgm:t>
    </dgm:pt>
    <dgm:pt modelId="{F03B3F8B-7213-40CD-8B68-FB1C237CDF59}" type="sibTrans" cxnId="{20F8DE27-BAE2-4699-AA0F-515184CD3502}">
      <dgm:prSet/>
      <dgm:spPr/>
      <dgm:t>
        <a:bodyPr/>
        <a:lstStyle/>
        <a:p>
          <a:endParaRPr lang="en-US"/>
        </a:p>
      </dgm:t>
    </dgm:pt>
    <dgm:pt modelId="{8561AC8E-79A1-44E6-9A78-D672E2231CD5}">
      <dgm:prSet/>
      <dgm:spPr/>
      <dgm:t>
        <a:bodyPr/>
        <a:lstStyle/>
        <a:p>
          <a:r>
            <a:rPr lang="uk-UA" b="0" i="0" baseline="0"/>
            <a:t>За надурочну роботу;</a:t>
          </a:r>
          <a:endParaRPr lang="en-US"/>
        </a:p>
      </dgm:t>
    </dgm:pt>
    <dgm:pt modelId="{2E995EA9-8A6D-4C45-AE5C-C08925901B5C}" type="parTrans" cxnId="{86914B19-AC80-4CE9-9F8C-3B6D0D0E3291}">
      <dgm:prSet/>
      <dgm:spPr/>
      <dgm:t>
        <a:bodyPr/>
        <a:lstStyle/>
        <a:p>
          <a:endParaRPr lang="en-US"/>
        </a:p>
      </dgm:t>
    </dgm:pt>
    <dgm:pt modelId="{FB8090C8-51C9-4598-98AC-7AE472D38FDD}" type="sibTrans" cxnId="{86914B19-AC80-4CE9-9F8C-3B6D0D0E3291}">
      <dgm:prSet/>
      <dgm:spPr/>
      <dgm:t>
        <a:bodyPr/>
        <a:lstStyle/>
        <a:p>
          <a:endParaRPr lang="en-US"/>
        </a:p>
      </dgm:t>
    </dgm:pt>
    <dgm:pt modelId="{30046C8C-5026-4924-9ACE-897830441891}">
      <dgm:prSet/>
      <dgm:spPr/>
      <dgm:t>
        <a:bodyPr/>
        <a:lstStyle/>
        <a:p>
          <a:r>
            <a:rPr lang="uk-UA" b="0" i="0" baseline="0"/>
            <a:t>За роботу у святкові та вихідні дні;</a:t>
          </a:r>
          <a:endParaRPr lang="en-US"/>
        </a:p>
      </dgm:t>
    </dgm:pt>
    <dgm:pt modelId="{47F5AB23-0BA4-4DBB-BC2A-99949062F66F}" type="parTrans" cxnId="{B8219E21-F531-4BEC-8DBF-7B2C1D23732F}">
      <dgm:prSet/>
      <dgm:spPr/>
      <dgm:t>
        <a:bodyPr/>
        <a:lstStyle/>
        <a:p>
          <a:endParaRPr lang="en-US"/>
        </a:p>
      </dgm:t>
    </dgm:pt>
    <dgm:pt modelId="{52CEC3F0-013E-453E-BDCC-8EC7B1691580}" type="sibTrans" cxnId="{B8219E21-F531-4BEC-8DBF-7B2C1D23732F}">
      <dgm:prSet/>
      <dgm:spPr/>
      <dgm:t>
        <a:bodyPr/>
        <a:lstStyle/>
        <a:p>
          <a:endParaRPr lang="en-US"/>
        </a:p>
      </dgm:t>
    </dgm:pt>
    <dgm:pt modelId="{B6DE5CD2-4C5E-454C-A03B-D3C5B56DD50B}">
      <dgm:prSet/>
      <dgm:spPr/>
      <dgm:t>
        <a:bodyPr/>
        <a:lstStyle/>
        <a:p>
          <a:r>
            <a:rPr lang="uk-UA" b="0" i="0" baseline="0"/>
            <a:t>Інші, передбачені </a:t>
          </a:r>
          <a:r>
            <a:rPr lang="uk-UA" b="1" i="0" baseline="0"/>
            <a:t>колективними договорами </a:t>
          </a:r>
          <a:r>
            <a:rPr lang="uk-UA" b="0" i="0" baseline="0"/>
            <a:t>та законодавством.</a:t>
          </a:r>
          <a:endParaRPr lang="en-US"/>
        </a:p>
      </dgm:t>
    </dgm:pt>
    <dgm:pt modelId="{E159EF72-EEF6-44ED-B4C7-81F7E714F5E1}" type="parTrans" cxnId="{F86B4D59-4BC2-4F9D-B35D-D755E63EBE46}">
      <dgm:prSet/>
      <dgm:spPr/>
      <dgm:t>
        <a:bodyPr/>
        <a:lstStyle/>
        <a:p>
          <a:endParaRPr lang="en-US"/>
        </a:p>
      </dgm:t>
    </dgm:pt>
    <dgm:pt modelId="{0B7FD7CE-39CE-4DAE-BF27-4203E8DF9A4C}" type="sibTrans" cxnId="{F86B4D59-4BC2-4F9D-B35D-D755E63EBE46}">
      <dgm:prSet/>
      <dgm:spPr/>
      <dgm:t>
        <a:bodyPr/>
        <a:lstStyle/>
        <a:p>
          <a:endParaRPr lang="en-US"/>
        </a:p>
      </dgm:t>
    </dgm:pt>
    <dgm:pt modelId="{33B95E10-3C31-48CE-9B5E-48CECE62238A}" type="pres">
      <dgm:prSet presAssocID="{788CA781-B1F4-41B1-9A5E-ECB296E52A1B}" presName="diagram" presStyleCnt="0">
        <dgm:presLayoutVars>
          <dgm:dir/>
          <dgm:resizeHandles val="exact"/>
        </dgm:presLayoutVars>
      </dgm:prSet>
      <dgm:spPr/>
    </dgm:pt>
    <dgm:pt modelId="{DA1D3FCF-48B0-4018-960F-85015BBF4469}" type="pres">
      <dgm:prSet presAssocID="{4B3861E7-B0D3-4C29-9091-69D9C81CD6A7}" presName="node" presStyleLbl="node1" presStyleIdx="0" presStyleCnt="7">
        <dgm:presLayoutVars>
          <dgm:bulletEnabled val="1"/>
        </dgm:presLayoutVars>
      </dgm:prSet>
      <dgm:spPr/>
    </dgm:pt>
    <dgm:pt modelId="{AD108A66-9333-438C-84FA-5C2EB2DA43F0}" type="pres">
      <dgm:prSet presAssocID="{42FB9EB3-8630-45F2-A9C2-6A74FD34A180}" presName="sibTrans" presStyleCnt="0"/>
      <dgm:spPr/>
    </dgm:pt>
    <dgm:pt modelId="{686094D8-516A-4CCB-836A-52CD992A7F8A}" type="pres">
      <dgm:prSet presAssocID="{B66A8AC1-A672-4579-BC6A-E899F4B1D93C}" presName="node" presStyleLbl="node1" presStyleIdx="1" presStyleCnt="7">
        <dgm:presLayoutVars>
          <dgm:bulletEnabled val="1"/>
        </dgm:presLayoutVars>
      </dgm:prSet>
      <dgm:spPr/>
    </dgm:pt>
    <dgm:pt modelId="{77FBD926-4683-457B-B062-CACF4573F3C6}" type="pres">
      <dgm:prSet presAssocID="{5AF506E7-73D5-47DE-97F4-DF7C9F4184E2}" presName="sibTrans" presStyleCnt="0"/>
      <dgm:spPr/>
    </dgm:pt>
    <dgm:pt modelId="{33044CD2-71DC-474A-BCC6-7673AEE91F6F}" type="pres">
      <dgm:prSet presAssocID="{80017D9A-8C25-4760-8A74-4FC9E0F18D26}" presName="node" presStyleLbl="node1" presStyleIdx="2" presStyleCnt="7">
        <dgm:presLayoutVars>
          <dgm:bulletEnabled val="1"/>
        </dgm:presLayoutVars>
      </dgm:prSet>
      <dgm:spPr/>
    </dgm:pt>
    <dgm:pt modelId="{4349FAC7-C545-4341-82EE-2EA98DE2A273}" type="pres">
      <dgm:prSet presAssocID="{D98FB6F6-6101-4246-AB74-16B4A56A7BD3}" presName="sibTrans" presStyleCnt="0"/>
      <dgm:spPr/>
    </dgm:pt>
    <dgm:pt modelId="{2DDE75B4-6578-452B-BC92-EDDF71D9AB04}" type="pres">
      <dgm:prSet presAssocID="{7FCE9263-F834-4771-969D-DAA43914CCDD}" presName="node" presStyleLbl="node1" presStyleIdx="3" presStyleCnt="7">
        <dgm:presLayoutVars>
          <dgm:bulletEnabled val="1"/>
        </dgm:presLayoutVars>
      </dgm:prSet>
      <dgm:spPr/>
    </dgm:pt>
    <dgm:pt modelId="{1295BC50-395E-4189-980A-EAE35BFA17F3}" type="pres">
      <dgm:prSet presAssocID="{F03B3F8B-7213-40CD-8B68-FB1C237CDF59}" presName="sibTrans" presStyleCnt="0"/>
      <dgm:spPr/>
    </dgm:pt>
    <dgm:pt modelId="{6B5FB3DA-1308-4424-B0E3-C0E1F9E73ABD}" type="pres">
      <dgm:prSet presAssocID="{8561AC8E-79A1-44E6-9A78-D672E2231CD5}" presName="node" presStyleLbl="node1" presStyleIdx="4" presStyleCnt="7">
        <dgm:presLayoutVars>
          <dgm:bulletEnabled val="1"/>
        </dgm:presLayoutVars>
      </dgm:prSet>
      <dgm:spPr/>
    </dgm:pt>
    <dgm:pt modelId="{A5891A24-B2A9-4D2E-A23F-295CB8F5735B}" type="pres">
      <dgm:prSet presAssocID="{FB8090C8-51C9-4598-98AC-7AE472D38FDD}" presName="sibTrans" presStyleCnt="0"/>
      <dgm:spPr/>
    </dgm:pt>
    <dgm:pt modelId="{6B8AD446-2A56-41BA-9CCE-AEEFC4812CEC}" type="pres">
      <dgm:prSet presAssocID="{30046C8C-5026-4924-9ACE-897830441891}" presName="node" presStyleLbl="node1" presStyleIdx="5" presStyleCnt="7">
        <dgm:presLayoutVars>
          <dgm:bulletEnabled val="1"/>
        </dgm:presLayoutVars>
      </dgm:prSet>
      <dgm:spPr/>
    </dgm:pt>
    <dgm:pt modelId="{3A452F51-B1B2-45FF-945B-DB6E5A6DDCF2}" type="pres">
      <dgm:prSet presAssocID="{52CEC3F0-013E-453E-BDCC-8EC7B1691580}" presName="sibTrans" presStyleCnt="0"/>
      <dgm:spPr/>
    </dgm:pt>
    <dgm:pt modelId="{FB0B714E-91F5-48C1-8BA8-1FFFD633937A}" type="pres">
      <dgm:prSet presAssocID="{B6DE5CD2-4C5E-454C-A03B-D3C5B56DD50B}" presName="node" presStyleLbl="node1" presStyleIdx="6" presStyleCnt="7">
        <dgm:presLayoutVars>
          <dgm:bulletEnabled val="1"/>
        </dgm:presLayoutVars>
      </dgm:prSet>
      <dgm:spPr/>
    </dgm:pt>
  </dgm:ptLst>
  <dgm:cxnLst>
    <dgm:cxn modelId="{C8C57118-C9B9-482B-A535-D8DBCAC29842}" srcId="{788CA781-B1F4-41B1-9A5E-ECB296E52A1B}" destId="{B66A8AC1-A672-4579-BC6A-E899F4B1D93C}" srcOrd="1" destOrd="0" parTransId="{C35E6743-BB12-4DE8-AD78-27B2F0C254E3}" sibTransId="{5AF506E7-73D5-47DE-97F4-DF7C9F4184E2}"/>
    <dgm:cxn modelId="{86914B19-AC80-4CE9-9F8C-3B6D0D0E3291}" srcId="{788CA781-B1F4-41B1-9A5E-ECB296E52A1B}" destId="{8561AC8E-79A1-44E6-9A78-D672E2231CD5}" srcOrd="4" destOrd="0" parTransId="{2E995EA9-8A6D-4C45-AE5C-C08925901B5C}" sibTransId="{FB8090C8-51C9-4598-98AC-7AE472D38FDD}"/>
    <dgm:cxn modelId="{3A40441F-EB22-45C1-8160-4A4B7CA12B2F}" type="presOf" srcId="{4B3861E7-B0D3-4C29-9091-69D9C81CD6A7}" destId="{DA1D3FCF-48B0-4018-960F-85015BBF4469}" srcOrd="0" destOrd="0" presId="urn:microsoft.com/office/officeart/2005/8/layout/default"/>
    <dgm:cxn modelId="{B8219E21-F531-4BEC-8DBF-7B2C1D23732F}" srcId="{788CA781-B1F4-41B1-9A5E-ECB296E52A1B}" destId="{30046C8C-5026-4924-9ACE-897830441891}" srcOrd="5" destOrd="0" parTransId="{47F5AB23-0BA4-4DBB-BC2A-99949062F66F}" sibTransId="{52CEC3F0-013E-453E-BDCC-8EC7B1691580}"/>
    <dgm:cxn modelId="{20F8DE27-BAE2-4699-AA0F-515184CD3502}" srcId="{788CA781-B1F4-41B1-9A5E-ECB296E52A1B}" destId="{7FCE9263-F834-4771-969D-DAA43914CCDD}" srcOrd="3" destOrd="0" parTransId="{6F204EEC-0D8B-44C6-BDCB-CF9F27F36318}" sibTransId="{F03B3F8B-7213-40CD-8B68-FB1C237CDF59}"/>
    <dgm:cxn modelId="{750CDF3B-C190-416D-9879-BE6C474D789E}" type="presOf" srcId="{7FCE9263-F834-4771-969D-DAA43914CCDD}" destId="{2DDE75B4-6578-452B-BC92-EDDF71D9AB04}" srcOrd="0" destOrd="0" presId="urn:microsoft.com/office/officeart/2005/8/layout/default"/>
    <dgm:cxn modelId="{38C43B63-588D-4C61-86B3-8975FE136A2E}" srcId="{788CA781-B1F4-41B1-9A5E-ECB296E52A1B}" destId="{4B3861E7-B0D3-4C29-9091-69D9C81CD6A7}" srcOrd="0" destOrd="0" parTransId="{34C2D196-7ADC-414B-8846-4C81D06C8EAE}" sibTransId="{42FB9EB3-8630-45F2-A9C2-6A74FD34A180}"/>
    <dgm:cxn modelId="{DAC06243-659D-4D1B-AFDF-E0A7C49D7943}" srcId="{788CA781-B1F4-41B1-9A5E-ECB296E52A1B}" destId="{80017D9A-8C25-4760-8A74-4FC9E0F18D26}" srcOrd="2" destOrd="0" parTransId="{8DA96052-F9B7-4F69-B93F-694BBCF6D5C8}" sibTransId="{D98FB6F6-6101-4246-AB74-16B4A56A7BD3}"/>
    <dgm:cxn modelId="{AEE13F45-9FEA-4D7E-BAA7-8BCAC176C762}" type="presOf" srcId="{B6DE5CD2-4C5E-454C-A03B-D3C5B56DD50B}" destId="{FB0B714E-91F5-48C1-8BA8-1FFFD633937A}" srcOrd="0" destOrd="0" presId="urn:microsoft.com/office/officeart/2005/8/layout/default"/>
    <dgm:cxn modelId="{D3932566-58A3-4FB6-AC9B-419EF0478086}" type="presOf" srcId="{788CA781-B1F4-41B1-9A5E-ECB296E52A1B}" destId="{33B95E10-3C31-48CE-9B5E-48CECE62238A}" srcOrd="0" destOrd="0" presId="urn:microsoft.com/office/officeart/2005/8/layout/default"/>
    <dgm:cxn modelId="{CE30D369-AB7F-4B08-9F2B-A68AA7CFE506}" type="presOf" srcId="{8561AC8E-79A1-44E6-9A78-D672E2231CD5}" destId="{6B5FB3DA-1308-4424-B0E3-C0E1F9E73ABD}" srcOrd="0" destOrd="0" presId="urn:microsoft.com/office/officeart/2005/8/layout/default"/>
    <dgm:cxn modelId="{F86B4D59-4BC2-4F9D-B35D-D755E63EBE46}" srcId="{788CA781-B1F4-41B1-9A5E-ECB296E52A1B}" destId="{B6DE5CD2-4C5E-454C-A03B-D3C5B56DD50B}" srcOrd="6" destOrd="0" parTransId="{E159EF72-EEF6-44ED-B4C7-81F7E714F5E1}" sibTransId="{0B7FD7CE-39CE-4DAE-BF27-4203E8DF9A4C}"/>
    <dgm:cxn modelId="{53618A7C-8623-407E-976D-E0B7D3A0416B}" type="presOf" srcId="{30046C8C-5026-4924-9ACE-897830441891}" destId="{6B8AD446-2A56-41BA-9CCE-AEEFC4812CEC}" srcOrd="0" destOrd="0" presId="urn:microsoft.com/office/officeart/2005/8/layout/default"/>
    <dgm:cxn modelId="{3E5343AC-4AB5-4732-B1EB-D8FE9BF736C3}" type="presOf" srcId="{B66A8AC1-A672-4579-BC6A-E899F4B1D93C}" destId="{686094D8-516A-4CCB-836A-52CD992A7F8A}" srcOrd="0" destOrd="0" presId="urn:microsoft.com/office/officeart/2005/8/layout/default"/>
    <dgm:cxn modelId="{CB4D96E5-1BE4-4A33-AFD1-44DAB5BF4F14}" type="presOf" srcId="{80017D9A-8C25-4760-8A74-4FC9E0F18D26}" destId="{33044CD2-71DC-474A-BCC6-7673AEE91F6F}" srcOrd="0" destOrd="0" presId="urn:microsoft.com/office/officeart/2005/8/layout/default"/>
    <dgm:cxn modelId="{C1E82262-C025-4147-9794-FB2CB872061C}" type="presParOf" srcId="{33B95E10-3C31-48CE-9B5E-48CECE62238A}" destId="{DA1D3FCF-48B0-4018-960F-85015BBF4469}" srcOrd="0" destOrd="0" presId="urn:microsoft.com/office/officeart/2005/8/layout/default"/>
    <dgm:cxn modelId="{602857B9-A9F5-47C3-B0E1-CCAC78543313}" type="presParOf" srcId="{33B95E10-3C31-48CE-9B5E-48CECE62238A}" destId="{AD108A66-9333-438C-84FA-5C2EB2DA43F0}" srcOrd="1" destOrd="0" presId="urn:microsoft.com/office/officeart/2005/8/layout/default"/>
    <dgm:cxn modelId="{37C32C11-6C61-4BD4-B56C-4DDEAD3C94C4}" type="presParOf" srcId="{33B95E10-3C31-48CE-9B5E-48CECE62238A}" destId="{686094D8-516A-4CCB-836A-52CD992A7F8A}" srcOrd="2" destOrd="0" presId="urn:microsoft.com/office/officeart/2005/8/layout/default"/>
    <dgm:cxn modelId="{89323D2D-BFD2-4643-A4D4-AEDAF3AC2CD0}" type="presParOf" srcId="{33B95E10-3C31-48CE-9B5E-48CECE62238A}" destId="{77FBD926-4683-457B-B062-CACF4573F3C6}" srcOrd="3" destOrd="0" presId="urn:microsoft.com/office/officeart/2005/8/layout/default"/>
    <dgm:cxn modelId="{C5D905C6-CD6A-4BE5-906A-890FE3C760D3}" type="presParOf" srcId="{33B95E10-3C31-48CE-9B5E-48CECE62238A}" destId="{33044CD2-71DC-474A-BCC6-7673AEE91F6F}" srcOrd="4" destOrd="0" presId="urn:microsoft.com/office/officeart/2005/8/layout/default"/>
    <dgm:cxn modelId="{78790AB9-98DD-4B87-B43F-4E5E5AE3AAEC}" type="presParOf" srcId="{33B95E10-3C31-48CE-9B5E-48CECE62238A}" destId="{4349FAC7-C545-4341-82EE-2EA98DE2A273}" srcOrd="5" destOrd="0" presId="urn:microsoft.com/office/officeart/2005/8/layout/default"/>
    <dgm:cxn modelId="{72080AB4-6CFF-49E8-8FFC-DE39C3AA6B2D}" type="presParOf" srcId="{33B95E10-3C31-48CE-9B5E-48CECE62238A}" destId="{2DDE75B4-6578-452B-BC92-EDDF71D9AB04}" srcOrd="6" destOrd="0" presId="urn:microsoft.com/office/officeart/2005/8/layout/default"/>
    <dgm:cxn modelId="{0ECFE680-30EA-48F2-9AD2-5CB874005095}" type="presParOf" srcId="{33B95E10-3C31-48CE-9B5E-48CECE62238A}" destId="{1295BC50-395E-4189-980A-EAE35BFA17F3}" srcOrd="7" destOrd="0" presId="urn:microsoft.com/office/officeart/2005/8/layout/default"/>
    <dgm:cxn modelId="{EDE2A10A-0C92-4106-B1CE-45FA12448A6A}" type="presParOf" srcId="{33B95E10-3C31-48CE-9B5E-48CECE62238A}" destId="{6B5FB3DA-1308-4424-B0E3-C0E1F9E73ABD}" srcOrd="8" destOrd="0" presId="urn:microsoft.com/office/officeart/2005/8/layout/default"/>
    <dgm:cxn modelId="{EE004D75-441A-4892-9A26-A010E73C7918}" type="presParOf" srcId="{33B95E10-3C31-48CE-9B5E-48CECE62238A}" destId="{A5891A24-B2A9-4D2E-A23F-295CB8F5735B}" srcOrd="9" destOrd="0" presId="urn:microsoft.com/office/officeart/2005/8/layout/default"/>
    <dgm:cxn modelId="{4AEFEFD2-15BB-48F1-8192-A227BBF546EE}" type="presParOf" srcId="{33B95E10-3C31-48CE-9B5E-48CECE62238A}" destId="{6B8AD446-2A56-41BA-9CCE-AEEFC4812CEC}" srcOrd="10" destOrd="0" presId="urn:microsoft.com/office/officeart/2005/8/layout/default"/>
    <dgm:cxn modelId="{6655F72A-D76A-4762-B4FF-A93C012ACE1B}" type="presParOf" srcId="{33B95E10-3C31-48CE-9B5E-48CECE62238A}" destId="{3A452F51-B1B2-45FF-945B-DB6E5A6DDCF2}" srcOrd="11" destOrd="0" presId="urn:microsoft.com/office/officeart/2005/8/layout/default"/>
    <dgm:cxn modelId="{D1133436-D49F-48BE-BDF7-DA77E29FF91B}" type="presParOf" srcId="{33B95E10-3C31-48CE-9B5E-48CECE62238A}" destId="{FB0B714E-91F5-48C1-8BA8-1FFFD633937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3FCF-48B0-4018-960F-85015BBF4469}">
      <dsp:nvSpPr>
        <dsp:cNvPr id="0" name=""/>
        <dsp:cNvSpPr/>
      </dsp:nvSpPr>
      <dsp:spPr>
        <a:xfrm>
          <a:off x="49549" y="321"/>
          <a:ext cx="2171214" cy="130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baseline="0"/>
            <a:t>За суміщення, заміщення, розширення зони обслуговування;</a:t>
          </a:r>
          <a:endParaRPr lang="en-US" sz="2000" kern="1200"/>
        </a:p>
      </dsp:txBody>
      <dsp:txXfrm>
        <a:off x="49549" y="321"/>
        <a:ext cx="2171214" cy="1302728"/>
      </dsp:txXfrm>
    </dsp:sp>
    <dsp:sp modelId="{686094D8-516A-4CCB-836A-52CD992A7F8A}">
      <dsp:nvSpPr>
        <dsp:cNvPr id="0" name=""/>
        <dsp:cNvSpPr/>
      </dsp:nvSpPr>
      <dsp:spPr>
        <a:xfrm>
          <a:off x="2437884" y="321"/>
          <a:ext cx="2171214" cy="130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baseline="0"/>
            <a:t>За шкідливі умови праці;</a:t>
          </a:r>
          <a:endParaRPr lang="en-US" sz="2000" kern="1200"/>
        </a:p>
      </dsp:txBody>
      <dsp:txXfrm>
        <a:off x="2437884" y="321"/>
        <a:ext cx="2171214" cy="1302728"/>
      </dsp:txXfrm>
    </dsp:sp>
    <dsp:sp modelId="{33044CD2-71DC-474A-BCC6-7673AEE91F6F}">
      <dsp:nvSpPr>
        <dsp:cNvPr id="0" name=""/>
        <dsp:cNvSpPr/>
      </dsp:nvSpPr>
      <dsp:spPr>
        <a:xfrm>
          <a:off x="4826219" y="321"/>
          <a:ext cx="2171214" cy="130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baseline="0"/>
            <a:t>За роботу в нічний час;</a:t>
          </a:r>
          <a:endParaRPr lang="en-US" sz="2000" kern="1200"/>
        </a:p>
      </dsp:txBody>
      <dsp:txXfrm>
        <a:off x="4826219" y="321"/>
        <a:ext cx="2171214" cy="1302728"/>
      </dsp:txXfrm>
    </dsp:sp>
    <dsp:sp modelId="{2DDE75B4-6578-452B-BC92-EDDF71D9AB04}">
      <dsp:nvSpPr>
        <dsp:cNvPr id="0" name=""/>
        <dsp:cNvSpPr/>
      </dsp:nvSpPr>
      <dsp:spPr>
        <a:xfrm>
          <a:off x="49549" y="1520171"/>
          <a:ext cx="2171214" cy="130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baseline="0"/>
            <a:t>За роз’їзний характер роботи;</a:t>
          </a:r>
          <a:endParaRPr lang="en-US" sz="2000" kern="1200"/>
        </a:p>
      </dsp:txBody>
      <dsp:txXfrm>
        <a:off x="49549" y="1520171"/>
        <a:ext cx="2171214" cy="1302728"/>
      </dsp:txXfrm>
    </dsp:sp>
    <dsp:sp modelId="{6B5FB3DA-1308-4424-B0E3-C0E1F9E73ABD}">
      <dsp:nvSpPr>
        <dsp:cNvPr id="0" name=""/>
        <dsp:cNvSpPr/>
      </dsp:nvSpPr>
      <dsp:spPr>
        <a:xfrm>
          <a:off x="2437884" y="1520171"/>
          <a:ext cx="2171214" cy="130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baseline="0"/>
            <a:t>За надурочну роботу;</a:t>
          </a:r>
          <a:endParaRPr lang="en-US" sz="2000" kern="1200"/>
        </a:p>
      </dsp:txBody>
      <dsp:txXfrm>
        <a:off x="2437884" y="1520171"/>
        <a:ext cx="2171214" cy="1302728"/>
      </dsp:txXfrm>
    </dsp:sp>
    <dsp:sp modelId="{6B8AD446-2A56-41BA-9CCE-AEEFC4812CEC}">
      <dsp:nvSpPr>
        <dsp:cNvPr id="0" name=""/>
        <dsp:cNvSpPr/>
      </dsp:nvSpPr>
      <dsp:spPr>
        <a:xfrm>
          <a:off x="4826219" y="1520171"/>
          <a:ext cx="2171214" cy="130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baseline="0"/>
            <a:t>За роботу у святкові та вихідні дні;</a:t>
          </a:r>
          <a:endParaRPr lang="en-US" sz="2000" kern="1200"/>
        </a:p>
      </dsp:txBody>
      <dsp:txXfrm>
        <a:off x="4826219" y="1520171"/>
        <a:ext cx="2171214" cy="1302728"/>
      </dsp:txXfrm>
    </dsp:sp>
    <dsp:sp modelId="{FB0B714E-91F5-48C1-8BA8-1FFFD633937A}">
      <dsp:nvSpPr>
        <dsp:cNvPr id="0" name=""/>
        <dsp:cNvSpPr/>
      </dsp:nvSpPr>
      <dsp:spPr>
        <a:xfrm>
          <a:off x="2437884" y="3040021"/>
          <a:ext cx="2171214" cy="130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baseline="0"/>
            <a:t>Інші, передбачені </a:t>
          </a:r>
          <a:r>
            <a:rPr lang="uk-UA" sz="2000" b="1" i="0" kern="1200" baseline="0"/>
            <a:t>колективними договорами </a:t>
          </a:r>
          <a:r>
            <a:rPr lang="uk-UA" sz="2000" b="0" i="0" kern="1200" baseline="0"/>
            <a:t>та законодавством.</a:t>
          </a:r>
          <a:endParaRPr lang="en-US" sz="2000" kern="1200"/>
        </a:p>
      </dsp:txBody>
      <dsp:txXfrm>
        <a:off x="2437884" y="3040021"/>
        <a:ext cx="2171214" cy="1302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68DD58-DB10-B74B-B122-90C79E1AB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6B637-9BBC-A746-A123-DA9D7235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1883-B08D-BD4A-B1A4-564CFBF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FEBF-FC68-5940-8408-7AA92F26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05D3-01BF-8A42-B5E2-AA2327A4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25D76-1EFE-FA4C-8D0F-96E4026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66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0DE8-5326-0240-93CC-CE2DBE7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DD616-202F-0C4A-8498-BAF9B8022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7C6E-BA0B-9142-9BD9-D114451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3C7A-3D05-004B-8719-DCFDE50D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2C74-F7E3-4149-A59E-138439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77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EC024-114A-2E49-87A2-3A1B102C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F4E8B-9B93-B841-9A41-58F2A8F7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7BB6-C721-A64C-9FED-ADB1BC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4087-0D6B-DF46-B616-0041524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F165-B5F1-A84D-AD5D-2D894A7A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07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493-70DA-4F40-B18B-0188275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5BD0-B7A8-9B40-9AB5-0DBA90DF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31A1-DADB-F64A-BEBA-6AC48E9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B6A0-DAF0-7E47-B97C-1959E2B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0F65-48DE-0F47-9AE4-8C5274D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3853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9028-A6A0-AA47-9A85-DE2BD94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1057-B7A1-0B4B-A6BB-93C07AA5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D353-3005-AA44-B1F8-3D8F2C4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0EE7-DEB6-C649-9E53-AE8EB74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665B2-6583-FA49-ABAE-8323C6A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15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6745-F536-7049-8D0D-BB50A7F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0B58-8BE0-5846-9A24-A91FA167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5A85-5AB6-394A-98C8-B73B3EC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B91D8-BE0E-B54E-914A-3B00872C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1DFF1-3F28-444E-A843-913451B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61945-5F70-514E-9CD4-56885BC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8726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012-00B0-E945-B698-3733663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B6CC-5B99-1046-94CB-3910E562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4E02-4DAF-FC4B-9DF6-5739BC1D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E5243-C7C1-884A-82EC-322F5A06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83453-DE2C-D544-9E7C-F711443EB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1954B-3EBC-B744-8F53-7075B00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E7285-82AA-A848-856A-64686C10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984CD-E115-DA48-BA47-B54C3B5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6963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58A6-642A-BF40-9958-4533E85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18D4-4CEF-7D40-B6A4-7A86F44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89032-E3AA-E245-853E-A73CAA10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B9C-695D-F84B-9246-DB6248F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2834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275D3-2908-3247-B605-5B97118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BBEC9-CBCD-D94B-9ADA-44F9C9DD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A520-85A8-8D46-8B9C-866EC1EA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945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170-6B83-DE46-BBCD-20AB77E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FED9-D619-DF49-9B1D-6E397694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0FE7C-8051-964D-99B3-CF35F9C5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CFFFE-88C3-FA49-BC3F-79D32E1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94432-4D8B-5B4F-A3A7-59742BD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719C-C737-3741-9BBB-4D0034D0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412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62D0-2513-9841-ABC7-CDDA248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366AA-3FC8-B943-BE0C-AA130D266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4131E-00F8-2F44-8CB7-E507EDF9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4AA6-6713-014A-9DD1-54A1159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4C64A-03C8-7C48-8C9B-2621E488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5F111-4F7D-D441-B9CA-7C93C02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4775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D96A1-01DB-3F4E-9A1D-BE8F965E2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73516-973B-2249-A644-F2755198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80DC-44A3-154D-BC99-BF2A84FB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41BF-604F-7D49-9946-889C3E6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04/19/2023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CCA2-3C6B-3D47-A0E6-7C4CCBDF5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0882-C990-BE40-9BCA-2271ADF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933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oleksii.holov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uc.org.ua/sites/default/files/sectors/u-795/19289-b_coll_dogovor_ua_v105_03_03_202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6D1F-0509-3D4C-9F76-D6135C5D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551" y="715191"/>
            <a:ext cx="8213766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7ECFF"/>
                </a:solidFill>
              </a:rPr>
              <a:t>Зарплата та </a:t>
            </a:r>
            <a:r>
              <a:rPr lang="ru-RU" b="1" dirty="0" err="1">
                <a:solidFill>
                  <a:srgbClr val="07ECFF"/>
                </a:solidFill>
              </a:rPr>
              <a:t>показники</a:t>
            </a:r>
            <a:r>
              <a:rPr lang="ru-RU" b="1" dirty="0">
                <a:solidFill>
                  <a:srgbClr val="07ECFF"/>
                </a:solidFill>
              </a:rPr>
              <a:t> </a:t>
            </a:r>
            <a:r>
              <a:rPr lang="ru-RU" b="1" dirty="0" err="1">
                <a:solidFill>
                  <a:srgbClr val="07ECFF"/>
                </a:solidFill>
              </a:rPr>
              <a:t>якості</a:t>
            </a:r>
            <a:r>
              <a:rPr lang="ru-RU" b="1" dirty="0">
                <a:solidFill>
                  <a:srgbClr val="07ECFF"/>
                </a:solidFill>
              </a:rPr>
              <a:t> — у колдоговорі КНП</a:t>
            </a:r>
            <a:endParaRPr lang="en-UA" b="1" dirty="0">
              <a:solidFill>
                <a:srgbClr val="07EC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A4B27-0347-9A49-AAC6-AA34F4A67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317" y="4195618"/>
            <a:ext cx="8213766" cy="165576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Олексій </a:t>
            </a:r>
            <a:r>
              <a:rPr kumimoji="0" lang="ru-RU" sz="3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Головін</a:t>
            </a:r>
            <a:r>
              <a:rPr kumimoji="0" lang="ru-RU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старший юрист </a:t>
            </a:r>
            <a:r>
              <a:rPr kumimoji="0" lang="en-US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ILF </a:t>
            </a:r>
            <a:r>
              <a:rPr kumimoji="0" lang="uk-UA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 експерт у сфері трудових відносин у медичних закладах</a:t>
            </a:r>
            <a:endParaRPr kumimoji="0" lang="ru-RU" sz="2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78470-E2A9-471B-8613-ABDAA7C4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668" y="275071"/>
            <a:ext cx="10515600" cy="773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Як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урегулювати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систему оплати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праці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в колдоговорі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D4441-1B80-4BF4-96F2-B08F20F5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97" y="1048183"/>
            <a:ext cx="11066812" cy="549794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uk-UA" b="1" dirty="0"/>
              <a:t> 1 крок</a:t>
            </a:r>
          </a:p>
          <a:p>
            <a:pPr marL="0" indent="0" algn="ctr">
              <a:buNone/>
            </a:pPr>
            <a:r>
              <a:rPr lang="uk-UA" b="1" dirty="0"/>
              <a:t>обрати бажану модель оплати праці </a:t>
            </a:r>
          </a:p>
          <a:p>
            <a:pPr marL="0" indent="0" algn="ctr">
              <a:buNone/>
            </a:pPr>
            <a:endParaRPr lang="uk-UA" b="1" dirty="0"/>
          </a:p>
          <a:p>
            <a:pPr algn="just"/>
            <a:r>
              <a:rPr lang="uk-UA" dirty="0"/>
              <a:t>Визначитися чи залишаєте ви тарифну сітку;</a:t>
            </a:r>
          </a:p>
          <a:p>
            <a:pPr algn="just"/>
            <a:r>
              <a:rPr lang="uk-UA" dirty="0"/>
              <a:t>Визначити розмір основної заробітної плати;</a:t>
            </a:r>
          </a:p>
          <a:p>
            <a:pPr algn="just"/>
            <a:r>
              <a:rPr lang="uk-UA" dirty="0"/>
              <a:t>Визначитися, які необов’язкові доплати та надбавки хочете встановити;</a:t>
            </a:r>
          </a:p>
          <a:p>
            <a:pPr algn="just"/>
            <a:r>
              <a:rPr lang="uk-UA" dirty="0"/>
              <a:t>Визначити можливий відсоток преміювання за результати та правила обрахунку такого відсотка;</a:t>
            </a:r>
          </a:p>
          <a:p>
            <a:pPr algn="just"/>
            <a:r>
              <a:rPr lang="uk-UA" dirty="0"/>
              <a:t>Прорахувати, чи вистачить вам надходжень забезпечити все вище зазначене.</a:t>
            </a:r>
          </a:p>
        </p:txBody>
      </p:sp>
    </p:spTree>
    <p:extLst>
      <p:ext uri="{BB962C8B-B14F-4D97-AF65-F5344CB8AC3E}">
        <p14:creationId xmlns:p14="http://schemas.microsoft.com/office/powerpoint/2010/main" val="241623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6335D-0224-4078-AD80-E3BC6ACC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Як урегулювати систему оплати праці в колдоговорі </a:t>
            </a:r>
            <a:endParaRPr lang="ru-RU" sz="34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E728-3C7B-44F3-9BE5-05CFDB24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/>
              <a:t> 2 крок</a:t>
            </a:r>
          </a:p>
          <a:p>
            <a:pPr marL="0" indent="0">
              <a:buNone/>
            </a:pPr>
            <a:r>
              <a:rPr lang="uk-UA" b="1" dirty="0"/>
              <a:t>додати відповідні положення у </a:t>
            </a:r>
            <a:r>
              <a:rPr lang="uk-UA" b="1" dirty="0" err="1"/>
              <a:t>колдоговор</a:t>
            </a:r>
            <a:r>
              <a:rPr lang="uk-UA" dirty="0"/>
              <a:t>, а саме розділ, який стосується оплати праці працівників та виокремити і деталізувати їх у окремому Додатку до договору – Положенні про оплату праці, Положенні про преміювання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FFDF88-83EC-4F10-87D5-4F598E45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1925433"/>
            <a:ext cx="3781051" cy="236315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AE8F0-0DC9-46BC-946A-84C986F7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Обов’язкові і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необов’язкові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виплати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E2C20-0F1C-4D46-8DC2-6F01B92B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1" y="1108363"/>
            <a:ext cx="11025250" cy="53201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/>
              <a:t>НЕ </a:t>
            </a:r>
            <a:r>
              <a:rPr lang="uk-UA" sz="3000" b="1" dirty="0"/>
              <a:t>обов’язково використовувати наступні акти: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Спільний наказ </a:t>
            </a:r>
            <a:r>
              <a:rPr lang="ru-RU" dirty="0" err="1"/>
              <a:t>Мінпраці</a:t>
            </a:r>
            <a:r>
              <a:rPr lang="ru-RU" dirty="0"/>
              <a:t> та МОЗ від 05.10.2005 № 308/519 «Про </a:t>
            </a:r>
            <a:r>
              <a:rPr lang="ru-RU" dirty="0" err="1"/>
              <a:t>впорядкування</a:t>
            </a:r>
            <a:r>
              <a:rPr lang="ru-RU" dirty="0"/>
              <a:t> умов оплати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установ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Постанова КМУ від 30.08.2002 № 1298 «Про оплату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тарифної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 </a:t>
            </a:r>
            <a:r>
              <a:rPr lang="ru-RU" dirty="0" err="1"/>
              <a:t>розрядів</a:t>
            </a:r>
            <a:r>
              <a:rPr lang="ru-RU" dirty="0"/>
              <a:t> і </a:t>
            </a:r>
            <a:r>
              <a:rPr lang="ru-RU" dirty="0" err="1"/>
              <a:t>коефіцієнтів</a:t>
            </a:r>
            <a:r>
              <a:rPr lang="ru-RU" dirty="0"/>
              <a:t> з оплати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закладів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Постанова КМУ від 29.12.2009 № 1418 «Про </a:t>
            </a:r>
            <a:r>
              <a:rPr lang="ru-RU" dirty="0" err="1"/>
              <a:t>затвердження</a:t>
            </a:r>
            <a:r>
              <a:rPr lang="ru-RU" dirty="0"/>
              <a:t> Порядку </a:t>
            </a:r>
            <a:r>
              <a:rPr lang="ru-RU" dirty="0" err="1"/>
              <a:t>виплати</a:t>
            </a:r>
            <a:r>
              <a:rPr lang="ru-RU" dirty="0"/>
              <a:t> надбавки за </a:t>
            </a:r>
            <a:r>
              <a:rPr lang="ru-RU" dirty="0" err="1"/>
              <a:t>вислугу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медичним</a:t>
            </a:r>
            <a:r>
              <a:rPr lang="ru-RU" dirty="0"/>
              <a:t> та </a:t>
            </a:r>
            <a:r>
              <a:rPr lang="ru-RU" dirty="0" err="1"/>
              <a:t>фармацевтичним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 </a:t>
            </a:r>
            <a:r>
              <a:rPr lang="ru-RU" dirty="0" err="1"/>
              <a:t>державних</a:t>
            </a:r>
            <a:r>
              <a:rPr lang="ru-RU" dirty="0"/>
              <a:t> та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Постанова КМУ від 11.05.2011 № 524 «</a:t>
            </a:r>
            <a:r>
              <a:rPr lang="ru-RU" dirty="0" err="1"/>
              <a:t>Питання</a:t>
            </a:r>
            <a:r>
              <a:rPr lang="ru-RU" dirty="0"/>
              <a:t> оплати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закладів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9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3E3D384-E0C5-4CC9-9671-F58E1AFD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542" y="146709"/>
            <a:ext cx="9204757" cy="748144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Обов’язкові і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необов’язкові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виплати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ru-RU" sz="3600" b="1" dirty="0"/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8AAD7F68-F48C-456F-B1DE-350D1000A4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67" b="4824"/>
          <a:stretch/>
        </p:blipFill>
        <p:spPr>
          <a:xfrm>
            <a:off x="8174180" y="2141745"/>
            <a:ext cx="3378785" cy="409142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025043-CEE8-4D01-AB04-A7F668252C2D}"/>
              </a:ext>
            </a:extLst>
          </p:cNvPr>
          <p:cNvSpPr txBox="1"/>
          <p:nvPr/>
        </p:nvSpPr>
        <p:spPr>
          <a:xfrm>
            <a:off x="1496290" y="1096961"/>
            <a:ext cx="9670473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79388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Відповідно до законодавства про працю України ОБОВ’ЯЗКОВИМИ залишаються наступні доплати і надбавки:</a:t>
            </a:r>
          </a:p>
        </p:txBody>
      </p:sp>
      <p:graphicFrame>
        <p:nvGraphicFramePr>
          <p:cNvPr id="18" name="Текст 5">
            <a:extLst>
              <a:ext uri="{FF2B5EF4-FFF2-40B4-BE49-F238E27FC236}">
                <a16:creationId xmlns:a16="http://schemas.microsoft.com/office/drawing/2014/main" id="{9DB0673C-AF11-47F0-EEC0-57F8EF6CB6FD}"/>
              </a:ext>
            </a:extLst>
          </p:cNvPr>
          <p:cNvGraphicFramePr/>
          <p:nvPr/>
        </p:nvGraphicFramePr>
        <p:xfrm>
          <a:off x="863962" y="2111599"/>
          <a:ext cx="7046983" cy="434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15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AE75F2-73C1-434C-B94E-4759659F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233508"/>
            <a:ext cx="10241478" cy="773112"/>
          </a:xfrm>
        </p:spPr>
        <p:txBody>
          <a:bodyPr>
            <a:norm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Обов’язкові і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необов’язкові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виплати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3AF881-00D8-4265-86D1-D1AC21DF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006620"/>
            <a:ext cx="10748159" cy="5518871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 algn="just">
              <a:buNone/>
            </a:pPr>
            <a:r>
              <a:rPr lang="uk-UA" i="1" dirty="0"/>
              <a:t>Постанова №28 є діючою і обов’язковою для виконання.</a:t>
            </a:r>
          </a:p>
          <a:p>
            <a:pPr marL="0" indent="0" algn="just">
              <a:buNone/>
            </a:pPr>
            <a:r>
              <a:rPr lang="uk-UA" dirty="0"/>
              <a:t>Таким чином, норми колдоговору повинні відповідати її вимогам щодо мінімального розміру нарахованої заробітної плати </a:t>
            </a:r>
            <a:r>
              <a:rPr lang="ru-RU" dirty="0" err="1"/>
              <a:t>медичним</a:t>
            </a:r>
            <a:r>
              <a:rPr lang="ru-RU" dirty="0"/>
              <a:t>, </a:t>
            </a:r>
            <a:r>
              <a:rPr lang="ru-RU" dirty="0" err="1"/>
              <a:t>фармацевтичним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та </a:t>
            </a:r>
            <a:r>
              <a:rPr lang="ru-RU" dirty="0" err="1"/>
              <a:t>фахівцям</a:t>
            </a:r>
            <a:r>
              <a:rPr lang="ru-RU" dirty="0"/>
              <a:t> з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4E414F-A675-472C-ADF2-985E07509C25}"/>
              </a:ext>
            </a:extLst>
          </p:cNvPr>
          <p:cNvSpPr/>
          <p:nvPr/>
        </p:nvSpPr>
        <p:spPr>
          <a:xfrm>
            <a:off x="4558144" y="1302326"/>
            <a:ext cx="3422074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ВАРТО ПАМ’ЯТАТИ!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9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53E165-AF30-424A-8CC6-C9E38BDE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977" y="136526"/>
            <a:ext cx="10033659" cy="773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Як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побудувати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Положення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преміювання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B9A67D-DFC9-44C0-887E-6849A64F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5" y="1011382"/>
            <a:ext cx="10958945" cy="58466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600" i="1" u="sng" dirty="0" err="1"/>
              <a:t>Положення</a:t>
            </a:r>
            <a:r>
              <a:rPr lang="ru-RU" sz="2600" i="1" u="sng" dirty="0"/>
              <a:t> про </a:t>
            </a:r>
            <a:r>
              <a:rPr lang="ru-RU" sz="2600" i="1" u="sng" dirty="0" err="1"/>
              <a:t>преміювання</a:t>
            </a:r>
            <a:r>
              <a:rPr lang="ru-RU" sz="2600" i="1" u="sng" dirty="0"/>
              <a:t> — </a:t>
            </a:r>
            <a:r>
              <a:rPr lang="ru-RU" sz="2600" i="1" u="sng" dirty="0" err="1"/>
              <a:t>це</a:t>
            </a:r>
            <a:r>
              <a:rPr lang="ru-RU" sz="2600" i="1" u="sng" dirty="0"/>
              <a:t> один </a:t>
            </a:r>
            <a:r>
              <a:rPr lang="ru-RU" sz="2600" i="1" u="sng" dirty="0" err="1"/>
              <a:t>із</a:t>
            </a:r>
            <a:r>
              <a:rPr lang="ru-RU" sz="2600" i="1" u="sng" dirty="0"/>
              <a:t> </a:t>
            </a:r>
            <a:r>
              <a:rPr lang="ru-RU" sz="2600" i="1" u="sng" dirty="0" err="1"/>
              <a:t>додатків</a:t>
            </a:r>
            <a:r>
              <a:rPr lang="ru-RU" sz="2600" i="1" u="sng" dirty="0"/>
              <a:t> до </a:t>
            </a:r>
            <a:r>
              <a:rPr lang="ru-RU" sz="2600" i="1" u="sng" dirty="0" err="1"/>
              <a:t>колективного</a:t>
            </a:r>
            <a:r>
              <a:rPr lang="ru-RU" sz="2600" i="1" u="sng" dirty="0"/>
              <a:t> договору, в </a:t>
            </a:r>
            <a:r>
              <a:rPr lang="ru-RU" sz="2600" i="1" u="sng" dirty="0" err="1"/>
              <a:t>якому</a:t>
            </a:r>
            <a:r>
              <a:rPr lang="ru-RU" sz="2600" i="1" u="sng" dirty="0"/>
              <a:t> </a:t>
            </a:r>
            <a:r>
              <a:rPr lang="ru-RU" sz="2600" i="1" u="sng" dirty="0" err="1"/>
              <a:t>визначаються</a:t>
            </a:r>
            <a:r>
              <a:rPr lang="ru-RU" sz="2600" i="1" u="sng" dirty="0"/>
              <a:t> </a:t>
            </a:r>
            <a:r>
              <a:rPr lang="ru-RU" sz="2600" i="1" u="sng" dirty="0" err="1"/>
              <a:t>розміри</a:t>
            </a:r>
            <a:r>
              <a:rPr lang="ru-RU" sz="2600" i="1" u="sng" dirty="0"/>
              <a:t> та </a:t>
            </a:r>
            <a:r>
              <a:rPr lang="ru-RU" sz="2600" i="1" u="sng" dirty="0" err="1"/>
              <a:t>умови</a:t>
            </a:r>
            <a:r>
              <a:rPr lang="ru-RU" sz="2600" i="1" u="sng" dirty="0"/>
              <a:t> </a:t>
            </a:r>
            <a:r>
              <a:rPr lang="ru-RU" sz="2600" i="1" u="sng" dirty="0" err="1"/>
              <a:t>нарахування</a:t>
            </a:r>
            <a:r>
              <a:rPr lang="ru-RU" sz="2600" i="1" u="sng" dirty="0"/>
              <a:t> </a:t>
            </a:r>
            <a:r>
              <a:rPr lang="ru-RU" sz="2600" i="1" u="sng" dirty="0" err="1"/>
              <a:t>премій</a:t>
            </a:r>
            <a:r>
              <a:rPr lang="ru-RU" sz="2600" i="1" u="sng" dirty="0"/>
              <a:t> з </a:t>
            </a:r>
            <a:r>
              <a:rPr lang="ru-RU" sz="2600" i="1" u="sng" dirty="0" err="1"/>
              <a:t>огляду</a:t>
            </a:r>
            <a:r>
              <a:rPr lang="ru-RU" sz="2600" i="1" u="sng" dirty="0"/>
              <a:t> на </a:t>
            </a:r>
            <a:r>
              <a:rPr lang="ru-RU" sz="2600" i="1" u="sng" dirty="0" err="1"/>
              <a:t>кошти</a:t>
            </a:r>
            <a:r>
              <a:rPr lang="ru-RU" sz="2600" i="1" u="sng" dirty="0"/>
              <a:t>, </a:t>
            </a:r>
            <a:r>
              <a:rPr lang="ru-RU" sz="2600" i="1" u="sng" dirty="0" err="1"/>
              <a:t>які</a:t>
            </a:r>
            <a:r>
              <a:rPr lang="ru-RU" sz="2600" i="1" u="sng" dirty="0"/>
              <a:t> є в </a:t>
            </a:r>
            <a:r>
              <a:rPr lang="ru-RU" sz="2600" i="1" u="sng" dirty="0" err="1"/>
              <a:t>розпорядженні</a:t>
            </a:r>
            <a:r>
              <a:rPr lang="ru-RU" sz="2600" i="1" u="sng" dirty="0"/>
              <a:t> КНП.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sz="2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err="1"/>
              <a:t>категорії</a:t>
            </a:r>
            <a:r>
              <a:rPr lang="ru-RU" sz="2600" dirty="0"/>
              <a:t> </a:t>
            </a:r>
            <a:r>
              <a:rPr lang="ru-RU" sz="2600" dirty="0" err="1"/>
              <a:t>працівників</a:t>
            </a:r>
            <a:r>
              <a:rPr lang="ru-RU" sz="2600" dirty="0"/>
              <a:t>, </a:t>
            </a:r>
            <a:r>
              <a:rPr lang="ru-RU" sz="2600" dirty="0" err="1"/>
              <a:t>щодо</a:t>
            </a:r>
            <a:r>
              <a:rPr lang="ru-RU" sz="2600" dirty="0"/>
              <a:t> </a:t>
            </a:r>
            <a:r>
              <a:rPr lang="ru-RU" sz="2600" dirty="0" err="1"/>
              <a:t>яких</a:t>
            </a:r>
            <a:r>
              <a:rPr lang="ru-RU" sz="2600" dirty="0"/>
              <a:t> </a:t>
            </a:r>
            <a:r>
              <a:rPr lang="ru-RU" sz="2600" dirty="0" err="1"/>
              <a:t>застосовуються</a:t>
            </a:r>
            <a:r>
              <a:rPr lang="ru-RU" sz="2600" dirty="0"/>
              <a:t> </a:t>
            </a:r>
            <a:r>
              <a:rPr lang="ru-RU" sz="2600" dirty="0" err="1"/>
              <a:t>умови</a:t>
            </a:r>
            <a:r>
              <a:rPr lang="ru-RU" sz="2600" dirty="0"/>
              <a:t> </a:t>
            </a:r>
            <a:r>
              <a:rPr lang="ru-RU" sz="2600" dirty="0" err="1"/>
              <a:t>Положення</a:t>
            </a:r>
            <a:r>
              <a:rPr lang="ru-RU" sz="26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err="1"/>
              <a:t>умови</a:t>
            </a:r>
            <a:r>
              <a:rPr lang="ru-RU" sz="2600" dirty="0"/>
              <a:t> </a:t>
            </a:r>
            <a:r>
              <a:rPr lang="ru-RU" sz="2600" dirty="0" err="1"/>
              <a:t>преміювання</a:t>
            </a:r>
            <a:r>
              <a:rPr lang="ru-RU" sz="2600" dirty="0"/>
              <a:t> </a:t>
            </a:r>
            <a:r>
              <a:rPr lang="ru-RU" sz="2600" dirty="0" err="1"/>
              <a:t>кожної</a:t>
            </a:r>
            <a:r>
              <a:rPr lang="ru-RU" sz="2600" dirty="0"/>
              <a:t> </a:t>
            </a:r>
            <a:r>
              <a:rPr lang="ru-RU" sz="2600" dirty="0" err="1"/>
              <a:t>категорії</a:t>
            </a:r>
            <a:r>
              <a:rPr lang="ru-RU" sz="2600" dirty="0"/>
              <a:t> </a:t>
            </a:r>
            <a:r>
              <a:rPr lang="ru-RU" sz="2600" dirty="0" err="1"/>
              <a:t>працівників</a:t>
            </a:r>
            <a:r>
              <a:rPr lang="ru-RU" sz="26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err="1"/>
              <a:t>показники</a:t>
            </a:r>
            <a:r>
              <a:rPr lang="ru-RU" sz="2600" dirty="0"/>
              <a:t> </a:t>
            </a:r>
            <a:r>
              <a:rPr lang="ru-RU" sz="2600" dirty="0" err="1"/>
              <a:t>якості</a:t>
            </a:r>
            <a:r>
              <a:rPr lang="ru-RU" sz="2600" dirty="0"/>
              <a:t>, за </a:t>
            </a:r>
            <a:r>
              <a:rPr lang="ru-RU" sz="2600" dirty="0" err="1"/>
              <a:t>якими</a:t>
            </a:r>
            <a:r>
              <a:rPr lang="ru-RU" sz="2600" dirty="0"/>
              <a:t> </a:t>
            </a:r>
            <a:r>
              <a:rPr lang="ru-RU" sz="2600" dirty="0" err="1"/>
              <a:t>визначатиметься</a:t>
            </a:r>
            <a:r>
              <a:rPr lang="ru-RU" sz="2600" dirty="0"/>
              <a:t> </a:t>
            </a:r>
            <a:r>
              <a:rPr lang="ru-RU" sz="2600" dirty="0" err="1"/>
              <a:t>нарахування</a:t>
            </a:r>
            <a:r>
              <a:rPr lang="ru-RU" sz="2600" dirty="0"/>
              <a:t> </a:t>
            </a:r>
            <a:r>
              <a:rPr lang="ru-RU" sz="2600" dirty="0" err="1"/>
              <a:t>премій</a:t>
            </a:r>
            <a:r>
              <a:rPr lang="ru-RU" sz="26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/>
              <a:t>строк, </a:t>
            </a:r>
            <a:r>
              <a:rPr lang="ru-RU" sz="2600" dirty="0" err="1"/>
              <a:t>протягом</a:t>
            </a:r>
            <a:r>
              <a:rPr lang="ru-RU" sz="2600" dirty="0"/>
              <a:t> </a:t>
            </a:r>
            <a:r>
              <a:rPr lang="ru-RU" sz="2600" dirty="0" err="1"/>
              <a:t>якого</a:t>
            </a:r>
            <a:r>
              <a:rPr lang="ru-RU" sz="2600" dirty="0"/>
              <a:t> </a:t>
            </a:r>
            <a:r>
              <a:rPr lang="ru-RU" sz="2600" dirty="0" err="1"/>
              <a:t>виплачуватимуться</a:t>
            </a:r>
            <a:r>
              <a:rPr lang="ru-RU" sz="2600" dirty="0"/>
              <a:t> </a:t>
            </a:r>
            <a:r>
              <a:rPr lang="ru-RU" sz="2600" dirty="0" err="1"/>
              <a:t>премії</a:t>
            </a:r>
            <a:r>
              <a:rPr lang="ru-RU" sz="2600" dirty="0"/>
              <a:t> та </a:t>
            </a:r>
            <a:r>
              <a:rPr lang="ru-RU" sz="2600" dirty="0" err="1"/>
              <a:t>інші</a:t>
            </a:r>
            <a:r>
              <a:rPr lang="ru-RU" sz="2600" dirty="0"/>
              <a:t> </a:t>
            </a:r>
            <a:r>
              <a:rPr lang="ru-RU" sz="2600" dirty="0" err="1"/>
              <a:t>види</a:t>
            </a:r>
            <a:r>
              <a:rPr lang="ru-RU" sz="2600" dirty="0"/>
              <a:t> </a:t>
            </a:r>
            <a:r>
              <a:rPr lang="ru-RU" sz="2600" dirty="0" err="1"/>
              <a:t>матеріального</a:t>
            </a:r>
            <a:r>
              <a:rPr lang="ru-RU" sz="2600" dirty="0"/>
              <a:t> </a:t>
            </a:r>
            <a:r>
              <a:rPr lang="ru-RU" sz="2600" dirty="0" err="1"/>
              <a:t>заохочення</a:t>
            </a:r>
            <a:r>
              <a:rPr lang="ru-RU" sz="2600" dirty="0"/>
              <a:t> (</a:t>
            </a:r>
            <a:r>
              <a:rPr lang="ru-RU" sz="2600" dirty="0" err="1"/>
              <a:t>місяць</a:t>
            </a:r>
            <a:r>
              <a:rPr lang="ru-RU" sz="2600" dirty="0"/>
              <a:t>, квартал, </a:t>
            </a:r>
            <a:r>
              <a:rPr lang="ru-RU" sz="2600" dirty="0" err="1"/>
              <a:t>рік</a:t>
            </a:r>
            <a:r>
              <a:rPr lang="ru-RU" sz="2600" dirty="0"/>
              <a:t>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err="1"/>
              <a:t>джерела</a:t>
            </a:r>
            <a:r>
              <a:rPr lang="ru-RU" sz="2600" dirty="0"/>
              <a:t> </a:t>
            </a:r>
            <a:r>
              <a:rPr lang="ru-RU" sz="2600" dirty="0" err="1"/>
              <a:t>виплати</a:t>
            </a:r>
            <a:r>
              <a:rPr lang="ru-RU" sz="2600" dirty="0"/>
              <a:t> </a:t>
            </a:r>
            <a:r>
              <a:rPr lang="ru-RU" sz="2600" dirty="0" err="1"/>
              <a:t>премій</a:t>
            </a:r>
            <a:r>
              <a:rPr lang="ru-RU" sz="26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err="1"/>
              <a:t>конкретні</a:t>
            </a:r>
            <a:r>
              <a:rPr lang="ru-RU" sz="2600" dirty="0"/>
              <a:t> </a:t>
            </a:r>
            <a:r>
              <a:rPr lang="ru-RU" sz="2600" dirty="0" err="1"/>
              <a:t>умови</a:t>
            </a:r>
            <a:r>
              <a:rPr lang="ru-RU" sz="2600" dirty="0"/>
              <a:t> й </a:t>
            </a:r>
            <a:r>
              <a:rPr lang="ru-RU" sz="2600" dirty="0" err="1"/>
              <a:t>показники</a:t>
            </a:r>
            <a:r>
              <a:rPr lang="ru-RU" sz="2600" dirty="0"/>
              <a:t>, </a:t>
            </a:r>
            <a:r>
              <a:rPr lang="ru-RU" sz="2600" dirty="0" err="1"/>
              <a:t>відповідно</a:t>
            </a:r>
            <a:r>
              <a:rPr lang="ru-RU" sz="2600" dirty="0"/>
              <a:t> до </a:t>
            </a:r>
            <a:r>
              <a:rPr lang="ru-RU" sz="2600" dirty="0" err="1"/>
              <a:t>яких</a:t>
            </a:r>
            <a:r>
              <a:rPr lang="ru-RU" sz="2600" dirty="0"/>
              <a:t> </a:t>
            </a:r>
            <a:r>
              <a:rPr lang="ru-RU" sz="2600" dirty="0" err="1"/>
              <a:t>можна</a:t>
            </a:r>
            <a:r>
              <a:rPr lang="ru-RU" sz="2600" dirty="0"/>
              <a:t> </a:t>
            </a:r>
            <a:r>
              <a:rPr lang="ru-RU" sz="2600" dirty="0" err="1"/>
              <a:t>депреміювати</a:t>
            </a:r>
            <a:r>
              <a:rPr lang="ru-RU" sz="2600" dirty="0"/>
              <a:t> </a:t>
            </a:r>
            <a:r>
              <a:rPr lang="ru-RU" sz="2600" dirty="0" err="1"/>
              <a:t>медичних</a:t>
            </a:r>
            <a:r>
              <a:rPr lang="ru-RU" sz="2600" dirty="0"/>
              <a:t> </a:t>
            </a:r>
            <a:r>
              <a:rPr lang="ru-RU" sz="2600" dirty="0" err="1"/>
              <a:t>працівників</a:t>
            </a:r>
            <a:r>
              <a:rPr lang="ru-RU" sz="2600" dirty="0"/>
              <a:t> : </a:t>
            </a:r>
            <a:r>
              <a:rPr lang="ru-RU" sz="2600" dirty="0" err="1"/>
              <a:t>прогули</a:t>
            </a:r>
            <a:r>
              <a:rPr lang="ru-RU" sz="2600" dirty="0"/>
              <a:t>, </a:t>
            </a:r>
            <a:r>
              <a:rPr lang="ru-RU" sz="2600" dirty="0" err="1"/>
              <a:t>неналежне</a:t>
            </a:r>
            <a:r>
              <a:rPr lang="ru-RU" sz="2600" dirty="0"/>
              <a:t> </a:t>
            </a:r>
            <a:r>
              <a:rPr lang="ru-RU" sz="2600" dirty="0" err="1"/>
              <a:t>виконання</a:t>
            </a:r>
            <a:r>
              <a:rPr lang="ru-RU" sz="2600" dirty="0"/>
              <a:t> </a:t>
            </a:r>
            <a:r>
              <a:rPr lang="ru-RU" sz="2600" dirty="0" err="1"/>
              <a:t>посадових</a:t>
            </a:r>
            <a:r>
              <a:rPr lang="ru-RU" sz="2600" dirty="0"/>
              <a:t> </a:t>
            </a:r>
            <a:r>
              <a:rPr lang="ru-RU" sz="2600" dirty="0" err="1"/>
              <a:t>обов’язків</a:t>
            </a:r>
            <a:r>
              <a:rPr lang="ru-RU" sz="2600" dirty="0"/>
              <a:t>, </a:t>
            </a:r>
            <a:r>
              <a:rPr lang="ru-RU" sz="2600" dirty="0" err="1"/>
              <a:t>притягнення</a:t>
            </a:r>
            <a:r>
              <a:rPr lang="ru-RU" sz="2600" dirty="0"/>
              <a:t> до </a:t>
            </a:r>
            <a:r>
              <a:rPr lang="ru-RU" sz="2600" dirty="0" err="1"/>
              <a:t>дисциплінарної</a:t>
            </a:r>
            <a:r>
              <a:rPr lang="ru-RU" sz="2600" dirty="0"/>
              <a:t> </a:t>
            </a:r>
            <a:r>
              <a:rPr lang="ru-RU" sz="2600" dirty="0" err="1"/>
              <a:t>відповідальності</a:t>
            </a:r>
            <a:r>
              <a:rPr lang="ru-RU" sz="2600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124864A3-2F4F-4D86-A72C-5A713B8EE332}"/>
              </a:ext>
            </a:extLst>
          </p:cNvPr>
          <p:cNvSpPr/>
          <p:nvPr/>
        </p:nvSpPr>
        <p:spPr>
          <a:xfrm>
            <a:off x="548740" y="1475509"/>
            <a:ext cx="50965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931F9D7-2565-47E8-BDB9-71CEBA22598D}"/>
              </a:ext>
            </a:extLst>
          </p:cNvPr>
          <p:cNvSpPr/>
          <p:nvPr/>
        </p:nvSpPr>
        <p:spPr>
          <a:xfrm>
            <a:off x="2509188" y="2439265"/>
            <a:ext cx="406669" cy="580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2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BC10A-2D2C-459C-B436-0AD7E788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6527"/>
            <a:ext cx="10515600" cy="773112"/>
          </a:xfrm>
        </p:spPr>
        <p:txBody>
          <a:bodyPr/>
          <a:lstStyle/>
          <a:p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Як побудувати Положення про преміювання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3EC84-0994-4E3F-84AC-0D0B9813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05" y="1219198"/>
            <a:ext cx="11011395" cy="5474565"/>
          </a:xfrm>
        </p:spPr>
        <p:txBody>
          <a:bodyPr/>
          <a:lstStyle/>
          <a:p>
            <a:r>
              <a:rPr lang="ru-RU" b="1"/>
              <a:t>Преміювання працівників здійснюється в межах затвердженого фонду оплати праці.</a:t>
            </a:r>
          </a:p>
          <a:p>
            <a:pPr marL="0" indent="0">
              <a:buNone/>
            </a:pPr>
            <a:r>
              <a:rPr lang="ru-RU"/>
              <a:t>Тому премію не можна визначати в Положенні про преміювання як гарантовану виплату. </a:t>
            </a:r>
          </a:p>
          <a:p>
            <a:pPr marL="0" indent="0">
              <a:buNone/>
            </a:pPr>
            <a:r>
              <a:rPr lang="ru-RU"/>
              <a:t>Слід обмежитися формулюванням, що працівник може отримувати премії за умови, якщо він досягне тих показників якості, які прописані в Положенні про преміювання. </a:t>
            </a:r>
            <a:endParaRPr lang="ru-RU" sz="2000" dirty="0"/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E0117901-862D-4610-A7CC-48CD4FC46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26632"/>
              </p:ext>
            </p:extLst>
          </p:nvPr>
        </p:nvGraphicFramePr>
        <p:xfrm>
          <a:off x="1180605" y="4544290"/>
          <a:ext cx="10353963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1321">
                  <a:extLst>
                    <a:ext uri="{9D8B030D-6E8A-4147-A177-3AD203B41FA5}">
                      <a16:colId xmlns:a16="http://schemas.microsoft.com/office/drawing/2014/main" val="576565141"/>
                    </a:ext>
                  </a:extLst>
                </a:gridCol>
                <a:gridCol w="3451321">
                  <a:extLst>
                    <a:ext uri="{9D8B030D-6E8A-4147-A177-3AD203B41FA5}">
                      <a16:colId xmlns:a16="http://schemas.microsoft.com/office/drawing/2014/main" val="2394172219"/>
                    </a:ext>
                  </a:extLst>
                </a:gridCol>
                <a:gridCol w="3451321">
                  <a:extLst>
                    <a:ext uri="{9D8B030D-6E8A-4147-A177-3AD203B41FA5}">
                      <a16:colId xmlns:a16="http://schemas.microsoft.com/office/drawing/2014/main" val="838474585"/>
                    </a:ext>
                  </a:extLst>
                </a:gridCol>
              </a:tblGrid>
              <a:tr h="1302328">
                <a:tc>
                  <a:txBody>
                    <a:bodyPr/>
                    <a:lstStyle/>
                    <a:p>
                      <a:pPr algn="ctr"/>
                      <a:r>
                        <a:rPr lang="uk-UA" sz="2400"/>
                        <a:t>Преміювання працівників Стаціонару за проліковані випадки</a:t>
                      </a:r>
                      <a:endParaRPr lang="ru-RU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/>
                        <a:t>Преміювання працівників, що надають амбулаторно-поліклінічну допомогу</a:t>
                      </a:r>
                      <a:endParaRPr lang="ru-RU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/>
                        <a:t>Преміювання працівників, що надають платні послуги</a:t>
                      </a:r>
                      <a:endParaRPr lang="ru-RU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0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67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0C5E3-A161-407A-8105-1B2842E5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81" y="1259752"/>
            <a:ext cx="10533909" cy="971839"/>
          </a:xfrm>
        </p:spPr>
        <p:txBody>
          <a:bodyPr>
            <a:noAutofit/>
          </a:bodyPr>
          <a:lstStyle/>
          <a:p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Запроваджуйте колективні договори на підприємствах у відповідності з Законом!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DC02D-F9A5-4207-A4EF-871ECB446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0" y="3417168"/>
            <a:ext cx="10823369" cy="28401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 повагою, </a:t>
            </a:r>
          </a:p>
          <a:p>
            <a:pPr marL="0" indent="0" algn="ctr">
              <a:buNone/>
            </a:pPr>
            <a:r>
              <a:rPr lang="uk-UA" sz="3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Олексій Головін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старший юрист </a:t>
            </a:r>
            <a:r>
              <a:rPr kumimoji="0" lang="en-US" sz="3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ILF </a:t>
            </a:r>
            <a:r>
              <a:rPr kumimoji="0" lang="uk-UA" sz="3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та експерт у сфері трудових відносин у медичних закладах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hlinkClick r:id="rId2"/>
              </a:rPr>
              <a:t>https://www.facebook.com/oleksii.holovin </a:t>
            </a:r>
            <a:endParaRPr kumimoji="0" lang="uk-UA" sz="3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holovin@ilf-ua.com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20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4D03F-E26D-447A-9D35-4CF0F929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42" y="360573"/>
            <a:ext cx="10515600" cy="773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Нормативна база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регулювання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колективних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договорів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та оплати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праці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2685A-8B6C-4511-BBFB-DB6512F6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73" y="1704109"/>
            <a:ext cx="10624069" cy="502884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500" dirty="0"/>
              <a:t>Кодекс законів про працю від 10.12.1971 </a:t>
            </a:r>
            <a:r>
              <a:rPr lang="en-US" sz="2500" dirty="0"/>
              <a:t>№ 322-VIII</a:t>
            </a:r>
            <a:r>
              <a:rPr lang="uk-UA" sz="2500" dirty="0"/>
              <a:t> (далі – </a:t>
            </a:r>
            <a:r>
              <a:rPr lang="uk-UA" sz="2500" b="1" dirty="0"/>
              <a:t>КЗпП</a:t>
            </a:r>
            <a:r>
              <a:rPr lang="uk-UA" sz="2500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500" dirty="0"/>
              <a:t>Закон України «Про колективні договори і угоди» від 01.07.1993 </a:t>
            </a:r>
            <a:r>
              <a:rPr lang="en-US" sz="2500" dirty="0"/>
              <a:t>№ 3356-XII </a:t>
            </a:r>
            <a:r>
              <a:rPr lang="uk-UA" sz="2500" dirty="0"/>
              <a:t>(далі – </a:t>
            </a:r>
            <a:r>
              <a:rPr lang="uk-UA" sz="2500" b="1" dirty="0"/>
              <a:t>ЗУ </a:t>
            </a:r>
            <a:r>
              <a:rPr lang="en-US" sz="2500" b="1" dirty="0"/>
              <a:t>№3356-XII</a:t>
            </a:r>
            <a:r>
              <a:rPr lang="uk-UA" sz="2500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500" dirty="0"/>
              <a:t>Закон України «Про колективні договори і угоди» від 23.02.2023 </a:t>
            </a:r>
            <a:r>
              <a:rPr lang="en-GB" sz="2500" dirty="0"/>
              <a:t>№ 2937-IX</a:t>
            </a:r>
            <a:r>
              <a:rPr lang="uk-UA" sz="2500" dirty="0"/>
              <a:t> (ще не чинний)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/>
              <a:t>Закон України «Про оплату </a:t>
            </a:r>
            <a:r>
              <a:rPr lang="ru-RU" sz="2500" dirty="0" err="1"/>
              <a:t>праці</a:t>
            </a:r>
            <a:r>
              <a:rPr lang="ru-RU" sz="2500" dirty="0"/>
              <a:t>» </a:t>
            </a:r>
            <a:r>
              <a:rPr lang="ru-RU" sz="2500" dirty="0" err="1"/>
              <a:t>від</a:t>
            </a:r>
            <a:r>
              <a:rPr lang="ru-RU" sz="2500" dirty="0"/>
              <a:t> 24.03.1995 № 108/95-ВР (</a:t>
            </a:r>
            <a:r>
              <a:rPr lang="ru-RU" sz="2500" dirty="0" err="1"/>
              <a:t>далі</a:t>
            </a:r>
            <a:r>
              <a:rPr lang="ru-RU" sz="2500" dirty="0"/>
              <a:t> – </a:t>
            </a:r>
            <a:r>
              <a:rPr lang="ru-RU" sz="2500" b="1" dirty="0"/>
              <a:t>ЗУ №108/95-ВР </a:t>
            </a:r>
            <a:r>
              <a:rPr lang="ru-RU" sz="2500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/>
              <a:t>Постанова </a:t>
            </a:r>
            <a:r>
              <a:rPr lang="ru-RU" sz="2500" dirty="0" err="1"/>
              <a:t>Кабінету</a:t>
            </a:r>
            <a:r>
              <a:rPr lang="ru-RU" sz="2500" dirty="0"/>
              <a:t> </a:t>
            </a:r>
            <a:r>
              <a:rPr lang="ru-RU" sz="2500" dirty="0" err="1"/>
              <a:t>Міністрів</a:t>
            </a:r>
            <a:r>
              <a:rPr lang="ru-RU" sz="2500" dirty="0"/>
              <a:t> України «Про порядок </a:t>
            </a:r>
            <a:r>
              <a:rPr lang="ru-RU" sz="2500" dirty="0" err="1"/>
              <a:t>повідомної</a:t>
            </a:r>
            <a:r>
              <a:rPr lang="ru-RU" sz="2500" dirty="0"/>
              <a:t> </a:t>
            </a:r>
            <a:r>
              <a:rPr lang="ru-RU" sz="2500" dirty="0" err="1"/>
              <a:t>реєстрації</a:t>
            </a:r>
            <a:r>
              <a:rPr lang="ru-RU" sz="2500" dirty="0"/>
              <a:t> </a:t>
            </a:r>
            <a:r>
              <a:rPr lang="ru-RU" sz="2500" dirty="0" err="1"/>
              <a:t>галузевих</a:t>
            </a:r>
            <a:r>
              <a:rPr lang="ru-RU" sz="2500" dirty="0"/>
              <a:t> (</a:t>
            </a:r>
            <a:r>
              <a:rPr lang="ru-RU" sz="2500" dirty="0" err="1"/>
              <a:t>міжгалузевих</a:t>
            </a:r>
            <a:r>
              <a:rPr lang="ru-RU" sz="2500" dirty="0"/>
              <a:t>) і </a:t>
            </a:r>
            <a:r>
              <a:rPr lang="ru-RU" sz="2500" dirty="0" err="1"/>
              <a:t>територіальних</a:t>
            </a:r>
            <a:r>
              <a:rPr lang="ru-RU" sz="2500" dirty="0"/>
              <a:t> </a:t>
            </a:r>
            <a:r>
              <a:rPr lang="ru-RU" sz="2500" dirty="0" err="1"/>
              <a:t>угод</a:t>
            </a:r>
            <a:r>
              <a:rPr lang="ru-RU" sz="2500" dirty="0"/>
              <a:t>, </a:t>
            </a:r>
            <a:r>
              <a:rPr lang="ru-RU" sz="2500" dirty="0" err="1"/>
              <a:t>колективних</a:t>
            </a:r>
            <a:r>
              <a:rPr lang="ru-RU" sz="2500" dirty="0"/>
              <a:t> </a:t>
            </a:r>
            <a:r>
              <a:rPr lang="ru-RU" sz="2500" dirty="0" err="1"/>
              <a:t>договорів</a:t>
            </a:r>
            <a:r>
              <a:rPr lang="ru-RU" sz="2500" dirty="0"/>
              <a:t>» </a:t>
            </a:r>
            <a:r>
              <a:rPr lang="ru-RU" sz="2500" dirty="0" err="1"/>
              <a:t>від</a:t>
            </a:r>
            <a:r>
              <a:rPr lang="ru-RU" sz="2500" dirty="0"/>
              <a:t> 13.02.2013 № 115 (</a:t>
            </a:r>
            <a:r>
              <a:rPr lang="ru-RU" sz="2500" dirty="0" err="1"/>
              <a:t>далі</a:t>
            </a:r>
            <a:r>
              <a:rPr lang="ru-RU" sz="2500" dirty="0"/>
              <a:t> – </a:t>
            </a:r>
            <a:r>
              <a:rPr lang="ru-RU" sz="2500" b="1" dirty="0"/>
              <a:t>Постанова №115</a:t>
            </a:r>
            <a:r>
              <a:rPr lang="ru-RU" sz="2500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/>
              <a:t>Постанова </a:t>
            </a:r>
            <a:r>
              <a:rPr lang="ru-RU" sz="2500" dirty="0" err="1"/>
              <a:t>Кабінету</a:t>
            </a:r>
            <a:r>
              <a:rPr lang="ru-RU" sz="2500" dirty="0"/>
              <a:t> </a:t>
            </a:r>
            <a:r>
              <a:rPr lang="ru-RU" sz="2500" dirty="0" err="1"/>
              <a:t>Міністрів</a:t>
            </a:r>
            <a:r>
              <a:rPr lang="ru-RU" sz="2500" dirty="0"/>
              <a:t> України «Деякі </a:t>
            </a:r>
            <a:r>
              <a:rPr lang="ru-RU" sz="2500" dirty="0" err="1"/>
              <a:t>питання</a:t>
            </a:r>
            <a:r>
              <a:rPr lang="ru-RU" sz="2500" dirty="0"/>
              <a:t> оплати </a:t>
            </a:r>
            <a:r>
              <a:rPr lang="ru-RU" sz="2500" dirty="0" err="1"/>
              <a:t>праці</a:t>
            </a:r>
            <a:r>
              <a:rPr lang="ru-RU" sz="2500" dirty="0"/>
              <a:t> </a:t>
            </a:r>
            <a:r>
              <a:rPr lang="ru-RU" sz="2500" dirty="0" err="1"/>
              <a:t>медичних</a:t>
            </a:r>
            <a:r>
              <a:rPr lang="ru-RU" sz="2500" dirty="0"/>
              <a:t>, </a:t>
            </a:r>
            <a:r>
              <a:rPr lang="ru-RU" sz="2500" dirty="0" err="1"/>
              <a:t>фармацевтичних</a:t>
            </a:r>
            <a:r>
              <a:rPr lang="ru-RU" sz="2500" dirty="0"/>
              <a:t> </a:t>
            </a:r>
            <a:r>
              <a:rPr lang="ru-RU" sz="2500" dirty="0" err="1"/>
              <a:t>працівників</a:t>
            </a:r>
            <a:r>
              <a:rPr lang="ru-RU" sz="2500" dirty="0"/>
              <a:t> та </a:t>
            </a:r>
            <a:r>
              <a:rPr lang="ru-RU" sz="2500" dirty="0" err="1"/>
              <a:t>фахівців</a:t>
            </a:r>
            <a:r>
              <a:rPr lang="ru-RU" sz="2500" dirty="0"/>
              <a:t> з </a:t>
            </a:r>
            <a:r>
              <a:rPr lang="ru-RU" sz="2500" dirty="0" err="1"/>
              <a:t>реабілітації</a:t>
            </a:r>
            <a:r>
              <a:rPr lang="ru-RU" sz="2500" dirty="0"/>
              <a:t> </a:t>
            </a:r>
            <a:r>
              <a:rPr lang="ru-RU" sz="2500" dirty="0" err="1"/>
              <a:t>державних</a:t>
            </a:r>
            <a:r>
              <a:rPr lang="ru-RU" sz="2500" dirty="0"/>
              <a:t> та </a:t>
            </a:r>
            <a:r>
              <a:rPr lang="ru-RU" sz="2500" dirty="0" err="1"/>
              <a:t>комунальних</a:t>
            </a:r>
            <a:r>
              <a:rPr lang="ru-RU" sz="2500" dirty="0"/>
              <a:t> </a:t>
            </a:r>
            <a:r>
              <a:rPr lang="ru-RU" sz="2500" dirty="0" err="1"/>
              <a:t>закладів</a:t>
            </a:r>
            <a:r>
              <a:rPr lang="ru-RU" sz="2500" dirty="0"/>
              <a:t> </a:t>
            </a:r>
            <a:r>
              <a:rPr lang="ru-RU" sz="2500" dirty="0" err="1"/>
              <a:t>охорони</a:t>
            </a:r>
            <a:r>
              <a:rPr lang="ru-RU" sz="2500" dirty="0"/>
              <a:t> </a:t>
            </a:r>
            <a:r>
              <a:rPr lang="ru-RU" sz="2500" dirty="0" err="1"/>
              <a:t>здоров'я</a:t>
            </a:r>
            <a:r>
              <a:rPr lang="ru-RU" sz="2500" dirty="0"/>
              <a:t>» </a:t>
            </a:r>
            <a:r>
              <a:rPr lang="ru-RU" sz="2500" dirty="0" err="1"/>
              <a:t>від</a:t>
            </a:r>
            <a:r>
              <a:rPr lang="ru-RU" sz="2500" dirty="0"/>
              <a:t> 13.01.2023 №28 (</a:t>
            </a:r>
            <a:r>
              <a:rPr lang="ru-RU" sz="2500" dirty="0" err="1"/>
              <a:t>далі</a:t>
            </a:r>
            <a:r>
              <a:rPr lang="ru-RU" sz="2500" dirty="0"/>
              <a:t> – </a:t>
            </a:r>
            <a:r>
              <a:rPr lang="ru-RU" sz="2500" b="1" dirty="0"/>
              <a:t>Постанова №28</a:t>
            </a:r>
            <a:r>
              <a:rPr lang="ru-RU" sz="2500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 err="1"/>
              <a:t>Методичні</a:t>
            </a:r>
            <a:r>
              <a:rPr lang="ru-RU" sz="2500" dirty="0"/>
              <a:t> </a:t>
            </a:r>
            <a:r>
              <a:rPr lang="ru-RU" sz="2500" dirty="0" err="1"/>
              <a:t>рекомендації</a:t>
            </a:r>
            <a:r>
              <a:rPr lang="ru-RU" sz="2500" dirty="0"/>
              <a:t> та </a:t>
            </a:r>
            <a:r>
              <a:rPr lang="ru-RU" sz="2500" dirty="0" err="1"/>
              <a:t>роз’яснення</a:t>
            </a:r>
            <a:r>
              <a:rPr lang="ru-RU" sz="2500" dirty="0"/>
              <a:t> з </a:t>
            </a:r>
            <a:r>
              <a:rPr lang="ru-RU" sz="2500" dirty="0" err="1"/>
              <a:t>питань</a:t>
            </a:r>
            <a:r>
              <a:rPr lang="ru-RU" sz="2500" dirty="0"/>
              <a:t> </a:t>
            </a:r>
            <a:r>
              <a:rPr lang="ru-RU" sz="2500" dirty="0" err="1"/>
              <a:t>укладення</a:t>
            </a:r>
            <a:r>
              <a:rPr lang="ru-RU" sz="2500" dirty="0"/>
              <a:t> </a:t>
            </a:r>
            <a:r>
              <a:rPr lang="ru-RU" sz="2500" dirty="0" err="1"/>
              <a:t>колективних</a:t>
            </a:r>
            <a:r>
              <a:rPr lang="ru-RU" sz="2500" dirty="0"/>
              <a:t> </a:t>
            </a:r>
            <a:r>
              <a:rPr lang="ru-RU" sz="2500" dirty="0" err="1"/>
              <a:t>договорів</a:t>
            </a:r>
            <a:r>
              <a:rPr lang="ru-RU" sz="2500" dirty="0"/>
              <a:t> КНП за </a:t>
            </a:r>
            <a:r>
              <a:rPr lang="ru-RU" sz="2500" dirty="0" err="1"/>
              <a:t>участю</a:t>
            </a:r>
            <a:r>
              <a:rPr lang="ru-RU" sz="2500" dirty="0"/>
              <a:t> </a:t>
            </a:r>
            <a:r>
              <a:rPr lang="ru-RU" sz="2500" dirty="0" err="1"/>
              <a:t>Міністерства</a:t>
            </a:r>
            <a:r>
              <a:rPr lang="ru-RU" sz="2500" dirty="0"/>
              <a:t> </a:t>
            </a:r>
            <a:r>
              <a:rPr lang="ru-RU" sz="2500" dirty="0" err="1"/>
              <a:t>охорони</a:t>
            </a:r>
            <a:r>
              <a:rPr lang="ru-RU" sz="2500" dirty="0"/>
              <a:t> </a:t>
            </a:r>
            <a:r>
              <a:rPr lang="ru-RU" sz="2500" dirty="0" err="1"/>
              <a:t>здоров’я</a:t>
            </a:r>
            <a:r>
              <a:rPr lang="ru-RU" sz="2500" dirty="0"/>
              <a:t> (</a:t>
            </a:r>
            <a:r>
              <a:rPr lang="ru-RU" sz="2500" dirty="0" err="1"/>
              <a:t>далі</a:t>
            </a:r>
            <a:r>
              <a:rPr lang="ru-RU" sz="2500" dirty="0"/>
              <a:t> – </a:t>
            </a:r>
            <a:r>
              <a:rPr lang="ru-RU" sz="2500" b="1" dirty="0" err="1"/>
              <a:t>Методичні</a:t>
            </a:r>
            <a:r>
              <a:rPr lang="ru-RU" sz="2500" b="1" dirty="0"/>
              <a:t> </a:t>
            </a:r>
            <a:r>
              <a:rPr lang="ru-RU" sz="2500" b="1" dirty="0" err="1"/>
              <a:t>рекомендації</a:t>
            </a:r>
            <a:r>
              <a:rPr lang="ru-RU" sz="2500" dirty="0"/>
              <a:t>) </a:t>
            </a:r>
            <a:r>
              <a:rPr lang="en-US" sz="2500" dirty="0">
                <a:hlinkClick r:id="rId2"/>
              </a:rPr>
              <a:t>https://auc.org.ua/sites/default/files/sectors/u-795/19289-b_coll_dogovor_ua_v105_03_03_2020.pdf</a:t>
            </a:r>
            <a:r>
              <a:rPr lang="uk-UA" sz="25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71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60864-24D4-4A9F-A9E4-1C51455F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uk-UA" sz="3700" b="1" dirty="0"/>
              <a:t>В чому сутність колективного договору?</a:t>
            </a:r>
            <a:endParaRPr lang="ru-RU" sz="3700" b="1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DEB69-2DE6-4B38-BC17-13EAC77E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u="sng" dirty="0" err="1"/>
              <a:t>Колективний</a:t>
            </a:r>
            <a:r>
              <a:rPr lang="ru-RU" sz="2600" u="sng" dirty="0"/>
              <a:t> </a:t>
            </a:r>
            <a:r>
              <a:rPr lang="ru-RU" sz="2600" u="sng" dirty="0" err="1"/>
              <a:t>договір</a:t>
            </a:r>
            <a:r>
              <a:rPr lang="ru-RU" sz="2600" u="sng" dirty="0"/>
              <a:t> – </a:t>
            </a:r>
            <a:r>
              <a:rPr lang="ru-RU" sz="2600" u="sng" dirty="0" err="1"/>
              <a:t>центральний</a:t>
            </a:r>
            <a:r>
              <a:rPr lang="ru-RU" sz="2600" u="sng" dirty="0"/>
              <a:t> </a:t>
            </a:r>
            <a:r>
              <a:rPr lang="ru-RU" sz="2600" u="sng" dirty="0" err="1"/>
              <a:t>локальний</a:t>
            </a:r>
            <a:r>
              <a:rPr lang="ru-RU" sz="2600" u="sng" dirty="0"/>
              <a:t> акт на </a:t>
            </a:r>
            <a:r>
              <a:rPr lang="ru-RU" sz="2600" u="sng" dirty="0" err="1"/>
              <a:t>підприємстві</a:t>
            </a:r>
            <a:r>
              <a:rPr lang="ru-RU" sz="2600" u="sng" dirty="0"/>
              <a:t>. </a:t>
            </a:r>
          </a:p>
          <a:p>
            <a:pPr marL="0" indent="0">
              <a:buNone/>
            </a:pPr>
            <a:r>
              <a:rPr lang="ru-RU" sz="2600" dirty="0" err="1"/>
              <a:t>Колективний</a:t>
            </a:r>
            <a:r>
              <a:rPr lang="ru-RU" sz="2600" dirty="0"/>
              <a:t> </a:t>
            </a:r>
            <a:r>
              <a:rPr lang="ru-RU" sz="2600" dirty="0" err="1"/>
              <a:t>договір</a:t>
            </a:r>
            <a:r>
              <a:rPr lang="ru-RU" sz="2600" dirty="0"/>
              <a:t> є </a:t>
            </a:r>
            <a:r>
              <a:rPr lang="ru-RU" sz="2600" dirty="0" err="1"/>
              <a:t>угодою</a:t>
            </a:r>
            <a:r>
              <a:rPr lang="ru-RU" sz="2600" dirty="0"/>
              <a:t> </a:t>
            </a:r>
            <a:r>
              <a:rPr lang="ru-RU" sz="2600" dirty="0" err="1"/>
              <a:t>між</a:t>
            </a:r>
            <a:r>
              <a:rPr lang="ru-RU" sz="2600" dirty="0"/>
              <a:t> </a:t>
            </a:r>
            <a:r>
              <a:rPr lang="ru-RU" sz="2600" dirty="0" err="1"/>
              <a:t>трудовим</a:t>
            </a:r>
            <a:r>
              <a:rPr lang="ru-RU" sz="2600" dirty="0"/>
              <a:t> </a:t>
            </a:r>
            <a:r>
              <a:rPr lang="ru-RU" sz="2600" dirty="0" err="1"/>
              <a:t>колективом</a:t>
            </a:r>
            <a:r>
              <a:rPr lang="ru-RU" sz="2600" dirty="0"/>
              <a:t> та </a:t>
            </a:r>
            <a:r>
              <a:rPr lang="ru-RU" sz="2600" dirty="0" err="1"/>
              <a:t>адміністрацією</a:t>
            </a:r>
            <a:r>
              <a:rPr lang="ru-RU" sz="2600" dirty="0"/>
              <a:t> КНП – </a:t>
            </a:r>
            <a:r>
              <a:rPr lang="ru-RU" sz="2600" dirty="0" err="1"/>
              <a:t>власником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уповноваженим</a:t>
            </a:r>
            <a:r>
              <a:rPr lang="ru-RU" sz="2600" dirty="0"/>
              <a:t> ним органом (особою).</a:t>
            </a:r>
          </a:p>
          <a:p>
            <a:pPr marL="0" indent="0">
              <a:buNone/>
            </a:pPr>
            <a:r>
              <a:rPr lang="ru-RU" sz="2600" dirty="0" err="1"/>
              <a:t>Всі</a:t>
            </a:r>
            <a:r>
              <a:rPr lang="ru-RU" sz="2600" dirty="0"/>
              <a:t> </a:t>
            </a:r>
            <a:r>
              <a:rPr lang="ru-RU" sz="2600" dirty="0" err="1"/>
              <a:t>обов’язки</a:t>
            </a:r>
            <a:r>
              <a:rPr lang="ru-RU" sz="2600" dirty="0"/>
              <a:t> </a:t>
            </a:r>
            <a:r>
              <a:rPr lang="ru-RU" sz="2600" dirty="0" err="1"/>
              <a:t>сторін</a:t>
            </a:r>
            <a:r>
              <a:rPr lang="ru-RU" sz="2600" dirty="0"/>
              <a:t>, </a:t>
            </a:r>
            <a:r>
              <a:rPr lang="ru-RU" sz="2600" dirty="0" err="1"/>
              <a:t>прописані</a:t>
            </a:r>
            <a:r>
              <a:rPr lang="ru-RU" sz="2600" dirty="0"/>
              <a:t> в </a:t>
            </a:r>
            <a:r>
              <a:rPr lang="ru-RU" sz="2600" dirty="0" err="1"/>
              <a:t>колективному</a:t>
            </a:r>
            <a:r>
              <a:rPr lang="ru-RU" sz="2600" dirty="0"/>
              <a:t> </a:t>
            </a:r>
            <a:r>
              <a:rPr lang="ru-RU" sz="2600" dirty="0" err="1"/>
              <a:t>договорі</a:t>
            </a:r>
            <a:r>
              <a:rPr lang="ru-RU" sz="2600" dirty="0"/>
              <a:t>,   </a:t>
            </a:r>
            <a:r>
              <a:rPr lang="ru-RU" sz="2600" dirty="0" err="1"/>
              <a:t>обов’язкові</a:t>
            </a:r>
            <a:r>
              <a:rPr lang="ru-RU" sz="2600" dirty="0"/>
              <a:t> до </a:t>
            </a:r>
            <a:r>
              <a:rPr lang="ru-RU" sz="2600" dirty="0" err="1"/>
              <a:t>виконання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RU" sz="2600" dirty="0"/>
          </a:p>
          <a:p>
            <a:endParaRPr lang="ru-RU" sz="26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EBA48-BD5D-4385-8A82-6223BBC9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2043590"/>
            <a:ext cx="3781051" cy="212684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1F1D2-C63F-4E2D-AE8A-19370B77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047" y="295552"/>
            <a:ext cx="10515600" cy="773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Підготовка та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затвердження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колдоговору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— алгоритм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6084D-CE96-4AF2-B0AD-988557AA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606839"/>
            <a:ext cx="11255399" cy="5130009"/>
          </a:xfrm>
        </p:spPr>
        <p:txBody>
          <a:bodyPr/>
          <a:lstStyle/>
          <a:p>
            <a:pPr marL="0" indent="0" algn="ctr">
              <a:buNone/>
            </a:pPr>
            <a:r>
              <a:rPr lang="uk-UA" sz="2600" b="1" dirty="0"/>
              <a:t>ЗУ №3356 містить процедуру впровадження колективного договору. </a:t>
            </a:r>
          </a:p>
          <a:p>
            <a:pPr marL="0" indent="0" algn="ctr">
              <a:buNone/>
            </a:pPr>
            <a:r>
              <a:rPr lang="uk-UA" sz="2600" b="1" dirty="0"/>
              <a:t>4 основні етапи укладення колективного договору на КНП:</a:t>
            </a:r>
          </a:p>
          <a:p>
            <a:pPr marL="0" indent="0" algn="just">
              <a:buNone/>
            </a:pPr>
            <a:endParaRPr lang="uk-UA" sz="2600" dirty="0"/>
          </a:p>
          <a:p>
            <a:pPr marL="514350" indent="-514350" algn="just">
              <a:buFont typeface="+mj-lt"/>
              <a:buAutoNum type="arabicPeriod"/>
            </a:pPr>
            <a:r>
              <a:rPr lang="uk-UA" sz="2600" u="sng" dirty="0"/>
              <a:t>Проведення колективних переговорів </a:t>
            </a:r>
            <a:r>
              <a:rPr lang="ru-RU" sz="2600" u="sng" dirty="0"/>
              <a:t>з </a:t>
            </a:r>
            <a:r>
              <a:rPr lang="ru-RU" sz="2600" u="sng" dirty="0" err="1"/>
              <a:t>питань</a:t>
            </a:r>
            <a:r>
              <a:rPr lang="ru-RU" sz="2600" u="sng" dirty="0"/>
              <a:t> </a:t>
            </a:r>
            <a:r>
              <a:rPr lang="ru-RU" sz="2600" u="sng" dirty="0" err="1"/>
              <a:t>розробки</a:t>
            </a:r>
            <a:r>
              <a:rPr lang="ru-RU" sz="2600" u="sng" dirty="0"/>
              <a:t>, </a:t>
            </a:r>
            <a:r>
              <a:rPr lang="ru-RU" sz="2600" u="sng" dirty="0" err="1"/>
              <a:t>укладення</a:t>
            </a:r>
            <a:r>
              <a:rPr lang="ru-RU" sz="2600" u="sng" dirty="0"/>
              <a:t> </a:t>
            </a:r>
            <a:r>
              <a:rPr lang="ru-RU" sz="2600" u="sng" dirty="0" err="1"/>
              <a:t>або</a:t>
            </a:r>
            <a:r>
              <a:rPr lang="ru-RU" sz="2600" u="sng" dirty="0"/>
              <a:t> </a:t>
            </a:r>
            <a:r>
              <a:rPr lang="ru-RU" sz="2600" u="sng" dirty="0" err="1"/>
              <a:t>внесення</a:t>
            </a:r>
            <a:r>
              <a:rPr lang="ru-RU" sz="2600" u="sng" dirty="0"/>
              <a:t> </a:t>
            </a:r>
            <a:r>
              <a:rPr lang="ru-RU" sz="2600" u="sng" dirty="0" err="1"/>
              <a:t>змін</a:t>
            </a:r>
            <a:r>
              <a:rPr lang="ru-RU" sz="2600" u="sng" dirty="0"/>
              <a:t> до </a:t>
            </a:r>
            <a:r>
              <a:rPr lang="ru-RU" sz="2600" u="sng" dirty="0" err="1"/>
              <a:t>колективного</a:t>
            </a:r>
            <a:r>
              <a:rPr lang="ru-RU" sz="2600" u="sng" dirty="0"/>
              <a:t> договору, </a:t>
            </a:r>
            <a:r>
              <a:rPr lang="uk-UA" sz="2600" u="sng" dirty="0"/>
              <a:t>на підставі ініціативи однієї із сторін майбутнього колективного договору (ст.10 ЗУ №3356</a:t>
            </a:r>
            <a:r>
              <a:rPr lang="en-US" sz="2600" u="sng" dirty="0"/>
              <a:t>-XII</a:t>
            </a:r>
            <a:r>
              <a:rPr lang="uk-UA" sz="2600" u="sng" dirty="0"/>
              <a:t> )</a:t>
            </a:r>
          </a:p>
          <a:p>
            <a:pPr marL="0" indent="0" algn="just">
              <a:buNone/>
            </a:pPr>
            <a:endParaRPr lang="uk-UA" sz="2600" u="sng" dirty="0"/>
          </a:p>
          <a:p>
            <a:pPr marL="0" indent="1703388" algn="just">
              <a:buNone/>
            </a:pPr>
            <a:r>
              <a:rPr lang="uk-UA" sz="2600" dirty="0"/>
              <a:t>створення робочої комісії з представників сторін</a:t>
            </a:r>
          </a:p>
          <a:p>
            <a:pPr marL="0" indent="1703388" algn="just">
              <a:buNone/>
            </a:pPr>
            <a:endParaRPr lang="uk-UA" sz="2600" dirty="0"/>
          </a:p>
          <a:p>
            <a:pPr marL="5111750" indent="-4932363" algn="just">
              <a:buNone/>
            </a:pPr>
            <a:r>
              <a:rPr lang="uk-UA" sz="2600" dirty="0"/>
              <a:t>підготовка проекту колективного договору з урахуванням пропозицій сторін</a:t>
            </a:r>
          </a:p>
          <a:p>
            <a:pPr marL="0" indent="1703388" algn="just">
              <a:buNone/>
            </a:pPr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7D66C9D-D918-45A1-A668-2C5B2351983E}"/>
              </a:ext>
            </a:extLst>
          </p:cNvPr>
          <p:cNvSpPr/>
          <p:nvPr/>
        </p:nvSpPr>
        <p:spPr>
          <a:xfrm>
            <a:off x="6356568" y="4240146"/>
            <a:ext cx="387927" cy="53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29F309A-F5C9-417F-AF9F-1059F18AC9D8}"/>
              </a:ext>
            </a:extLst>
          </p:cNvPr>
          <p:cNvSpPr/>
          <p:nvPr/>
        </p:nvSpPr>
        <p:spPr>
          <a:xfrm>
            <a:off x="6356568" y="5219972"/>
            <a:ext cx="387927" cy="53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0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42DC8-D725-4753-A7F9-7CE4BEF4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032" y="231489"/>
            <a:ext cx="10324605" cy="65520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Підготовка та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затвердження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колдоговору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— алгоритм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0584B-C77A-4A65-92C5-F1FC2ECF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250" y="1325997"/>
            <a:ext cx="10931236" cy="553200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ru-RU" sz="2700" b="1" u="sng" dirty="0"/>
              <a:t>Примирні </a:t>
            </a:r>
            <a:r>
              <a:rPr lang="ru-RU" sz="2700" b="1" u="sng" dirty="0" err="1"/>
              <a:t>процедури</a:t>
            </a:r>
            <a:r>
              <a:rPr lang="ru-RU" sz="2700" b="1" u="sng" dirty="0"/>
              <a:t> </a:t>
            </a:r>
            <a:r>
              <a:rPr lang="ru-RU" sz="2700" u="sng" dirty="0"/>
              <a:t>(ст. 11 ЗУ  №3356</a:t>
            </a:r>
            <a:r>
              <a:rPr lang="en-US" sz="2700" u="sng" dirty="0"/>
              <a:t> -XII</a:t>
            </a:r>
            <a:r>
              <a:rPr lang="ru-RU" sz="2700" u="sng" dirty="0"/>
              <a:t>) – при </a:t>
            </a:r>
            <a:r>
              <a:rPr lang="ru-RU" sz="2700" u="sng" dirty="0" err="1"/>
              <a:t>наявності</a:t>
            </a:r>
            <a:r>
              <a:rPr lang="ru-RU" sz="2700" u="sng" dirty="0"/>
              <a:t> </a:t>
            </a:r>
            <a:r>
              <a:rPr lang="ru-RU" sz="2700" u="sng" dirty="0" err="1"/>
              <a:t>розбіжностей</a:t>
            </a:r>
            <a:r>
              <a:rPr lang="ru-RU" sz="2700" u="sng" dirty="0"/>
              <a:t> </a:t>
            </a:r>
            <a:r>
              <a:rPr lang="ru-RU" sz="2700" u="sng" dirty="0" err="1"/>
              <a:t>між</a:t>
            </a:r>
            <a:r>
              <a:rPr lang="ru-RU" sz="2700" u="sng" dirty="0"/>
              <a:t> сторонами в </a:t>
            </a:r>
            <a:r>
              <a:rPr lang="ru-RU" sz="2700" u="sng" dirty="0" err="1"/>
              <a:t>ході</a:t>
            </a:r>
            <a:r>
              <a:rPr lang="ru-RU" sz="2700" u="sng" dirty="0"/>
              <a:t> </a:t>
            </a:r>
            <a:r>
              <a:rPr lang="ru-RU" sz="2700" u="sng" dirty="0" err="1"/>
              <a:t>колективних</a:t>
            </a:r>
            <a:r>
              <a:rPr lang="ru-RU" sz="2700" u="sng" dirty="0"/>
              <a:t> </a:t>
            </a:r>
            <a:r>
              <a:rPr lang="ru-RU" sz="2700" u="sng" dirty="0" err="1"/>
              <a:t>переговорів</a:t>
            </a:r>
            <a:r>
              <a:rPr lang="ru-RU" sz="2700" u="sng" dirty="0"/>
              <a:t>:</a:t>
            </a:r>
          </a:p>
          <a:p>
            <a:pPr algn="just"/>
            <a:r>
              <a:rPr lang="ru-RU" sz="2700" dirty="0" err="1"/>
              <a:t>Складення</a:t>
            </a:r>
            <a:r>
              <a:rPr lang="ru-RU" sz="2700" dirty="0"/>
              <a:t> протоколу </a:t>
            </a:r>
            <a:r>
              <a:rPr lang="ru-RU" sz="2700" dirty="0" err="1"/>
              <a:t>розбіжностей</a:t>
            </a:r>
            <a:r>
              <a:rPr lang="ru-RU" sz="2700" dirty="0"/>
              <a:t> з </a:t>
            </a:r>
            <a:r>
              <a:rPr lang="ru-RU" sz="2700" dirty="0" err="1"/>
              <a:t>пропозиціями</a:t>
            </a:r>
            <a:r>
              <a:rPr lang="ru-RU" sz="2700" dirty="0"/>
              <a:t> </a:t>
            </a:r>
            <a:r>
              <a:rPr lang="ru-RU" sz="2700" dirty="0" err="1"/>
              <a:t>щодо</a:t>
            </a:r>
            <a:r>
              <a:rPr lang="ru-RU" sz="2700" dirty="0"/>
              <a:t> </a:t>
            </a:r>
            <a:r>
              <a:rPr lang="ru-RU" sz="2700" dirty="0" err="1"/>
              <a:t>досягнення</a:t>
            </a:r>
            <a:r>
              <a:rPr lang="ru-RU" sz="2700" dirty="0"/>
              <a:t> </a:t>
            </a:r>
            <a:r>
              <a:rPr lang="ru-RU" sz="2700" dirty="0" err="1"/>
              <a:t>згоди</a:t>
            </a:r>
            <a:r>
              <a:rPr lang="ru-RU" sz="2700" dirty="0"/>
              <a:t>;</a:t>
            </a:r>
          </a:p>
          <a:p>
            <a:pPr algn="just"/>
            <a:r>
              <a:rPr lang="ru-RU" sz="2700" dirty="0" err="1"/>
              <a:t>Формування</a:t>
            </a:r>
            <a:r>
              <a:rPr lang="ru-RU" sz="2700" dirty="0"/>
              <a:t> </a:t>
            </a:r>
            <a:r>
              <a:rPr lang="ru-RU" sz="2700" dirty="0" err="1"/>
              <a:t>примирної</a:t>
            </a:r>
            <a:r>
              <a:rPr lang="ru-RU" sz="2700" dirty="0"/>
              <a:t> </a:t>
            </a:r>
            <a:r>
              <a:rPr lang="ru-RU" sz="2700" dirty="0" err="1"/>
              <a:t>комісії</a:t>
            </a:r>
            <a:r>
              <a:rPr lang="ru-RU" sz="2700" dirty="0"/>
              <a:t> (</a:t>
            </a:r>
            <a:r>
              <a:rPr lang="ru-RU" sz="2700" dirty="0" err="1"/>
              <a:t>протягом</a:t>
            </a:r>
            <a:r>
              <a:rPr lang="ru-RU" sz="2700" dirty="0"/>
              <a:t> 3 </a:t>
            </a:r>
            <a:r>
              <a:rPr lang="ru-RU" sz="2700" dirty="0" err="1"/>
              <a:t>днів</a:t>
            </a:r>
            <a:r>
              <a:rPr lang="ru-RU" sz="2700" dirty="0"/>
              <a:t> </a:t>
            </a:r>
            <a:r>
              <a:rPr lang="ru-RU" sz="2700" dirty="0" err="1"/>
              <a:t>після</a:t>
            </a:r>
            <a:r>
              <a:rPr lang="ru-RU" sz="2700" dirty="0"/>
              <a:t> </a:t>
            </a:r>
            <a:r>
              <a:rPr lang="ru-RU" sz="2700" dirty="0" err="1"/>
              <a:t>складання</a:t>
            </a:r>
            <a:r>
              <a:rPr lang="ru-RU" sz="2700" dirty="0"/>
              <a:t> протоколу);</a:t>
            </a:r>
          </a:p>
          <a:p>
            <a:pPr algn="just"/>
            <a:r>
              <a:rPr lang="ru-RU" sz="2700" dirty="0" err="1"/>
              <a:t>Розгляд</a:t>
            </a:r>
            <a:r>
              <a:rPr lang="ru-RU" sz="2700" dirty="0"/>
              <a:t> протоколу </a:t>
            </a:r>
            <a:r>
              <a:rPr lang="ru-RU" sz="2700" dirty="0" err="1"/>
              <a:t>розбіжностей</a:t>
            </a:r>
            <a:r>
              <a:rPr lang="ru-RU" sz="2700" dirty="0"/>
              <a:t> </a:t>
            </a:r>
            <a:r>
              <a:rPr lang="ru-RU" sz="2700" dirty="0" err="1"/>
              <a:t>примирною</a:t>
            </a:r>
            <a:r>
              <a:rPr lang="ru-RU" sz="2700" dirty="0"/>
              <a:t> </a:t>
            </a:r>
            <a:r>
              <a:rPr lang="ru-RU" sz="2700" dirty="0" err="1"/>
              <a:t>комісією</a:t>
            </a:r>
            <a:r>
              <a:rPr lang="ru-RU" sz="2700" dirty="0"/>
              <a:t> </a:t>
            </a:r>
            <a:r>
              <a:rPr lang="ru-RU" sz="2700" dirty="0" err="1"/>
              <a:t>або</a:t>
            </a:r>
            <a:r>
              <a:rPr lang="ru-RU" sz="2700" dirty="0"/>
              <a:t> </a:t>
            </a:r>
            <a:r>
              <a:rPr lang="ru-RU" sz="2700" dirty="0" err="1"/>
              <a:t>посередником</a:t>
            </a:r>
            <a:r>
              <a:rPr lang="ru-RU" sz="2700" dirty="0"/>
              <a:t> (до 7 </a:t>
            </a:r>
            <a:r>
              <a:rPr lang="ru-RU" sz="2700" dirty="0" err="1"/>
              <a:t>днів</a:t>
            </a:r>
            <a:r>
              <a:rPr lang="ru-RU" sz="2700" dirty="0"/>
              <a:t>).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700" b="1" u="sng" dirty="0" err="1"/>
              <a:t>Підписання</a:t>
            </a:r>
            <a:r>
              <a:rPr lang="ru-RU" sz="2700" u="sng" dirty="0"/>
              <a:t>:</a:t>
            </a:r>
          </a:p>
          <a:p>
            <a:pPr algn="just"/>
            <a:r>
              <a:rPr lang="ru-RU" sz="2700" dirty="0" err="1"/>
              <a:t>обговорення</a:t>
            </a:r>
            <a:r>
              <a:rPr lang="ru-RU" sz="2700" dirty="0"/>
              <a:t> проекту </a:t>
            </a:r>
            <a:r>
              <a:rPr lang="ru-RU" sz="2700" dirty="0" err="1"/>
              <a:t>колективного</a:t>
            </a:r>
            <a:r>
              <a:rPr lang="ru-RU" sz="2700" dirty="0"/>
              <a:t> договору на </a:t>
            </a:r>
            <a:r>
              <a:rPr lang="ru-RU" sz="2700" dirty="0" err="1"/>
              <a:t>загальних</a:t>
            </a:r>
            <a:r>
              <a:rPr lang="ru-RU" sz="2700" dirty="0"/>
              <a:t> </a:t>
            </a:r>
            <a:r>
              <a:rPr lang="ru-RU" sz="2700" dirty="0" err="1"/>
              <a:t>зборах</a:t>
            </a:r>
            <a:r>
              <a:rPr lang="ru-RU" sz="2700" dirty="0"/>
              <a:t> трудового </a:t>
            </a:r>
            <a:r>
              <a:rPr lang="ru-RU" sz="2700" dirty="0" err="1"/>
              <a:t>колективу</a:t>
            </a:r>
            <a:r>
              <a:rPr lang="ru-RU" sz="2700" dirty="0"/>
              <a:t>;</a:t>
            </a:r>
          </a:p>
          <a:p>
            <a:pPr algn="just"/>
            <a:r>
              <a:rPr lang="ru-RU" sz="2700" dirty="0"/>
              <a:t> у </a:t>
            </a:r>
            <a:r>
              <a:rPr lang="ru-RU" sz="2700" dirty="0" err="1"/>
              <a:t>разі</a:t>
            </a:r>
            <a:r>
              <a:rPr lang="ru-RU" sz="2700" dirty="0"/>
              <a:t> </a:t>
            </a:r>
            <a:r>
              <a:rPr lang="ru-RU" sz="2700" dirty="0" err="1"/>
              <a:t>незгоди</a:t>
            </a:r>
            <a:r>
              <a:rPr lang="ru-RU" sz="2700" dirty="0"/>
              <a:t> – </a:t>
            </a:r>
            <a:r>
              <a:rPr lang="ru-RU" sz="2700" dirty="0" err="1"/>
              <a:t>додаткові</a:t>
            </a:r>
            <a:r>
              <a:rPr lang="ru-RU" sz="2700" dirty="0"/>
              <a:t> переговори (до 10 </a:t>
            </a:r>
            <a:r>
              <a:rPr lang="ru-RU" sz="2700" dirty="0" err="1"/>
              <a:t>дн</a:t>
            </a:r>
            <a:r>
              <a:rPr lang="uk-UA" sz="2700" dirty="0" err="1"/>
              <a:t>ів</a:t>
            </a:r>
            <a:r>
              <a:rPr lang="uk-UA" sz="2700" dirty="0"/>
              <a:t>);</a:t>
            </a:r>
            <a:endParaRPr lang="ru-RU" sz="2700" dirty="0"/>
          </a:p>
          <a:p>
            <a:pPr algn="just"/>
            <a:r>
              <a:rPr lang="ru-RU" sz="2700" dirty="0"/>
              <a:t> </a:t>
            </a:r>
            <a:r>
              <a:rPr lang="ru-RU" sz="2700" dirty="0" err="1"/>
              <a:t>підписання</a:t>
            </a:r>
            <a:r>
              <a:rPr lang="ru-RU" sz="2700" dirty="0"/>
              <a:t> угоди </a:t>
            </a:r>
            <a:r>
              <a:rPr lang="ru-RU" sz="2700" dirty="0" err="1"/>
              <a:t>уповноваженими</a:t>
            </a:r>
            <a:r>
              <a:rPr lang="ru-RU" sz="2700" dirty="0"/>
              <a:t> </a:t>
            </a:r>
            <a:r>
              <a:rPr lang="ru-RU" sz="2700" dirty="0" err="1"/>
              <a:t>представниками</a:t>
            </a:r>
            <a:r>
              <a:rPr lang="ru-RU" sz="2700" dirty="0"/>
              <a:t> </a:t>
            </a:r>
            <a:r>
              <a:rPr lang="ru-RU" sz="2700" dirty="0" err="1"/>
              <a:t>сторін</a:t>
            </a:r>
            <a:r>
              <a:rPr lang="ru-RU" sz="2700" dirty="0"/>
              <a:t> (до 5 </a:t>
            </a:r>
            <a:r>
              <a:rPr lang="ru-RU" sz="2700" dirty="0" err="1"/>
              <a:t>днів</a:t>
            </a:r>
            <a:r>
              <a:rPr lang="ru-RU" sz="2700" dirty="0"/>
              <a:t> з моменту </a:t>
            </a:r>
            <a:r>
              <a:rPr lang="ru-RU" sz="2700" dirty="0" err="1"/>
              <a:t>схвалення</a:t>
            </a:r>
            <a:r>
              <a:rPr lang="ru-RU" sz="2700" dirty="0"/>
              <a:t>).</a:t>
            </a:r>
          </a:p>
          <a:p>
            <a:pPr algn="just"/>
            <a:r>
              <a:rPr lang="ru-RU" sz="2700" dirty="0"/>
              <a:t>4. </a:t>
            </a:r>
            <a:r>
              <a:rPr lang="ru-RU" sz="2700" b="1" u="sng" dirty="0" err="1"/>
              <a:t>Ознайомлення</a:t>
            </a:r>
            <a:r>
              <a:rPr lang="ru-RU" sz="2700" b="1" u="sng" dirty="0"/>
              <a:t> </a:t>
            </a:r>
            <a:r>
              <a:rPr lang="ru-RU" sz="2700" b="1" u="sng" dirty="0" err="1"/>
              <a:t>працівників</a:t>
            </a:r>
            <a:r>
              <a:rPr lang="ru-RU" sz="2700" b="1" u="sng" dirty="0"/>
              <a:t> з текстом </a:t>
            </a:r>
            <a:r>
              <a:rPr lang="ru-RU" sz="2700" dirty="0" err="1"/>
              <a:t>колективного</a:t>
            </a:r>
            <a:r>
              <a:rPr lang="ru-RU" sz="2700" dirty="0"/>
              <a:t> договору до початку </a:t>
            </a:r>
            <a:r>
              <a:rPr lang="ru-RU" sz="2700" dirty="0" err="1"/>
              <a:t>роботи</a:t>
            </a:r>
            <a:r>
              <a:rPr lang="ru-RU" sz="2700" dirty="0"/>
              <a:t> за ним та не </a:t>
            </a:r>
            <a:r>
              <a:rPr lang="ru-RU" sz="2700" dirty="0" err="1"/>
              <a:t>пізніше</a:t>
            </a:r>
            <a:r>
              <a:rPr lang="ru-RU" sz="2700" dirty="0"/>
              <a:t>, </a:t>
            </a:r>
            <a:r>
              <a:rPr lang="ru-RU" sz="2700" dirty="0" err="1"/>
              <a:t>ніж</a:t>
            </a:r>
            <a:r>
              <a:rPr lang="ru-RU" sz="2700" dirty="0"/>
              <a:t> через </a:t>
            </a:r>
            <a:r>
              <a:rPr lang="ru-RU" sz="2700" dirty="0" err="1"/>
              <a:t>тиждень</a:t>
            </a:r>
            <a:r>
              <a:rPr lang="ru-RU" sz="2700" dirty="0"/>
              <a:t> </a:t>
            </a:r>
            <a:r>
              <a:rPr lang="ru-RU" sz="2700" dirty="0" err="1"/>
              <a:t>після</a:t>
            </a:r>
            <a:r>
              <a:rPr lang="ru-RU" sz="2700" dirty="0"/>
              <a:t> </a:t>
            </a:r>
            <a:r>
              <a:rPr lang="ru-RU" sz="2700" dirty="0" err="1"/>
              <a:t>укладення</a:t>
            </a:r>
            <a:r>
              <a:rPr lang="ru-RU" sz="2700" dirty="0"/>
              <a:t>  (</a:t>
            </a:r>
            <a:r>
              <a:rPr lang="ru-RU" sz="2700" u="sng" dirty="0" err="1"/>
              <a:t>обов’язок</a:t>
            </a:r>
            <a:r>
              <a:rPr lang="ru-RU" sz="2700" u="sng" dirty="0"/>
              <a:t> </a:t>
            </a:r>
            <a:r>
              <a:rPr lang="ru-RU" sz="2700" u="sng" dirty="0" err="1"/>
              <a:t>роботодавця</a:t>
            </a:r>
            <a:r>
              <a:rPr lang="ru-RU" sz="2700" dirty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77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4B4F1-0B5D-4FAA-8609-CC1975AC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559" y="261216"/>
            <a:ext cx="10515600" cy="773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Підготовка та </a:t>
            </a:r>
            <a:r>
              <a:rPr lang="ru-RU" b="1" dirty="0" err="1"/>
              <a:t>затвердження</a:t>
            </a:r>
            <a:r>
              <a:rPr lang="ru-RU" b="1" dirty="0"/>
              <a:t> </a:t>
            </a:r>
            <a:r>
              <a:rPr lang="ru-RU" b="1" dirty="0" err="1"/>
              <a:t>колдоговору</a:t>
            </a:r>
            <a:r>
              <a:rPr lang="ru-RU" b="1" dirty="0"/>
              <a:t> — алгоритм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51C2-C39E-4F60-9F5E-BE4BB39F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/>
              <a:t>З</a:t>
            </a:r>
            <a:r>
              <a:rPr lang="ru-RU" sz="3200" dirty="0" err="1"/>
              <a:t>гідно</a:t>
            </a:r>
            <a:r>
              <a:rPr lang="ru-RU" sz="3200" dirty="0"/>
              <a:t> з п. 1 Постанови №115: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0F0127AB-0359-4A82-BC82-7802C61BBE4B}"/>
              </a:ext>
            </a:extLst>
          </p:cNvPr>
          <p:cNvSpPr/>
          <p:nvPr/>
        </p:nvSpPr>
        <p:spPr>
          <a:xfrm>
            <a:off x="1277587" y="4555545"/>
            <a:ext cx="8534400" cy="1724891"/>
          </a:xfrm>
          <a:prstGeom prst="wedgeRoundRectCallout">
            <a:avLst>
              <a:gd name="adj1" fmla="val -22632"/>
              <a:gd name="adj2" fmla="val -6992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Колективний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договір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або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угода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підлягають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повідомній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реєстрації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установленому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порядку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місцевими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органами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виконавчої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влади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або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органами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місцевого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самоврядування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3FD3B9F-5516-4D9B-AAFE-4D2316544BCE}"/>
              </a:ext>
            </a:extLst>
          </p:cNvPr>
          <p:cNvSpPr/>
          <p:nvPr/>
        </p:nvSpPr>
        <p:spPr>
          <a:xfrm>
            <a:off x="2906486" y="1246909"/>
            <a:ext cx="7332023" cy="19751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Колективний </a:t>
            </a:r>
            <a:r>
              <a:rPr lang="ru-RU" sz="2800" dirty="0" err="1">
                <a:solidFill>
                  <a:schemeClr val="tx1"/>
                </a:solidFill>
              </a:rPr>
              <a:t>договір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набирає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чинності</a:t>
            </a:r>
            <a:r>
              <a:rPr lang="ru-RU" sz="2800" dirty="0">
                <a:solidFill>
                  <a:schemeClr val="tx1"/>
                </a:solidFill>
              </a:rPr>
              <a:t> з дня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підписання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з дня, </a:t>
            </a:r>
            <a:r>
              <a:rPr lang="ru-RU" sz="2800" dirty="0" err="1">
                <a:solidFill>
                  <a:schemeClr val="tx1"/>
                </a:solidFill>
              </a:rPr>
              <a:t>зазначеного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ньому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Набрання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чинності</a:t>
            </a:r>
            <a:r>
              <a:rPr lang="ru-RU" sz="2800" dirty="0">
                <a:solidFill>
                  <a:schemeClr val="tx1"/>
                </a:solidFill>
              </a:rPr>
              <a:t> договором не </a:t>
            </a:r>
            <a:r>
              <a:rPr lang="ru-RU" sz="2800" dirty="0" err="1">
                <a:solidFill>
                  <a:schemeClr val="tx1"/>
                </a:solidFill>
              </a:rPr>
              <a:t>залежить</a:t>
            </a:r>
            <a:r>
              <a:rPr lang="ru-RU" sz="2800" dirty="0">
                <a:solidFill>
                  <a:schemeClr val="tx1"/>
                </a:solidFill>
              </a:rPr>
              <a:t> від факту </a:t>
            </a:r>
            <a:r>
              <a:rPr lang="ru-RU" sz="2800" dirty="0" err="1">
                <a:solidFill>
                  <a:schemeClr val="tx1"/>
                </a:solidFill>
              </a:rPr>
              <a:t>його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повідомної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реєстрації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59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F6259-DAE3-43F3-952F-481FE06B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086" y="136526"/>
            <a:ext cx="10515600" cy="77311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Зміст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оформлення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колдоговору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нюанси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6FED8-CF97-4D1E-8A18-FF386DEC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2" y="1246908"/>
            <a:ext cx="11039104" cy="54745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err="1"/>
              <a:t>Сторони</a:t>
            </a:r>
            <a:r>
              <a:rPr lang="ru-RU" sz="2600" dirty="0"/>
              <a:t> </a:t>
            </a:r>
            <a:r>
              <a:rPr lang="ru-RU" sz="2600" dirty="0" err="1"/>
              <a:t>колективних</a:t>
            </a:r>
            <a:r>
              <a:rPr lang="ru-RU" sz="2600" dirty="0"/>
              <a:t> </a:t>
            </a:r>
            <a:r>
              <a:rPr lang="ru-RU" sz="2600" dirty="0" err="1"/>
              <a:t>переговорів</a:t>
            </a:r>
            <a:r>
              <a:rPr lang="ru-RU" sz="2600" dirty="0"/>
              <a:t> </a:t>
            </a:r>
            <a:r>
              <a:rPr lang="ru-RU" sz="2600" dirty="0" err="1"/>
              <a:t>вільні</a:t>
            </a:r>
            <a:r>
              <a:rPr lang="ru-RU" sz="2600" dirty="0"/>
              <a:t> у </a:t>
            </a:r>
            <a:r>
              <a:rPr lang="ru-RU" sz="2600" dirty="0" err="1"/>
              <a:t>формуванні</a:t>
            </a:r>
            <a:r>
              <a:rPr lang="ru-RU" sz="2600" dirty="0"/>
              <a:t> </a:t>
            </a:r>
            <a:r>
              <a:rPr lang="ru-RU" sz="2600" dirty="0" err="1"/>
              <a:t>структури</a:t>
            </a:r>
            <a:r>
              <a:rPr lang="ru-RU" sz="2600" dirty="0"/>
              <a:t> і </a:t>
            </a:r>
            <a:r>
              <a:rPr lang="ru-RU" sz="2600" dirty="0" err="1"/>
              <a:t>змісту</a:t>
            </a:r>
            <a:r>
              <a:rPr lang="ru-RU" sz="2600" dirty="0"/>
              <a:t> </a:t>
            </a:r>
            <a:r>
              <a:rPr lang="ru-RU" sz="2600" dirty="0" err="1"/>
              <a:t>майбутнього</a:t>
            </a:r>
            <a:r>
              <a:rPr lang="ru-RU" sz="2600" dirty="0"/>
              <a:t> </a:t>
            </a:r>
            <a:r>
              <a:rPr lang="ru-RU" sz="2600" dirty="0" err="1"/>
              <a:t>колективного</a:t>
            </a:r>
            <a:r>
              <a:rPr lang="ru-RU" sz="2600" dirty="0"/>
              <a:t> договору,</a:t>
            </a:r>
          </a:p>
          <a:p>
            <a:pPr marL="0" indent="0" algn="ctr">
              <a:buNone/>
            </a:pPr>
            <a:r>
              <a:rPr lang="ru-RU" sz="2600" b="1" dirty="0"/>
              <a:t>Але </a:t>
            </a:r>
          </a:p>
          <a:p>
            <a:pPr marL="0" indent="0" algn="just">
              <a:buNone/>
            </a:pPr>
            <a:r>
              <a:rPr lang="ru-RU" sz="2600" dirty="0" err="1"/>
              <a:t>Законодавством</a:t>
            </a:r>
            <a:r>
              <a:rPr lang="ru-RU" sz="2600" dirty="0"/>
              <a:t> </a:t>
            </a:r>
            <a:r>
              <a:rPr lang="ru-RU" sz="2600" dirty="0" err="1"/>
              <a:t>передбачено</a:t>
            </a:r>
            <a:r>
              <a:rPr lang="ru-RU" sz="2600" dirty="0"/>
              <a:t> </a:t>
            </a:r>
            <a:r>
              <a:rPr lang="ru-RU" sz="2600" dirty="0" err="1"/>
              <a:t>встановлення</a:t>
            </a:r>
            <a:r>
              <a:rPr lang="ru-RU" sz="2600" dirty="0"/>
              <a:t> </a:t>
            </a:r>
            <a:r>
              <a:rPr lang="ru-RU" sz="2600" dirty="0" err="1"/>
              <a:t>окремих</a:t>
            </a:r>
            <a:r>
              <a:rPr lang="ru-RU" sz="2600" dirty="0"/>
              <a:t> </a:t>
            </a:r>
            <a:r>
              <a:rPr lang="ru-RU" sz="2600" dirty="0" err="1"/>
              <a:t>соціально-трудових</a:t>
            </a:r>
            <a:r>
              <a:rPr lang="ru-RU" sz="2600" dirty="0"/>
              <a:t> норм та </a:t>
            </a:r>
            <a:r>
              <a:rPr lang="ru-RU" sz="2600" dirty="0" err="1"/>
              <a:t>гарантій</a:t>
            </a:r>
            <a:r>
              <a:rPr lang="ru-RU" sz="2600" dirty="0"/>
              <a:t> шляхом </a:t>
            </a:r>
            <a:r>
              <a:rPr lang="ru-RU" sz="2600" dirty="0" err="1"/>
              <a:t>включення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саме</a:t>
            </a:r>
            <a:r>
              <a:rPr lang="ru-RU" sz="2600" dirty="0"/>
              <a:t> до </a:t>
            </a:r>
            <a:r>
              <a:rPr lang="ru-RU" sz="2600" dirty="0" err="1"/>
              <a:t>колективного</a:t>
            </a:r>
            <a:r>
              <a:rPr lang="ru-RU" sz="2600" dirty="0"/>
              <a:t> договору.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В </a:t>
            </a:r>
            <a:r>
              <a:rPr lang="ru-RU" sz="2600" dirty="0" err="1"/>
              <a:t>колдговорі</a:t>
            </a:r>
            <a:r>
              <a:rPr lang="ru-RU" sz="2600" dirty="0"/>
              <a:t> </a:t>
            </a:r>
            <a:r>
              <a:rPr lang="ru-RU" sz="2600" dirty="0" err="1"/>
              <a:t>обов’язково</a:t>
            </a:r>
            <a:r>
              <a:rPr lang="ru-RU" sz="2600" dirty="0"/>
              <a:t> </a:t>
            </a:r>
            <a:r>
              <a:rPr lang="ru-RU" sz="2600" dirty="0" err="1"/>
              <a:t>встановлюються</a:t>
            </a:r>
            <a:r>
              <a:rPr lang="ru-RU" sz="2600" dirty="0"/>
              <a:t> </a:t>
            </a:r>
            <a:r>
              <a:rPr lang="ru-RU" sz="2600" dirty="0" err="1"/>
              <a:t>взаємні</a:t>
            </a:r>
            <a:r>
              <a:rPr lang="ru-RU" sz="2600" dirty="0"/>
              <a:t> </a:t>
            </a:r>
            <a:r>
              <a:rPr lang="ru-RU" sz="2600" dirty="0" err="1"/>
              <a:t>зобов’язання</a:t>
            </a:r>
            <a:r>
              <a:rPr lang="ru-RU" sz="2600" dirty="0"/>
              <a:t> </a:t>
            </a:r>
            <a:r>
              <a:rPr lang="ru-RU" sz="2600" dirty="0" err="1"/>
              <a:t>сторін</a:t>
            </a:r>
            <a:r>
              <a:rPr lang="ru-RU" sz="2600" dirty="0"/>
              <a:t> </a:t>
            </a:r>
            <a:r>
              <a:rPr lang="ru-RU" sz="2600" dirty="0" err="1"/>
              <a:t>щодо</a:t>
            </a:r>
            <a:r>
              <a:rPr lang="ru-RU" sz="2600" dirty="0"/>
              <a:t> </a:t>
            </a:r>
            <a:r>
              <a:rPr lang="ru-RU" sz="2600" dirty="0" err="1"/>
              <a:t>регулювання</a:t>
            </a:r>
            <a:r>
              <a:rPr lang="ru-RU" sz="2600" dirty="0"/>
              <a:t> </a:t>
            </a:r>
            <a:r>
              <a:rPr lang="ru-RU" sz="2600" dirty="0" err="1"/>
              <a:t>виробничих</a:t>
            </a:r>
            <a:r>
              <a:rPr lang="ru-RU" sz="2600" dirty="0"/>
              <a:t>, </a:t>
            </a:r>
            <a:r>
              <a:rPr lang="ru-RU" sz="2600" dirty="0" err="1"/>
              <a:t>трудових</a:t>
            </a:r>
            <a:r>
              <a:rPr lang="ru-RU" sz="2600" dirty="0"/>
              <a:t>, </a:t>
            </a:r>
            <a:r>
              <a:rPr lang="ru-RU" sz="2600" dirty="0" err="1"/>
              <a:t>соціально-економічних</a:t>
            </a:r>
            <a:r>
              <a:rPr lang="ru-RU" sz="2600" dirty="0"/>
              <a:t> </a:t>
            </a:r>
            <a:r>
              <a:rPr lang="ru-RU" sz="2600" dirty="0" err="1"/>
              <a:t>відносин</a:t>
            </a:r>
            <a:r>
              <a:rPr lang="ru-RU" sz="2600" dirty="0"/>
              <a:t> (ст. 7 ЗУ </a:t>
            </a:r>
            <a:r>
              <a:rPr lang="en-US" sz="2600" dirty="0"/>
              <a:t>№ 3356-XII</a:t>
            </a:r>
            <a:r>
              <a:rPr lang="ru-RU" sz="2600" dirty="0"/>
              <a:t>)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9E2F89B5-21F3-4269-A873-672F4884BA05}"/>
              </a:ext>
            </a:extLst>
          </p:cNvPr>
          <p:cNvSpPr/>
          <p:nvPr/>
        </p:nvSpPr>
        <p:spPr>
          <a:xfrm>
            <a:off x="6096000" y="3429000"/>
            <a:ext cx="396340" cy="477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45E8360-D478-475C-B9DB-375FB7365AE2}"/>
              </a:ext>
            </a:extLst>
          </p:cNvPr>
          <p:cNvSpPr/>
          <p:nvPr/>
        </p:nvSpPr>
        <p:spPr>
          <a:xfrm>
            <a:off x="2511879" y="4992688"/>
            <a:ext cx="7976012" cy="15050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Колдоговор не </a:t>
            </a:r>
            <a:r>
              <a:rPr lang="ru-RU" sz="2400" b="1" dirty="0" err="1">
                <a:solidFill>
                  <a:srgbClr val="002060"/>
                </a:solidFill>
              </a:rPr>
              <a:t>може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містити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умови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погіршують</a:t>
            </a:r>
            <a:r>
              <a:rPr lang="ru-RU" sz="2400" b="1" dirty="0">
                <a:solidFill>
                  <a:srgbClr val="002060"/>
                </a:solidFill>
              </a:rPr>
              <a:t> становище </a:t>
            </a:r>
            <a:r>
              <a:rPr lang="ru-RU" sz="2400" b="1" dirty="0" err="1">
                <a:solidFill>
                  <a:srgbClr val="002060"/>
                </a:solidFill>
              </a:rPr>
              <a:t>працівників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порівняно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чинним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законодавством</a:t>
            </a:r>
            <a:r>
              <a:rPr lang="ru-RU" sz="2400" b="1" dirty="0">
                <a:solidFill>
                  <a:srgbClr val="002060"/>
                </a:solidFill>
              </a:rPr>
              <a:t>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4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C8B77-204E-2E19-923B-DB6DB4DF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5" y="261020"/>
            <a:ext cx="10515600" cy="896746"/>
          </a:xfrm>
        </p:spPr>
        <p:txBody>
          <a:bodyPr>
            <a:noAutofit/>
          </a:bodyPr>
          <a:lstStyle/>
          <a:p>
            <a:pPr marL="3311525" indent="-3311525" algn="just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Які положення обов’язково слід включати в колективний договір</a:t>
            </a:r>
            <a:endParaRPr lang="ru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912DB29-C157-45AF-9A86-33842DDA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88" y="1489733"/>
            <a:ext cx="10903529" cy="63393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700" b="1" dirty="0"/>
              <a:t>У ст. 7 ЗУ </a:t>
            </a:r>
            <a:r>
              <a:rPr lang="en-US" sz="2700" b="1" dirty="0"/>
              <a:t>№3356-XII </a:t>
            </a:r>
            <a:r>
              <a:rPr lang="uk-UA" sz="2700" b="1" dirty="0"/>
              <a:t>передбачено, які </a:t>
            </a:r>
            <a:r>
              <a:rPr lang="ru-RU" sz="2700" b="1" dirty="0" err="1"/>
              <a:t>зобов’язання</a:t>
            </a:r>
            <a:r>
              <a:rPr lang="ru-RU" sz="2700" b="1" dirty="0"/>
              <a:t> </a:t>
            </a:r>
            <a:r>
              <a:rPr lang="ru-RU" sz="2700" b="1" dirty="0" err="1"/>
              <a:t>сторін</a:t>
            </a:r>
            <a:r>
              <a:rPr lang="ru-RU" sz="2700" b="1" dirty="0"/>
              <a:t> </a:t>
            </a:r>
            <a:r>
              <a:rPr lang="ru-RU" sz="2700" b="1" dirty="0" err="1"/>
              <a:t>повинні</a:t>
            </a:r>
            <a:r>
              <a:rPr lang="ru-RU" sz="2700" b="1" dirty="0"/>
              <a:t>  бути </a:t>
            </a:r>
            <a:r>
              <a:rPr lang="ru-RU" sz="2700" b="1" dirty="0" err="1"/>
              <a:t>визначені</a:t>
            </a:r>
            <a:r>
              <a:rPr lang="ru-RU" sz="2700" b="1" dirty="0"/>
              <a:t> у </a:t>
            </a:r>
            <a:r>
              <a:rPr lang="ru-RU" sz="2700" b="1" dirty="0" err="1"/>
              <a:t>змісті</a:t>
            </a:r>
            <a:r>
              <a:rPr lang="ru-RU" sz="2700" b="1" dirty="0"/>
              <a:t> </a:t>
            </a:r>
            <a:r>
              <a:rPr lang="ru-RU" sz="2700" b="1" dirty="0" err="1"/>
              <a:t>колективного</a:t>
            </a:r>
            <a:r>
              <a:rPr lang="ru-RU" sz="2700" b="1" dirty="0"/>
              <a:t> договору: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700" b="1" dirty="0"/>
          </a:p>
          <a:p>
            <a:pPr algn="just">
              <a:lnSpc>
                <a:spcPct val="80000"/>
              </a:lnSpc>
            </a:pPr>
            <a:r>
              <a:rPr lang="ru-RU" sz="2700" dirty="0" err="1"/>
              <a:t>зміни</a:t>
            </a:r>
            <a:r>
              <a:rPr lang="ru-RU" sz="2700" dirty="0"/>
              <a:t> в </a:t>
            </a:r>
            <a:r>
              <a:rPr lang="ru-RU" sz="2700" dirty="0" err="1"/>
              <a:t>організації</a:t>
            </a:r>
            <a:r>
              <a:rPr lang="ru-RU" sz="2700" dirty="0"/>
              <a:t> </a:t>
            </a:r>
            <a:r>
              <a:rPr lang="ru-RU" sz="2700" dirty="0" err="1"/>
              <a:t>виробництва</a:t>
            </a:r>
            <a:r>
              <a:rPr lang="ru-RU" sz="2700" dirty="0"/>
              <a:t> і </a:t>
            </a:r>
            <a:r>
              <a:rPr lang="ru-RU" sz="2700" dirty="0" err="1"/>
              <a:t>праці</a:t>
            </a:r>
            <a:r>
              <a:rPr lang="ru-RU" sz="2700" dirty="0"/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700" dirty="0" err="1"/>
              <a:t>забезпечення</a:t>
            </a:r>
            <a:r>
              <a:rPr lang="ru-RU" sz="2700" dirty="0"/>
              <a:t> </a:t>
            </a:r>
            <a:r>
              <a:rPr lang="ru-RU" sz="2700" dirty="0" err="1"/>
              <a:t>продуктивної</a:t>
            </a:r>
            <a:r>
              <a:rPr lang="ru-RU" sz="2700" dirty="0"/>
              <a:t> </a:t>
            </a:r>
            <a:r>
              <a:rPr lang="ru-RU" sz="2700" dirty="0" err="1"/>
              <a:t>зайнятості</a:t>
            </a:r>
            <a:r>
              <a:rPr lang="ru-RU" sz="2700" dirty="0"/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700" dirty="0" err="1"/>
              <a:t>нормування</a:t>
            </a:r>
            <a:r>
              <a:rPr lang="ru-RU" sz="2700" dirty="0"/>
              <a:t> і оплати </a:t>
            </a:r>
            <a:r>
              <a:rPr lang="ru-RU" sz="2700" dirty="0" err="1"/>
              <a:t>праці</a:t>
            </a:r>
            <a:r>
              <a:rPr lang="ru-RU" sz="2700" dirty="0"/>
              <a:t>, </a:t>
            </a:r>
            <a:r>
              <a:rPr lang="ru-RU" sz="2700" dirty="0" err="1"/>
              <a:t>встановлення</a:t>
            </a:r>
            <a:r>
              <a:rPr lang="ru-RU" sz="2700" dirty="0"/>
              <a:t> </a:t>
            </a:r>
            <a:r>
              <a:rPr lang="ru-RU" sz="2700" dirty="0" err="1"/>
              <a:t>форми</a:t>
            </a:r>
            <a:r>
              <a:rPr lang="ru-RU" sz="2700" dirty="0"/>
              <a:t>, </a:t>
            </a:r>
            <a:r>
              <a:rPr lang="ru-RU" sz="2700" dirty="0" err="1"/>
              <a:t>системи</a:t>
            </a:r>
            <a:r>
              <a:rPr lang="ru-RU" sz="2700" dirty="0"/>
              <a:t>, </a:t>
            </a:r>
            <a:r>
              <a:rPr lang="ru-RU" sz="2700" dirty="0" err="1"/>
              <a:t>розмірів</a:t>
            </a:r>
            <a:r>
              <a:rPr lang="ru-RU" sz="2700" dirty="0"/>
              <a:t> </a:t>
            </a:r>
            <a:r>
              <a:rPr lang="ru-RU" sz="2700" dirty="0" err="1"/>
              <a:t>заробітної</a:t>
            </a:r>
            <a:r>
              <a:rPr lang="ru-RU" sz="2700" dirty="0"/>
              <a:t> плати та </a:t>
            </a:r>
            <a:r>
              <a:rPr lang="ru-RU" sz="2700" dirty="0" err="1"/>
              <a:t>інших</a:t>
            </a:r>
            <a:r>
              <a:rPr lang="ru-RU" sz="2700" dirty="0"/>
              <a:t> </a:t>
            </a:r>
            <a:r>
              <a:rPr lang="ru-RU" sz="2700" dirty="0" err="1"/>
              <a:t>видів</a:t>
            </a:r>
            <a:r>
              <a:rPr lang="ru-RU" sz="2700" dirty="0"/>
              <a:t> </a:t>
            </a:r>
            <a:r>
              <a:rPr lang="ru-RU" sz="2700" dirty="0" err="1"/>
              <a:t>трудових</a:t>
            </a:r>
            <a:r>
              <a:rPr lang="ru-RU" sz="2700" dirty="0"/>
              <a:t> </a:t>
            </a:r>
            <a:r>
              <a:rPr lang="ru-RU" sz="2700" dirty="0" err="1"/>
              <a:t>виплат</a:t>
            </a:r>
            <a:r>
              <a:rPr lang="ru-RU" sz="2700" dirty="0"/>
              <a:t> (доплат, надбавок, </a:t>
            </a:r>
            <a:r>
              <a:rPr lang="ru-RU" sz="2700" dirty="0" err="1"/>
              <a:t>премій</a:t>
            </a:r>
            <a:r>
              <a:rPr lang="ru-RU" sz="2700" dirty="0"/>
              <a:t> та </a:t>
            </a:r>
            <a:r>
              <a:rPr lang="ru-RU" sz="2700" dirty="0" err="1"/>
              <a:t>ін</a:t>
            </a:r>
            <a:r>
              <a:rPr lang="ru-RU" sz="2700" dirty="0"/>
              <a:t>.);</a:t>
            </a:r>
          </a:p>
          <a:p>
            <a:pPr algn="just">
              <a:lnSpc>
                <a:spcPct val="80000"/>
              </a:lnSpc>
            </a:pPr>
            <a:r>
              <a:rPr lang="ru-RU" sz="2700" dirty="0" err="1"/>
              <a:t>встановлення</a:t>
            </a:r>
            <a:r>
              <a:rPr lang="ru-RU" sz="2700" dirty="0"/>
              <a:t> </a:t>
            </a:r>
            <a:r>
              <a:rPr lang="ru-RU" sz="2700" dirty="0" err="1"/>
              <a:t>гарантій</a:t>
            </a:r>
            <a:r>
              <a:rPr lang="ru-RU" sz="2700" dirty="0"/>
              <a:t>, </a:t>
            </a:r>
            <a:r>
              <a:rPr lang="ru-RU" sz="2700" dirty="0" err="1"/>
              <a:t>компенсацій</a:t>
            </a:r>
            <a:r>
              <a:rPr lang="ru-RU" sz="2700" dirty="0"/>
              <a:t>, </a:t>
            </a:r>
            <a:r>
              <a:rPr lang="ru-RU" sz="2700" dirty="0" err="1"/>
              <a:t>пільг</a:t>
            </a:r>
            <a:r>
              <a:rPr lang="ru-RU" sz="2700" dirty="0"/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700" dirty="0" err="1"/>
              <a:t>участі</a:t>
            </a:r>
            <a:r>
              <a:rPr lang="ru-RU" sz="2700" dirty="0"/>
              <a:t> трудового </a:t>
            </a:r>
            <a:r>
              <a:rPr lang="ru-RU" sz="2700" dirty="0" err="1"/>
              <a:t>колективу</a:t>
            </a:r>
            <a:r>
              <a:rPr lang="ru-RU" sz="2700" dirty="0"/>
              <a:t> у </a:t>
            </a:r>
            <a:r>
              <a:rPr lang="ru-RU" sz="2700" dirty="0" err="1"/>
              <a:t>формуванні</a:t>
            </a:r>
            <a:r>
              <a:rPr lang="ru-RU" sz="2700" dirty="0"/>
              <a:t>, </a:t>
            </a:r>
            <a:r>
              <a:rPr lang="ru-RU" sz="2700" dirty="0" err="1"/>
              <a:t>розподілі</a:t>
            </a:r>
            <a:r>
              <a:rPr lang="ru-RU" sz="2700" dirty="0"/>
              <a:t> і </a:t>
            </a:r>
            <a:r>
              <a:rPr lang="ru-RU" sz="2700" dirty="0" err="1"/>
              <a:t>використанні</a:t>
            </a:r>
            <a:r>
              <a:rPr lang="ru-RU" sz="2700" dirty="0"/>
              <a:t> </a:t>
            </a:r>
            <a:r>
              <a:rPr lang="ru-RU" sz="2700" dirty="0" err="1"/>
              <a:t>прибутку</a:t>
            </a:r>
            <a:r>
              <a:rPr lang="ru-RU" sz="2700" dirty="0"/>
              <a:t> </a:t>
            </a:r>
            <a:r>
              <a:rPr lang="ru-RU" sz="2700" dirty="0" err="1"/>
              <a:t>підприємства</a:t>
            </a:r>
            <a:r>
              <a:rPr lang="ru-RU" sz="2700" dirty="0"/>
              <a:t> (</a:t>
            </a:r>
            <a:r>
              <a:rPr lang="ru-RU" sz="2700" dirty="0" err="1"/>
              <a:t>якщо</a:t>
            </a:r>
            <a:r>
              <a:rPr lang="ru-RU" sz="2700" dirty="0"/>
              <a:t> </a:t>
            </a:r>
            <a:r>
              <a:rPr lang="ru-RU" sz="2700" dirty="0" err="1"/>
              <a:t>це</a:t>
            </a:r>
            <a:r>
              <a:rPr lang="ru-RU" sz="2700" dirty="0"/>
              <a:t> </a:t>
            </a:r>
            <a:r>
              <a:rPr lang="ru-RU" sz="2700" dirty="0" err="1"/>
              <a:t>передбачено</a:t>
            </a:r>
            <a:r>
              <a:rPr lang="ru-RU" sz="2700" dirty="0"/>
              <a:t> статутом);</a:t>
            </a:r>
          </a:p>
          <a:p>
            <a:pPr algn="just">
              <a:lnSpc>
                <a:spcPct val="80000"/>
              </a:lnSpc>
            </a:pPr>
            <a:r>
              <a:rPr lang="ru-RU" sz="2700" dirty="0"/>
              <a:t>режиму </a:t>
            </a:r>
            <a:r>
              <a:rPr lang="ru-RU" sz="2700" dirty="0" err="1"/>
              <a:t>роботи</a:t>
            </a:r>
            <a:r>
              <a:rPr lang="ru-RU" sz="2700" dirty="0"/>
              <a:t>, </a:t>
            </a:r>
            <a:r>
              <a:rPr lang="ru-RU" sz="2700" dirty="0" err="1"/>
              <a:t>тривалості</a:t>
            </a:r>
            <a:r>
              <a:rPr lang="ru-RU" sz="2700" dirty="0"/>
              <a:t> </a:t>
            </a:r>
            <a:r>
              <a:rPr lang="ru-RU" sz="2700" dirty="0" err="1"/>
              <a:t>робочого</a:t>
            </a:r>
            <a:r>
              <a:rPr lang="ru-RU" sz="2700" dirty="0"/>
              <a:t> часу і </a:t>
            </a:r>
            <a:r>
              <a:rPr lang="ru-RU" sz="2700" dirty="0" err="1"/>
              <a:t>відпочинку</a:t>
            </a:r>
            <a:r>
              <a:rPr lang="ru-RU" sz="2700" dirty="0"/>
              <a:t>;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BD5B018-1864-4944-BDBC-1E192256A1A0}"/>
              </a:ext>
            </a:extLst>
          </p:cNvPr>
          <p:cNvSpPr/>
          <p:nvPr/>
        </p:nvSpPr>
        <p:spPr>
          <a:xfrm>
            <a:off x="10377058" y="5763491"/>
            <a:ext cx="623454" cy="942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8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C9777-DF16-47F8-87E1-8C56A2F5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2437"/>
            <a:ext cx="10515600" cy="773112"/>
          </a:xfrm>
        </p:spPr>
        <p:txBody>
          <a:bodyPr>
            <a:noAutofit/>
          </a:bodyPr>
          <a:lstStyle/>
          <a:p>
            <a:pPr marL="1441450" indent="-1441450"/>
            <a:r>
              <a:rPr lang="ru-RU" sz="3700" b="1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tx2">
                    <a:lumMod val="50000"/>
                  </a:schemeClr>
                </a:solidFill>
              </a:rPr>
              <a:t>положення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tx2">
                    <a:lumMod val="50000"/>
                  </a:schemeClr>
                </a:solidFill>
              </a:rPr>
              <a:t>обов’язково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tx2">
                    <a:lumMod val="50000"/>
                  </a:schemeClr>
                </a:solidFill>
              </a:rPr>
              <a:t>слід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tx2">
                    <a:lumMod val="50000"/>
                  </a:schemeClr>
                </a:solidFill>
              </a:rPr>
              <a:t>включати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3700" b="1" dirty="0" err="1">
                <a:solidFill>
                  <a:schemeClr val="tx2">
                    <a:lumMod val="50000"/>
                  </a:schemeClr>
                </a:solidFill>
              </a:rPr>
              <a:t>колективний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700" b="1" dirty="0" err="1">
                <a:solidFill>
                  <a:schemeClr val="tx2">
                    <a:lumMod val="50000"/>
                  </a:schemeClr>
                </a:solidFill>
              </a:rPr>
              <a:t>договір</a:t>
            </a:r>
            <a:endParaRPr lang="ru-RU" sz="3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0FE0B-2B8C-45B1-ADF6-9D798CB5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1991302"/>
            <a:ext cx="10515600" cy="470145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умов 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житлово-побутового</a:t>
            </a:r>
            <a:r>
              <a:rPr lang="ru-RU" dirty="0"/>
              <a:t>, культурного,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оздоровлення</a:t>
            </a:r>
            <a:r>
              <a:rPr lang="ru-RU" dirty="0"/>
              <a:t> і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;</a:t>
            </a:r>
          </a:p>
          <a:p>
            <a:r>
              <a:rPr lang="ru-RU" dirty="0" err="1"/>
              <a:t>гарантій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профспілкової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представницьких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;</a:t>
            </a:r>
          </a:p>
          <a:p>
            <a:r>
              <a:rPr lang="ru-RU" dirty="0"/>
              <a:t>умов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оплати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міжкваліфікаційних</a:t>
            </a:r>
            <a:r>
              <a:rPr lang="ru-RU" dirty="0"/>
              <a:t> (</a:t>
            </a:r>
            <a:r>
              <a:rPr lang="ru-RU" dirty="0" err="1"/>
              <a:t>міжпосадових</a:t>
            </a:r>
            <a:r>
              <a:rPr lang="ru-RU" dirty="0"/>
              <a:t>) </a:t>
            </a:r>
            <a:r>
              <a:rPr lang="ru-RU" dirty="0" err="1"/>
              <a:t>співвідношень</a:t>
            </a:r>
            <a:r>
              <a:rPr lang="ru-RU" dirty="0"/>
              <a:t> в </a:t>
            </a:r>
            <a:r>
              <a:rPr lang="ru-RU" dirty="0" err="1"/>
              <a:t>оплаті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прав та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чоловіків</a:t>
            </a:r>
            <a:r>
              <a:rPr lang="ru-RU" dirty="0"/>
              <a:t>;</a:t>
            </a:r>
          </a:p>
          <a:p>
            <a:r>
              <a:rPr lang="ru-RU" dirty="0"/>
              <a:t>заходи,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запобігання</a:t>
            </a:r>
            <a:r>
              <a:rPr lang="ru-RU" dirty="0"/>
              <a:t>, </a:t>
            </a:r>
            <a:r>
              <a:rPr lang="ru-RU" dirty="0" err="1"/>
              <a:t>протидію</a:t>
            </a:r>
            <a:r>
              <a:rPr lang="ru-RU" dirty="0"/>
              <a:t>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мобінгу</a:t>
            </a:r>
            <a:r>
              <a:rPr lang="ru-RU" dirty="0"/>
              <a:t> (</a:t>
            </a:r>
            <a:r>
              <a:rPr lang="ru-RU" dirty="0" err="1"/>
              <a:t>цькування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мобінгу</a:t>
            </a:r>
            <a:r>
              <a:rPr lang="ru-RU" dirty="0"/>
              <a:t> (</a:t>
            </a:r>
            <a:r>
              <a:rPr lang="ru-RU" dirty="0" err="1"/>
              <a:t>цькування</a:t>
            </a:r>
            <a:r>
              <a:rPr lang="ru-RU" dirty="0"/>
              <a:t>) прав;</a:t>
            </a:r>
          </a:p>
          <a:p>
            <a:r>
              <a:rPr lang="ru-RU" dirty="0"/>
              <a:t>заборони </a:t>
            </a:r>
            <a:r>
              <a:rPr lang="ru-RU" dirty="0" err="1"/>
              <a:t>дискримінації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36364034-230C-4771-8585-3ACBE916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251" y="1042985"/>
            <a:ext cx="1161185" cy="11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6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1334</Words>
  <Application>Microsoft Office PowerPoint</Application>
  <PresentationFormat>Широкий екран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Зарплата та показники якості — у колдоговорі КНП</vt:lpstr>
      <vt:lpstr>Нормативна база регулювання колективних договорів та оплати праці</vt:lpstr>
      <vt:lpstr>В чому сутність колективного договору?</vt:lpstr>
      <vt:lpstr>Підготовка та затвердження колдоговору — алгоритм </vt:lpstr>
      <vt:lpstr>Підготовка та затвердження колдоговору — алгоритм </vt:lpstr>
      <vt:lpstr>Підготовка та затвердження колдоговору — алгоритм </vt:lpstr>
      <vt:lpstr>Зміст і оформлення колдоговору — нюанси</vt:lpstr>
      <vt:lpstr>Які положення обов’язково слід включати в колективний договір</vt:lpstr>
      <vt:lpstr>Які положення обов’язково слід включати в колективний договір</vt:lpstr>
      <vt:lpstr>Як урегулювати систему оплати праці в колдоговорі </vt:lpstr>
      <vt:lpstr>Як урегулювати систему оплати праці в колдоговорі </vt:lpstr>
      <vt:lpstr>Обов’язкові і необов’язкові виплати </vt:lpstr>
      <vt:lpstr>Обов’язкові і необов’язкові виплати </vt:lpstr>
      <vt:lpstr>Обов’язкові і необов’язкові виплати </vt:lpstr>
      <vt:lpstr>Як побудувати Положення про преміювання</vt:lpstr>
      <vt:lpstr>Як побудувати Положення про преміювання</vt:lpstr>
      <vt:lpstr>Запроваджуйте колективні договори на підприємствах у відповідності з Законом!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Oleksii Holovin</cp:lastModifiedBy>
  <cp:revision>7</cp:revision>
  <dcterms:created xsi:type="dcterms:W3CDTF">2023-02-12T09:15:40Z</dcterms:created>
  <dcterms:modified xsi:type="dcterms:W3CDTF">2023-04-19T07:29:56Z</dcterms:modified>
</cp:coreProperties>
</file>