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31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94" r:id="rId18"/>
    <p:sldId id="293" r:id="rId19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ourier Prime" panose="020B0604020202020204" charset="0"/>
      <p:regular r:id="rId25"/>
    </p:embeddedFont>
    <p:embeddedFont>
      <p:font typeface="Courier Prime Bold" panose="020B0604020202020204" charset="0"/>
      <p:regular r:id="rId26"/>
    </p:embeddedFont>
    <p:embeddedFont>
      <p:font typeface="PT Serif" panose="020A0603040505020204" pitchFamily="18" charset="-52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11" autoAdjust="0"/>
    <p:restoredTop sz="94622" autoAdjust="0"/>
  </p:normalViewPr>
  <p:slideViewPr>
    <p:cSldViewPr>
      <p:cViewPr varScale="1">
        <p:scale>
          <a:sx n="42" d="100"/>
          <a:sy n="42" d="100"/>
        </p:scale>
        <p:origin x="796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81CE5C-63A8-4767-BCEA-791126E133DF}" type="datetimeFigureOut">
              <a:rPr lang="uk-UA" smtClean="0"/>
              <a:t>10.01.2023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9F82A4-2BD0-45AE-9E22-8ECF957C75A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6217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8E931-D1D6-4ACF-A38D-4DE60684EC6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054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2.png"/><Relationship Id="rId4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CF1D76AA-8F96-0D00-F3FB-A8FA19BABB1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250"/>
          <a:stretch>
            <a:fillRect/>
          </a:stretch>
        </p:blipFill>
        <p:spPr>
          <a:xfrm>
            <a:off x="15240" y="22860"/>
            <a:ext cx="18288000" cy="10287000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>
            <a:cxnSpLocks/>
          </p:cNvCxnSpPr>
          <p:nvPr/>
        </p:nvCxnSpPr>
        <p:spPr>
          <a:xfrm>
            <a:off x="762000" y="498984"/>
            <a:ext cx="16764000" cy="0"/>
          </a:xfrm>
          <a:prstGeom prst="line">
            <a:avLst/>
          </a:prstGeom>
          <a:ln w="76200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>
            <a:cxnSpLocks/>
          </p:cNvCxnSpPr>
          <p:nvPr/>
        </p:nvCxnSpPr>
        <p:spPr>
          <a:xfrm flipV="1">
            <a:off x="378709" y="9170017"/>
            <a:ext cx="17449800" cy="76066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6875749" y="4438372"/>
            <a:ext cx="849139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700" dirty="0"/>
              <a:t>​</a:t>
            </a:r>
            <a:endParaRPr lang="ru-RU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52800" y="2095500"/>
            <a:ext cx="11191800" cy="2565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500"/>
              </a:spcAft>
            </a:pPr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Padlet </a:t>
            </a:r>
            <a:r>
              <a:rPr lang="en-US" sz="7200" b="1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як</a:t>
            </a:r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7200" b="1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дієвий</a:t>
            </a:r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7200" b="1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інструмент</a:t>
            </a:r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7200" b="1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для</a:t>
            </a:r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uk-UA" sz="72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методичної роботи</a:t>
            </a:r>
            <a:endParaRPr lang="uk-UA" sz="7200" b="1" dirty="0">
              <a:solidFill>
                <a:schemeClr val="accent2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55078" y="6439644"/>
            <a:ext cx="837092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Яна Колодій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r"/>
            <a:r>
              <a:rPr lang="uk-UA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yriad Pro"/>
              </a:rPr>
              <a:t>вихователь-методист закладу дошкільної освіти (ясла-садок) комбінованого типу № 8 </a:t>
            </a:r>
            <a:r>
              <a:rPr lang="uk-UA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uk-UA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yriad Pro"/>
              </a:rPr>
              <a:t>Казка</a:t>
            </a:r>
            <a:r>
              <a:rPr lang="uk-UA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uk-UA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yriad Pro"/>
              </a:rPr>
              <a:t> </a:t>
            </a:r>
          </a:p>
          <a:p>
            <a:pPr algn="r"/>
            <a:r>
              <a:rPr lang="uk-UA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yriad Pro"/>
              </a:rPr>
              <a:t>міста Ковеля, Волинська обл.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1D0362-B404-9A03-426D-060BFE3C6451}"/>
              </a:ext>
            </a:extLst>
          </p:cNvPr>
          <p:cNvSpPr txBox="1"/>
          <p:nvPr/>
        </p:nvSpPr>
        <p:spPr>
          <a:xfrm>
            <a:off x="13535413" y="9534100"/>
            <a:ext cx="429309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7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emetodyst.expertus.com.ua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8D2941-F829-07DD-E7D1-187125AFC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014" y="9534100"/>
            <a:ext cx="495197" cy="5560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542A3A-F4AA-882E-19ED-D594F1336CB5}"/>
              </a:ext>
            </a:extLst>
          </p:cNvPr>
          <p:cNvSpPr txBox="1"/>
          <p:nvPr/>
        </p:nvSpPr>
        <p:spPr>
          <a:xfrm>
            <a:off x="962025" y="9574511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 err="1">
                <a:solidFill>
                  <a:schemeClr val="bg1">
                    <a:lumMod val="50000"/>
                  </a:schemeClr>
                </a:solidFill>
              </a:rPr>
              <a:t>Експертус</a:t>
            </a:r>
            <a:endParaRPr lang="uk-UA" sz="27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382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0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7"/>
          <p:cNvSpPr txBox="1"/>
          <p:nvPr/>
        </p:nvSpPr>
        <p:spPr>
          <a:xfrm>
            <a:off x="1718045" y="461830"/>
            <a:ext cx="16188450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uk-UA" sz="6000" dirty="0">
                <a:solidFill>
                  <a:srgbClr val="282A29"/>
                </a:solidFill>
                <a:latin typeface="Courier Prime Bold" panose="020B0604020202020204" charset="0"/>
              </a:rPr>
              <a:t>Працюємо над реалізацією </a:t>
            </a:r>
            <a:r>
              <a:rPr lang="en-US" sz="6000" dirty="0" err="1">
                <a:solidFill>
                  <a:srgbClr val="282A29"/>
                </a:solidFill>
                <a:latin typeface="Courier Prime Bold" panose="020B0604020202020204" charset="0"/>
              </a:rPr>
              <a:t>річного</a:t>
            </a:r>
            <a:r>
              <a:rPr lang="en-US" sz="6000" dirty="0">
                <a:solidFill>
                  <a:srgbClr val="282A29"/>
                </a:solidFill>
                <a:latin typeface="Courier Prime Bold" panose="020B0604020202020204" charset="0"/>
              </a:rPr>
              <a:t> </a:t>
            </a:r>
            <a:r>
              <a:rPr lang="en-US" sz="6000" dirty="0" err="1">
                <a:solidFill>
                  <a:srgbClr val="282A29"/>
                </a:solidFill>
                <a:latin typeface="Courier Prime Bold" panose="020B0604020202020204" charset="0"/>
              </a:rPr>
              <a:t>завдання</a:t>
            </a:r>
            <a:endParaRPr lang="en-US" sz="6000" dirty="0">
              <a:solidFill>
                <a:srgbClr val="282A29"/>
              </a:solidFill>
              <a:latin typeface="Courier Prime Bold" panose="020B0604020202020204" charset="0"/>
            </a:endParaRP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43095" y="461830"/>
            <a:ext cx="1074950" cy="107495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0" t="6667" r="6250" b="4444"/>
          <a:stretch>
            <a:fillRect/>
          </a:stretch>
        </p:blipFill>
        <p:spPr bwMode="auto">
          <a:xfrm>
            <a:off x="1905000" y="1563348"/>
            <a:ext cx="14478000" cy="793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4DB768-7F26-126B-4D51-3E49BEE07E8F}"/>
              </a:ext>
            </a:extLst>
          </p:cNvPr>
          <p:cNvSpPr txBox="1"/>
          <p:nvPr/>
        </p:nvSpPr>
        <p:spPr>
          <a:xfrm>
            <a:off x="13582919" y="9825170"/>
            <a:ext cx="429309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700" b="1" dirty="0">
                <a:solidFill>
                  <a:schemeClr val="accent3">
                    <a:lumMod val="75000"/>
                  </a:schemeClr>
                </a:solidFill>
              </a:rPr>
              <a:t>emetodyst.expertus.com.ua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EC0EB2-63BA-826A-F2F1-7AF96B320C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014" y="9534100"/>
            <a:ext cx="495197" cy="5560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28F8DB-1E66-091C-4764-F5BDB4D1361B}"/>
              </a:ext>
            </a:extLst>
          </p:cNvPr>
          <p:cNvSpPr txBox="1"/>
          <p:nvPr/>
        </p:nvSpPr>
        <p:spPr>
          <a:xfrm>
            <a:off x="962025" y="9574511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 err="1">
                <a:solidFill>
                  <a:schemeClr val="bg1">
                    <a:lumMod val="50000"/>
                  </a:schemeClr>
                </a:solidFill>
              </a:rPr>
              <a:t>Експертус</a:t>
            </a:r>
            <a:endParaRPr lang="uk-UA" sz="27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0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9600" y="185299"/>
            <a:ext cx="1822677" cy="11756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85" t="16453" r="35129" b="35036"/>
          <a:stretch/>
        </p:blipFill>
        <p:spPr>
          <a:xfrm>
            <a:off x="609600" y="1790700"/>
            <a:ext cx="8642060" cy="38165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10" t="8264" r="3787" b="6121"/>
          <a:stretch>
            <a:fillRect/>
          </a:stretch>
        </p:blipFill>
        <p:spPr>
          <a:xfrm>
            <a:off x="5108471" y="3314700"/>
            <a:ext cx="12289325" cy="630936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398527" y="424771"/>
            <a:ext cx="16014509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uk-UA" sz="6000" dirty="0">
                <a:solidFill>
                  <a:srgbClr val="282A29"/>
                </a:solidFill>
                <a:latin typeface="Courier Prime Bold" panose="020B0604020202020204" charset="0"/>
              </a:rPr>
              <a:t>Співпрацюємо </a:t>
            </a:r>
            <a:r>
              <a:rPr lang="en-US" sz="6000" dirty="0">
                <a:solidFill>
                  <a:srgbClr val="282A29"/>
                </a:solidFill>
                <a:latin typeface="Courier Prime Bold" panose="020B0604020202020204" charset="0"/>
              </a:rPr>
              <a:t>з </a:t>
            </a:r>
            <a:r>
              <a:rPr lang="en-US" sz="6000" dirty="0" err="1">
                <a:solidFill>
                  <a:srgbClr val="282A29"/>
                </a:solidFill>
                <a:latin typeface="Courier Prime Bold" panose="020B0604020202020204" charset="0"/>
              </a:rPr>
              <a:t>батьками</a:t>
            </a:r>
            <a:r>
              <a:rPr lang="uk-UA" sz="6000" dirty="0">
                <a:solidFill>
                  <a:srgbClr val="282A29"/>
                </a:solidFill>
                <a:latin typeface="Courier Prime Bold" panose="020B0604020202020204" charset="0"/>
              </a:rPr>
              <a:t> вихованців</a:t>
            </a:r>
            <a:r>
              <a:rPr lang="en-US" sz="6000" dirty="0">
                <a:solidFill>
                  <a:srgbClr val="282A29"/>
                </a:solidFill>
                <a:latin typeface="Courier Prime Bold" panose="020B060402020202020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D05A6C-9113-7F2D-96FD-DE597AC0FA00}"/>
              </a:ext>
            </a:extLst>
          </p:cNvPr>
          <p:cNvSpPr txBox="1"/>
          <p:nvPr/>
        </p:nvSpPr>
        <p:spPr>
          <a:xfrm>
            <a:off x="13335000" y="9862229"/>
            <a:ext cx="449350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700" b="1" dirty="0">
                <a:solidFill>
                  <a:schemeClr val="accent3">
                    <a:lumMod val="75000"/>
                  </a:schemeClr>
                </a:solidFill>
              </a:rPr>
              <a:t>emetodyst.expertus.com.ua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1D44FC-E05C-4B5A-DB4E-2D1650F120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014" y="9534100"/>
            <a:ext cx="495197" cy="5560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B878C5-A6E1-88F1-F220-C3E4B6ABBE13}"/>
              </a:ext>
            </a:extLst>
          </p:cNvPr>
          <p:cNvSpPr txBox="1"/>
          <p:nvPr/>
        </p:nvSpPr>
        <p:spPr>
          <a:xfrm>
            <a:off x="962025" y="9574511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 err="1">
                <a:solidFill>
                  <a:schemeClr val="bg1">
                    <a:lumMod val="50000"/>
                  </a:schemeClr>
                </a:solidFill>
              </a:rPr>
              <a:t>Експертус</a:t>
            </a:r>
            <a:endParaRPr lang="uk-UA" sz="27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0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3" t="16758" r="4970" b="4570"/>
          <a:stretch>
            <a:fillRect/>
          </a:stretch>
        </p:blipFill>
        <p:spPr>
          <a:xfrm>
            <a:off x="1609636" y="2171700"/>
            <a:ext cx="15068728" cy="7239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52600" y="188775"/>
            <a:ext cx="1536081" cy="143047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505200" y="571500"/>
            <a:ext cx="11277600" cy="1047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uk-UA" sz="6000" dirty="0">
                <a:solidFill>
                  <a:srgbClr val="000000"/>
                </a:solidFill>
                <a:latin typeface="Courier Prime Bold"/>
              </a:rPr>
              <a:t>Проводимо</a:t>
            </a:r>
            <a:r>
              <a:rPr lang="en-US" sz="6000" dirty="0">
                <a:solidFill>
                  <a:srgbClr val="000000"/>
                </a:solidFill>
                <a:latin typeface="Courier Prime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ourier Prime Bold"/>
              </a:rPr>
              <a:t>конкурс</a:t>
            </a:r>
            <a:r>
              <a:rPr lang="uk-UA" sz="6000" dirty="0">
                <a:solidFill>
                  <a:srgbClr val="000000"/>
                </a:solidFill>
                <a:latin typeface="Courier Prime Bold"/>
              </a:rPr>
              <a:t>и</a:t>
            </a:r>
            <a:endParaRPr lang="en-US" sz="6000" dirty="0">
              <a:solidFill>
                <a:srgbClr val="000000"/>
              </a:solidFill>
              <a:latin typeface="Courier Prime Bold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71AD7C-73A1-DF1C-7E2C-72940A917065}"/>
              </a:ext>
            </a:extLst>
          </p:cNvPr>
          <p:cNvSpPr txBox="1"/>
          <p:nvPr/>
        </p:nvSpPr>
        <p:spPr>
          <a:xfrm>
            <a:off x="13535413" y="9534100"/>
            <a:ext cx="429309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700" b="1" dirty="0">
                <a:solidFill>
                  <a:schemeClr val="accent3">
                    <a:lumMod val="75000"/>
                  </a:schemeClr>
                </a:solidFill>
              </a:rPr>
              <a:t>emetodyst.expertus.com.ua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EEA920-9615-F100-EA6F-E1AEDF245F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014" y="9534100"/>
            <a:ext cx="495197" cy="5560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23E604-533A-488C-550A-12FDF1D4BFCD}"/>
              </a:ext>
            </a:extLst>
          </p:cNvPr>
          <p:cNvSpPr txBox="1"/>
          <p:nvPr/>
        </p:nvSpPr>
        <p:spPr>
          <a:xfrm>
            <a:off x="962025" y="9574511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 err="1">
                <a:solidFill>
                  <a:schemeClr val="bg1">
                    <a:lumMod val="50000"/>
                  </a:schemeClr>
                </a:solidFill>
              </a:rPr>
              <a:t>Експертус</a:t>
            </a:r>
            <a:endParaRPr lang="uk-UA" sz="27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0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21882" y="493972"/>
            <a:ext cx="14020800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 err="1">
                <a:solidFill>
                  <a:srgbClr val="282A29"/>
                </a:solidFill>
                <a:latin typeface="Courier Prime Bold" panose="020B0604020202020204" charset="0"/>
              </a:rPr>
              <a:t>Організ</a:t>
            </a:r>
            <a:r>
              <a:rPr lang="uk-UA" sz="6000" dirty="0" err="1">
                <a:solidFill>
                  <a:srgbClr val="282A29"/>
                </a:solidFill>
                <a:latin typeface="Courier Prime Bold" panose="020B0604020202020204" charset="0"/>
              </a:rPr>
              <a:t>овуємо</a:t>
            </a:r>
            <a:r>
              <a:rPr lang="en-US" sz="6000" dirty="0">
                <a:solidFill>
                  <a:srgbClr val="282A29"/>
                </a:solidFill>
                <a:latin typeface="Courier Prime Bold" panose="020B0604020202020204" charset="0"/>
              </a:rPr>
              <a:t> </a:t>
            </a:r>
            <a:r>
              <a:rPr lang="en-US" sz="6000" dirty="0" err="1">
                <a:solidFill>
                  <a:srgbClr val="282A29"/>
                </a:solidFill>
                <a:latin typeface="Courier Prime Bold" panose="020B0604020202020204" charset="0"/>
              </a:rPr>
              <a:t>дистанційн</a:t>
            </a:r>
            <a:r>
              <a:rPr lang="uk-UA" sz="6000" dirty="0">
                <a:solidFill>
                  <a:srgbClr val="282A29"/>
                </a:solidFill>
                <a:latin typeface="Courier Prime Bold" panose="020B0604020202020204" charset="0"/>
              </a:rPr>
              <a:t>е</a:t>
            </a:r>
            <a:r>
              <a:rPr lang="en-US" sz="6000" dirty="0">
                <a:solidFill>
                  <a:srgbClr val="282A29"/>
                </a:solidFill>
                <a:latin typeface="Courier Prime Bold" panose="020B0604020202020204" charset="0"/>
              </a:rPr>
              <a:t> </a:t>
            </a:r>
            <a:r>
              <a:rPr lang="en-US" sz="6000" dirty="0" err="1">
                <a:solidFill>
                  <a:srgbClr val="282A29"/>
                </a:solidFill>
                <a:latin typeface="Courier Prime Bold" panose="020B0604020202020204" charset="0"/>
              </a:rPr>
              <a:t>навчання</a:t>
            </a:r>
            <a:endParaRPr lang="en-US" sz="6000" dirty="0">
              <a:solidFill>
                <a:srgbClr val="282A29"/>
              </a:solidFill>
              <a:latin typeface="Courier Prime Bold" panose="020B060402020202020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304995"/>
            <a:ext cx="1977942" cy="14167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70" t="15844" r="5020" b="13921"/>
          <a:stretch>
            <a:fillRect/>
          </a:stretch>
        </p:blipFill>
        <p:spPr>
          <a:xfrm>
            <a:off x="1217571" y="2171700"/>
            <a:ext cx="16219593" cy="6934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1E6A9D-30B7-8C4E-4D85-7201FCCF52FD}"/>
              </a:ext>
            </a:extLst>
          </p:cNvPr>
          <p:cNvSpPr txBox="1"/>
          <p:nvPr/>
        </p:nvSpPr>
        <p:spPr>
          <a:xfrm>
            <a:off x="13535413" y="9534100"/>
            <a:ext cx="429309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700" b="1" dirty="0">
                <a:solidFill>
                  <a:schemeClr val="accent3">
                    <a:lumMod val="75000"/>
                  </a:schemeClr>
                </a:solidFill>
              </a:rPr>
              <a:t>emetodyst.expertus.com.ua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2933E8-A102-9089-B670-A34657F47D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014" y="9534100"/>
            <a:ext cx="495197" cy="5560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4E3876-CF0A-B888-4E5C-6EED50E91078}"/>
              </a:ext>
            </a:extLst>
          </p:cNvPr>
          <p:cNvSpPr txBox="1"/>
          <p:nvPr/>
        </p:nvSpPr>
        <p:spPr>
          <a:xfrm>
            <a:off x="962025" y="9574511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 err="1">
                <a:solidFill>
                  <a:schemeClr val="bg1">
                    <a:lumMod val="50000"/>
                  </a:schemeClr>
                </a:solidFill>
              </a:rPr>
              <a:t>Експертус</a:t>
            </a:r>
            <a:endParaRPr lang="uk-UA" sz="27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0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56" t="15235" b="4265"/>
          <a:stretch>
            <a:fillRect/>
          </a:stretch>
        </p:blipFill>
        <p:spPr>
          <a:xfrm>
            <a:off x="2057400" y="2106476"/>
            <a:ext cx="15442870" cy="722802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823161" y="723900"/>
            <a:ext cx="13411200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uk-UA" sz="6000" dirty="0">
                <a:solidFill>
                  <a:srgbClr val="000000"/>
                </a:solidFill>
                <a:latin typeface="Courier Prime Bold" panose="020B0604020202020204" charset="0"/>
              </a:rPr>
              <a:t>Обмінюємося думками та ідеями</a:t>
            </a:r>
            <a:endParaRPr lang="en-US" sz="6000" dirty="0">
              <a:solidFill>
                <a:srgbClr val="000000"/>
              </a:solidFill>
              <a:latin typeface="Courier Prime Bold" panose="020B0604020202020204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11319" y="380069"/>
            <a:ext cx="1382577" cy="13825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2A4874-081B-FD3F-AC10-72C2E35722AC}"/>
              </a:ext>
            </a:extLst>
          </p:cNvPr>
          <p:cNvSpPr txBox="1"/>
          <p:nvPr/>
        </p:nvSpPr>
        <p:spPr>
          <a:xfrm>
            <a:off x="13535413" y="9534100"/>
            <a:ext cx="429309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700" b="1" dirty="0">
                <a:solidFill>
                  <a:schemeClr val="accent3">
                    <a:lumMod val="75000"/>
                  </a:schemeClr>
                </a:solidFill>
              </a:rPr>
              <a:t>emetodyst.expertus.com.ua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98B4BE-016A-119D-6D9C-B9AB1CC027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014" y="9534100"/>
            <a:ext cx="495197" cy="5560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BA3DAB-8BED-30C5-438D-B2E35833B3C9}"/>
              </a:ext>
            </a:extLst>
          </p:cNvPr>
          <p:cNvSpPr txBox="1"/>
          <p:nvPr/>
        </p:nvSpPr>
        <p:spPr>
          <a:xfrm>
            <a:off x="962025" y="9574511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 err="1">
                <a:solidFill>
                  <a:schemeClr val="bg1">
                    <a:lumMod val="50000"/>
                  </a:schemeClr>
                </a:solidFill>
              </a:rPr>
              <a:t>Експертус</a:t>
            </a:r>
            <a:endParaRPr lang="uk-UA" sz="27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0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14600" y="380777"/>
            <a:ext cx="14151707" cy="1090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</a:pPr>
            <a:r>
              <a:rPr lang="uk-UA" sz="6000" dirty="0" err="1">
                <a:solidFill>
                  <a:srgbClr val="000000"/>
                </a:solidFill>
              </a:rPr>
              <a:t>Обговрюємо</a:t>
            </a:r>
            <a:r>
              <a:rPr lang="uk-UA" sz="6000" dirty="0">
                <a:solidFill>
                  <a:srgbClr val="000000"/>
                </a:solidFill>
              </a:rPr>
              <a:t> очікування та сподівання </a:t>
            </a:r>
            <a:endParaRPr lang="en-US" sz="6000" dirty="0">
              <a:solidFill>
                <a:srgbClr val="000000"/>
              </a:solidFill>
              <a:latin typeface="Courier Prime Bold" panose="020B060402020202020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1398" y="359539"/>
            <a:ext cx="762000" cy="1221643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25" t="12222" r="55625" b="4620"/>
          <a:stretch>
            <a:fillRect/>
          </a:stretch>
        </p:blipFill>
        <p:spPr bwMode="auto">
          <a:xfrm>
            <a:off x="5716929" y="1714500"/>
            <a:ext cx="6854142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C8A56C-B924-A89A-EAA7-E6A707ED61F9}"/>
              </a:ext>
            </a:extLst>
          </p:cNvPr>
          <p:cNvSpPr txBox="1"/>
          <p:nvPr/>
        </p:nvSpPr>
        <p:spPr>
          <a:xfrm>
            <a:off x="13535413" y="9534100"/>
            <a:ext cx="429309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700" b="1" dirty="0">
                <a:solidFill>
                  <a:schemeClr val="accent3">
                    <a:lumMod val="75000"/>
                  </a:schemeClr>
                </a:solidFill>
              </a:rPr>
              <a:t>emetodyst.expertus.com.ua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EBE441-206A-6AA5-ECD3-AE8F99E1B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014" y="9534100"/>
            <a:ext cx="495197" cy="5560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1B8876-959D-ACAE-ECED-CCC1AC9833F9}"/>
              </a:ext>
            </a:extLst>
          </p:cNvPr>
          <p:cNvSpPr txBox="1"/>
          <p:nvPr/>
        </p:nvSpPr>
        <p:spPr>
          <a:xfrm>
            <a:off x="962025" y="9574511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 err="1">
                <a:solidFill>
                  <a:schemeClr val="bg1">
                    <a:lumMod val="50000"/>
                  </a:schemeClr>
                </a:solidFill>
              </a:rPr>
              <a:t>Експертус</a:t>
            </a:r>
            <a:endParaRPr lang="uk-UA" sz="27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0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800" y="524180"/>
            <a:ext cx="1740140" cy="11789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8" t="17063" b="6094"/>
          <a:stretch>
            <a:fillRect/>
          </a:stretch>
        </p:blipFill>
        <p:spPr>
          <a:xfrm>
            <a:off x="1295400" y="2019300"/>
            <a:ext cx="16089364" cy="711294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590800" y="723900"/>
            <a:ext cx="15240000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uk-UA" sz="6000" dirty="0">
                <a:solidFill>
                  <a:srgbClr val="000000"/>
                </a:solidFill>
              </a:rPr>
              <a:t>Проводимо</a:t>
            </a:r>
            <a:r>
              <a:rPr lang="en-US" sz="6000" dirty="0">
                <a:solidFill>
                  <a:srgbClr val="000000"/>
                </a:solidFill>
              </a:rPr>
              <a:t> </a:t>
            </a:r>
            <a:r>
              <a:rPr lang="en-US" sz="6000" dirty="0" err="1">
                <a:solidFill>
                  <a:srgbClr val="000000"/>
                </a:solidFill>
              </a:rPr>
              <a:t>тренінг</a:t>
            </a:r>
            <a:r>
              <a:rPr lang="uk-UA" sz="6000" dirty="0">
                <a:solidFill>
                  <a:srgbClr val="000000"/>
                </a:solidFill>
              </a:rPr>
              <a:t>и, семінари, консультації</a:t>
            </a:r>
            <a:endParaRPr lang="en-US" sz="6000" dirty="0">
              <a:solidFill>
                <a:srgbClr val="282A29"/>
              </a:solidFill>
              <a:latin typeface="Courier Prime Bold" panose="020B060402020202020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E901A1-B870-7C4E-2C43-F06A9C97783B}"/>
              </a:ext>
            </a:extLst>
          </p:cNvPr>
          <p:cNvSpPr txBox="1"/>
          <p:nvPr/>
        </p:nvSpPr>
        <p:spPr>
          <a:xfrm>
            <a:off x="13537704" y="9771549"/>
            <a:ext cx="429309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700" b="1" dirty="0">
                <a:solidFill>
                  <a:schemeClr val="accent3">
                    <a:lumMod val="75000"/>
                  </a:schemeClr>
                </a:solidFill>
              </a:rPr>
              <a:t>emetodyst.expertus.com.ua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78866A-D80E-07A2-4BEB-7EC07271B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014" y="9534100"/>
            <a:ext cx="495197" cy="5560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BD1D90-A46B-5C87-BE73-7C22C40BE88F}"/>
              </a:ext>
            </a:extLst>
          </p:cNvPr>
          <p:cNvSpPr txBox="1"/>
          <p:nvPr/>
        </p:nvSpPr>
        <p:spPr>
          <a:xfrm>
            <a:off x="962025" y="9574511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 err="1">
                <a:solidFill>
                  <a:schemeClr val="bg1">
                    <a:lumMod val="50000"/>
                  </a:schemeClr>
                </a:solidFill>
              </a:rPr>
              <a:t>Експертус</a:t>
            </a:r>
            <a:endParaRPr lang="uk-UA" sz="27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0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800" y="723900"/>
            <a:ext cx="16014509" cy="1090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</a:pPr>
            <a:r>
              <a:rPr lang="uk-UA" sz="6000" dirty="0">
                <a:solidFill>
                  <a:srgbClr val="282A29"/>
                </a:solidFill>
                <a:latin typeface="Courier Prime Bold" panose="020B0604020202020204" charset="0"/>
              </a:rPr>
              <a:t>Організовуємо </a:t>
            </a:r>
            <a:r>
              <a:rPr lang="en-US" sz="6000" dirty="0" err="1">
                <a:solidFill>
                  <a:srgbClr val="282A29"/>
                </a:solidFill>
                <a:latin typeface="Courier Prime Bold" panose="020B0604020202020204" charset="0"/>
              </a:rPr>
              <a:t>рефлексі</a:t>
            </a:r>
            <a:r>
              <a:rPr lang="uk-UA" sz="6000" dirty="0">
                <a:solidFill>
                  <a:srgbClr val="282A29"/>
                </a:solidFill>
                <a:latin typeface="Courier Prime Bold" panose="020B0604020202020204" charset="0"/>
              </a:rPr>
              <a:t>ю</a:t>
            </a:r>
            <a:r>
              <a:rPr lang="en-US" sz="6000" dirty="0">
                <a:solidFill>
                  <a:srgbClr val="282A29"/>
                </a:solidFill>
                <a:latin typeface="Courier Prime Bold" panose="020B0604020202020204" charset="0"/>
              </a:rPr>
              <a:t> 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/>
          <a:srcRect l="13908" t="16630" r="38002" b="49866"/>
          <a:stretch>
            <a:fillRect/>
          </a:stretch>
        </p:blipFill>
        <p:spPr>
          <a:xfrm>
            <a:off x="1269110" y="2705100"/>
            <a:ext cx="15749779" cy="6172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1CB118-A332-6FE7-6924-2254DBC3F8F2}"/>
              </a:ext>
            </a:extLst>
          </p:cNvPr>
          <p:cNvSpPr txBox="1"/>
          <p:nvPr/>
        </p:nvSpPr>
        <p:spPr>
          <a:xfrm>
            <a:off x="13535413" y="9534100"/>
            <a:ext cx="429309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700" b="1" dirty="0">
                <a:solidFill>
                  <a:schemeClr val="accent3">
                    <a:lumMod val="75000"/>
                  </a:schemeClr>
                </a:solidFill>
              </a:rPr>
              <a:t>emetodyst.expertus.com.ua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F1136E-B678-ADB2-614F-D53361297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14" y="9534100"/>
            <a:ext cx="495197" cy="5560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10293A-DD58-BE41-85AF-1DA9DBD7106A}"/>
              </a:ext>
            </a:extLst>
          </p:cNvPr>
          <p:cNvSpPr txBox="1"/>
          <p:nvPr/>
        </p:nvSpPr>
        <p:spPr>
          <a:xfrm>
            <a:off x="962025" y="9574511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 err="1">
                <a:solidFill>
                  <a:schemeClr val="bg1">
                    <a:lumMod val="50000"/>
                  </a:schemeClr>
                </a:solidFill>
              </a:rPr>
              <a:t>Експертус</a:t>
            </a:r>
            <a:endParaRPr lang="uk-UA" sz="27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0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1" r="862"/>
          <a:stretch>
            <a:fillRect/>
          </a:stretch>
        </p:blipFill>
        <p:spPr>
          <a:xfrm>
            <a:off x="6381521" y="4560168"/>
            <a:ext cx="5357318" cy="4191000"/>
          </a:xfrm>
          <a:prstGeom prst="rect">
            <a:avLst/>
          </a:prstGeom>
        </p:spPr>
      </p:pic>
      <p:sp>
        <p:nvSpPr>
          <p:cNvPr id="10" name="Овальная выноска 9"/>
          <p:cNvSpPr/>
          <p:nvPr/>
        </p:nvSpPr>
        <p:spPr>
          <a:xfrm>
            <a:off x="7192822" y="1013430"/>
            <a:ext cx="3505200" cy="2819400"/>
          </a:xfrm>
          <a:prstGeom prst="wedgeEllipseCallout">
            <a:avLst>
              <a:gd name="adj1" fmla="val -3442"/>
              <a:gd name="adj2" fmla="val 88446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2599"/>
              </a:lnSpc>
            </a:pPr>
            <a:endParaRPr lang="en-US" dirty="0">
              <a:solidFill>
                <a:srgbClr val="000000"/>
              </a:solidFill>
              <a:latin typeface="Courier Prime Bold" panose="020B0604020202020204" charset="0"/>
            </a:endParaRPr>
          </a:p>
        </p:txBody>
      </p:sp>
      <p:sp>
        <p:nvSpPr>
          <p:cNvPr id="11" name="Овальная выноска 10"/>
          <p:cNvSpPr/>
          <p:nvPr/>
        </p:nvSpPr>
        <p:spPr>
          <a:xfrm>
            <a:off x="2628900" y="2423130"/>
            <a:ext cx="3505200" cy="2819400"/>
          </a:xfrm>
          <a:prstGeom prst="wedgeEllipseCallout">
            <a:avLst>
              <a:gd name="adj1" fmla="val 73514"/>
              <a:gd name="adj2" fmla="val 54392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ts val="12599"/>
              </a:lnSpc>
            </a:pPr>
            <a:endParaRPr lang="en-US" sz="2400" dirty="0">
              <a:solidFill>
                <a:srgbClr val="000000"/>
              </a:solidFill>
              <a:latin typeface="Courier Prime Bold" panose="020B0604020202020204" charset="0"/>
            </a:endParaRPr>
          </a:p>
        </p:txBody>
      </p:sp>
      <p:sp>
        <p:nvSpPr>
          <p:cNvPr id="12" name="Овальная выноска 11"/>
          <p:cNvSpPr/>
          <p:nvPr/>
        </p:nvSpPr>
        <p:spPr>
          <a:xfrm>
            <a:off x="11681460" y="2750760"/>
            <a:ext cx="3048000" cy="2590800"/>
          </a:xfrm>
          <a:prstGeom prst="wedgeEllipseCallout">
            <a:avLst>
              <a:gd name="adj1" fmla="val -71333"/>
              <a:gd name="adj2" fmla="val 5602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2599"/>
              </a:lnSpc>
            </a:pPr>
            <a:endParaRPr lang="en-US" sz="3600" dirty="0">
              <a:solidFill>
                <a:srgbClr val="000000"/>
              </a:solidFill>
              <a:latin typeface="Courier Prime Bold" panose="020B06040202020202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49701" y="2834670"/>
            <a:ext cx="220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/>
              <a:t>Новий погляд на звичні речі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96200" y="1740768"/>
            <a:ext cx="2209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/>
              <a:t>Місце для розвитку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129249" y="3261330"/>
            <a:ext cx="220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/>
              <a:t>Простір для співпраці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2220BD-2E35-BB14-8265-8CE8AC55652E}"/>
              </a:ext>
            </a:extLst>
          </p:cNvPr>
          <p:cNvSpPr txBox="1"/>
          <p:nvPr/>
        </p:nvSpPr>
        <p:spPr>
          <a:xfrm>
            <a:off x="13535413" y="9534100"/>
            <a:ext cx="429309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700" b="1" dirty="0">
                <a:solidFill>
                  <a:schemeClr val="accent3">
                    <a:lumMod val="75000"/>
                  </a:schemeClr>
                </a:solidFill>
              </a:rPr>
              <a:t>emetodyst.expertus.com.ua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6EF52D5-17AF-452B-5775-02752D63F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14" y="9534100"/>
            <a:ext cx="495197" cy="5560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7B5E40-CC9E-4DE9-ED5D-E4739C95B992}"/>
              </a:ext>
            </a:extLst>
          </p:cNvPr>
          <p:cNvSpPr txBox="1"/>
          <p:nvPr/>
        </p:nvSpPr>
        <p:spPr>
          <a:xfrm>
            <a:off x="962025" y="9574511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 err="1">
                <a:solidFill>
                  <a:schemeClr val="bg1">
                    <a:lumMod val="50000"/>
                  </a:schemeClr>
                </a:solidFill>
              </a:rPr>
              <a:t>Експертус</a:t>
            </a:r>
            <a:endParaRPr lang="uk-UA" sz="27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25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1" r="862"/>
          <a:stretch>
            <a:fillRect/>
          </a:stretch>
        </p:blipFill>
        <p:spPr>
          <a:xfrm>
            <a:off x="49461" y="-153955"/>
            <a:ext cx="4312124" cy="3373351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300827" y="2933700"/>
            <a:ext cx="7369041" cy="6169312"/>
            <a:chOff x="0" y="0"/>
            <a:chExt cx="1940817" cy="162483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40817" cy="1624839"/>
            </a:xfrm>
            <a:custGeom>
              <a:avLst/>
              <a:gdLst/>
              <a:ahLst/>
              <a:cxnLst/>
              <a:rect l="l" t="t" r="r" b="b"/>
              <a:pathLst>
                <a:path w="1940817" h="1624839">
                  <a:moveTo>
                    <a:pt x="53581" y="0"/>
                  </a:moveTo>
                  <a:lnTo>
                    <a:pt x="1887237" y="0"/>
                  </a:lnTo>
                  <a:cubicBezTo>
                    <a:pt x="1916829" y="0"/>
                    <a:pt x="1940817" y="23989"/>
                    <a:pt x="1940817" y="53581"/>
                  </a:cubicBezTo>
                  <a:lnTo>
                    <a:pt x="1940817" y="1571259"/>
                  </a:lnTo>
                  <a:cubicBezTo>
                    <a:pt x="1940817" y="1600851"/>
                    <a:pt x="1916829" y="1624839"/>
                    <a:pt x="1887237" y="1624839"/>
                  </a:cubicBezTo>
                  <a:lnTo>
                    <a:pt x="53581" y="1624839"/>
                  </a:lnTo>
                  <a:cubicBezTo>
                    <a:pt x="23989" y="1624839"/>
                    <a:pt x="0" y="1600851"/>
                    <a:pt x="0" y="1571259"/>
                  </a:cubicBezTo>
                  <a:lnTo>
                    <a:pt x="0" y="53581"/>
                  </a:lnTo>
                  <a:cubicBezTo>
                    <a:pt x="0" y="23989"/>
                    <a:pt x="23989" y="0"/>
                    <a:pt x="53581" y="0"/>
                  </a:cubicBezTo>
                  <a:close/>
                </a:path>
              </a:pathLst>
            </a:custGeom>
            <a:solidFill>
              <a:srgbClr val="C1D0B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602892" y="2962425"/>
            <a:ext cx="7369041" cy="6169312"/>
            <a:chOff x="0" y="0"/>
            <a:chExt cx="1940817" cy="162483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40817" cy="1624839"/>
            </a:xfrm>
            <a:custGeom>
              <a:avLst/>
              <a:gdLst/>
              <a:ahLst/>
              <a:cxnLst/>
              <a:rect l="l" t="t" r="r" b="b"/>
              <a:pathLst>
                <a:path w="1940817" h="1624839">
                  <a:moveTo>
                    <a:pt x="53581" y="0"/>
                  </a:moveTo>
                  <a:lnTo>
                    <a:pt x="1887237" y="0"/>
                  </a:lnTo>
                  <a:cubicBezTo>
                    <a:pt x="1916829" y="0"/>
                    <a:pt x="1940817" y="23989"/>
                    <a:pt x="1940817" y="53581"/>
                  </a:cubicBezTo>
                  <a:lnTo>
                    <a:pt x="1940817" y="1571259"/>
                  </a:lnTo>
                  <a:cubicBezTo>
                    <a:pt x="1940817" y="1600851"/>
                    <a:pt x="1916829" y="1624839"/>
                    <a:pt x="1887237" y="1624839"/>
                  </a:cubicBezTo>
                  <a:lnTo>
                    <a:pt x="53581" y="1624839"/>
                  </a:lnTo>
                  <a:cubicBezTo>
                    <a:pt x="23989" y="1624839"/>
                    <a:pt x="0" y="1600851"/>
                    <a:pt x="0" y="1571259"/>
                  </a:cubicBezTo>
                  <a:lnTo>
                    <a:pt x="0" y="53581"/>
                  </a:lnTo>
                  <a:cubicBezTo>
                    <a:pt x="0" y="23989"/>
                    <a:pt x="23989" y="0"/>
                    <a:pt x="53581" y="0"/>
                  </a:cubicBezTo>
                  <a:close/>
                </a:path>
              </a:pathLst>
            </a:custGeom>
            <a:solidFill>
              <a:srgbClr val="C1D0BD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2895600" y="378292"/>
            <a:ext cx="13563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uk-UA" sz="6000" dirty="0">
                <a:solidFill>
                  <a:srgbClr val="282A29"/>
                </a:solidFill>
                <a:latin typeface="Courier Prime Bold"/>
              </a:rPr>
              <a:t>І</a:t>
            </a:r>
            <a:r>
              <a:rPr lang="en-US" sz="6000" dirty="0" err="1">
                <a:solidFill>
                  <a:srgbClr val="282A29"/>
                </a:solidFill>
                <a:latin typeface="Courier Prime Bold"/>
              </a:rPr>
              <a:t>нтерактивна</a:t>
            </a:r>
            <a:r>
              <a:rPr lang="uk-UA" sz="6000" dirty="0">
                <a:solidFill>
                  <a:srgbClr val="282A29"/>
                </a:solidFill>
                <a:latin typeface="Courier Prime Bold"/>
              </a:rPr>
              <a:t> </a:t>
            </a:r>
            <a:r>
              <a:rPr lang="en-US" sz="6000" dirty="0" err="1">
                <a:solidFill>
                  <a:srgbClr val="282A29"/>
                </a:solidFill>
                <a:latin typeface="Courier Prime Bold"/>
              </a:rPr>
              <a:t>онлайн</a:t>
            </a:r>
            <a:r>
              <a:rPr lang="uk-UA" sz="6000" dirty="0">
                <a:solidFill>
                  <a:srgbClr val="282A29"/>
                </a:solidFill>
                <a:latin typeface="Courier Prime Bold"/>
              </a:rPr>
              <a:t>-</a:t>
            </a:r>
            <a:r>
              <a:rPr lang="en-US" sz="6000" dirty="0" err="1">
                <a:solidFill>
                  <a:srgbClr val="282A29"/>
                </a:solidFill>
                <a:latin typeface="Courier Prime Bold"/>
              </a:rPr>
              <a:t>дошка</a:t>
            </a:r>
            <a:r>
              <a:rPr lang="en-US" sz="6000" dirty="0">
                <a:solidFill>
                  <a:srgbClr val="282A29"/>
                </a:solidFill>
                <a:latin typeface="Courier Prime Bold"/>
              </a:rPr>
              <a:t> </a:t>
            </a:r>
            <a:endParaRPr lang="uk-UA" sz="6000" dirty="0">
              <a:solidFill>
                <a:srgbClr val="282A29"/>
              </a:solidFill>
              <a:latin typeface="Courier Prime Bold"/>
            </a:endParaRPr>
          </a:p>
          <a:p>
            <a:pPr algn="ctr">
              <a:lnSpc>
                <a:spcPts val="7200"/>
              </a:lnSpc>
            </a:pPr>
            <a:r>
              <a:rPr lang="en-US" sz="6000" dirty="0">
                <a:solidFill>
                  <a:srgbClr val="282A29"/>
                </a:solidFill>
                <a:latin typeface="Courier Prime Bold"/>
              </a:rPr>
              <a:t>(</a:t>
            </a:r>
            <a:r>
              <a:rPr lang="uk-UA" sz="6000" dirty="0">
                <a:solidFill>
                  <a:srgbClr val="282A29"/>
                </a:solidFill>
                <a:latin typeface="Courier Prime Bold"/>
              </a:rPr>
              <a:t>онлайн-</a:t>
            </a:r>
            <a:r>
              <a:rPr lang="en-US" sz="6000" dirty="0" err="1">
                <a:solidFill>
                  <a:srgbClr val="282A29"/>
                </a:solidFill>
                <a:latin typeface="Courier Prime Bold"/>
              </a:rPr>
              <a:t>стіна</a:t>
            </a:r>
            <a:r>
              <a:rPr lang="en-US" sz="6000" dirty="0">
                <a:solidFill>
                  <a:srgbClr val="282A29"/>
                </a:solidFill>
                <a:latin typeface="Courier Prime Bold"/>
              </a:rPr>
              <a:t>)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660539" y="3763539"/>
            <a:ext cx="6856812" cy="4567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uk-UA" sz="4299" dirty="0">
                <a:solidFill>
                  <a:srgbClr val="282A29"/>
                </a:solidFill>
                <a:latin typeface="PT Serif"/>
              </a:rPr>
              <a:t>І</a:t>
            </a:r>
            <a:r>
              <a:rPr lang="en-US" sz="4299" dirty="0" err="1">
                <a:solidFill>
                  <a:srgbClr val="282A29"/>
                </a:solidFill>
                <a:latin typeface="PT Serif"/>
              </a:rPr>
              <a:t>нструмент</a:t>
            </a:r>
            <a:r>
              <a:rPr lang="en-US" sz="4299" dirty="0">
                <a:solidFill>
                  <a:srgbClr val="282A29"/>
                </a:solidFill>
                <a:latin typeface="PT Serif"/>
              </a:rPr>
              <a:t> </a:t>
            </a:r>
            <a:r>
              <a:rPr lang="en-US" sz="4299" dirty="0" err="1">
                <a:solidFill>
                  <a:srgbClr val="282A29"/>
                </a:solidFill>
                <a:latin typeface="PT Serif"/>
              </a:rPr>
              <a:t>для</a:t>
            </a:r>
            <a:r>
              <a:rPr lang="en-US" sz="4299" dirty="0">
                <a:solidFill>
                  <a:srgbClr val="282A29"/>
                </a:solidFill>
                <a:latin typeface="PT Serif"/>
              </a:rPr>
              <a:t> </a:t>
            </a:r>
            <a:r>
              <a:rPr lang="en-US" sz="4299" dirty="0" err="1">
                <a:solidFill>
                  <a:srgbClr val="282A29"/>
                </a:solidFill>
                <a:latin typeface="PT Serif"/>
              </a:rPr>
              <a:t>навчання</a:t>
            </a:r>
            <a:r>
              <a:rPr lang="en-US" sz="4299" dirty="0">
                <a:solidFill>
                  <a:srgbClr val="282A29"/>
                </a:solidFill>
                <a:latin typeface="PT Serif"/>
              </a:rPr>
              <a:t>, </a:t>
            </a:r>
            <a:r>
              <a:rPr lang="uk-UA" sz="4299" dirty="0">
                <a:solidFill>
                  <a:srgbClr val="282A29"/>
                </a:solidFill>
                <a:latin typeface="PT Serif"/>
              </a:rPr>
              <a:t>який дає змогу </a:t>
            </a:r>
            <a:r>
              <a:rPr lang="en-US" sz="4299" dirty="0" err="1">
                <a:solidFill>
                  <a:srgbClr val="282A29"/>
                </a:solidFill>
                <a:latin typeface="PT Serif"/>
              </a:rPr>
              <a:t>поєдн</a:t>
            </a:r>
            <a:r>
              <a:rPr lang="uk-UA" sz="4299" dirty="0" err="1">
                <a:solidFill>
                  <a:srgbClr val="282A29"/>
                </a:solidFill>
                <a:latin typeface="PT Serif"/>
              </a:rPr>
              <a:t>увати</a:t>
            </a:r>
            <a:r>
              <a:rPr lang="en-US" sz="4299" dirty="0">
                <a:solidFill>
                  <a:srgbClr val="282A29"/>
                </a:solidFill>
                <a:latin typeface="PT Serif"/>
              </a:rPr>
              <a:t> </a:t>
            </a:r>
            <a:r>
              <a:rPr lang="en-US" sz="4299" dirty="0" err="1">
                <a:solidFill>
                  <a:srgbClr val="282A29"/>
                </a:solidFill>
                <a:latin typeface="PT Serif"/>
              </a:rPr>
              <a:t>текст</a:t>
            </a:r>
            <a:r>
              <a:rPr lang="en-US" sz="4299" dirty="0">
                <a:solidFill>
                  <a:srgbClr val="282A29"/>
                </a:solidFill>
                <a:latin typeface="PT Serif"/>
              </a:rPr>
              <a:t>, </a:t>
            </a:r>
            <a:r>
              <a:rPr lang="en-US" sz="4299" dirty="0" err="1">
                <a:solidFill>
                  <a:srgbClr val="282A29"/>
                </a:solidFill>
                <a:latin typeface="PT Serif"/>
              </a:rPr>
              <a:t>зображення</a:t>
            </a:r>
            <a:r>
              <a:rPr lang="en-US" sz="4299" dirty="0">
                <a:solidFill>
                  <a:srgbClr val="282A29"/>
                </a:solidFill>
                <a:latin typeface="PT Serif"/>
              </a:rPr>
              <a:t>, </a:t>
            </a:r>
            <a:r>
              <a:rPr lang="en-US" sz="4299" dirty="0" err="1">
                <a:solidFill>
                  <a:srgbClr val="282A29"/>
                </a:solidFill>
                <a:latin typeface="PT Serif"/>
              </a:rPr>
              <a:t>відео</a:t>
            </a:r>
            <a:r>
              <a:rPr lang="en-US" sz="4299" dirty="0">
                <a:solidFill>
                  <a:srgbClr val="282A29"/>
                </a:solidFill>
                <a:latin typeface="PT Serif"/>
              </a:rPr>
              <a:t>, </a:t>
            </a:r>
            <a:r>
              <a:rPr lang="en-US" sz="4299" dirty="0" err="1">
                <a:solidFill>
                  <a:srgbClr val="282A29"/>
                </a:solidFill>
                <a:latin typeface="PT Serif"/>
              </a:rPr>
              <a:t>аудіо</a:t>
            </a:r>
            <a:r>
              <a:rPr lang="en-US" sz="4299" dirty="0">
                <a:solidFill>
                  <a:srgbClr val="282A29"/>
                </a:solidFill>
                <a:latin typeface="PT Serif"/>
              </a:rPr>
              <a:t> в</a:t>
            </a:r>
            <a:r>
              <a:rPr lang="uk-UA" sz="4299" dirty="0">
                <a:solidFill>
                  <a:srgbClr val="282A29"/>
                </a:solidFill>
                <a:latin typeface="PT Serif"/>
              </a:rPr>
              <a:t> єдиний</a:t>
            </a:r>
            <a:r>
              <a:rPr lang="en-US" sz="4299" dirty="0">
                <a:solidFill>
                  <a:srgbClr val="282A29"/>
                </a:solidFill>
                <a:latin typeface="PT Serif"/>
              </a:rPr>
              <a:t> </a:t>
            </a:r>
            <a:r>
              <a:rPr lang="en-US" sz="4299" dirty="0" err="1">
                <a:solidFill>
                  <a:srgbClr val="282A29"/>
                </a:solidFill>
                <a:latin typeface="PT Serif"/>
              </a:rPr>
              <a:t>інтерактивний</a:t>
            </a:r>
            <a:r>
              <a:rPr lang="en-US" sz="4299" dirty="0">
                <a:solidFill>
                  <a:srgbClr val="282A29"/>
                </a:solidFill>
                <a:latin typeface="PT Serif"/>
              </a:rPr>
              <a:t> </a:t>
            </a:r>
            <a:r>
              <a:rPr lang="en-US" sz="4299" dirty="0" err="1">
                <a:solidFill>
                  <a:srgbClr val="282A29"/>
                </a:solidFill>
                <a:latin typeface="PT Serif"/>
              </a:rPr>
              <a:t>формат</a:t>
            </a:r>
            <a:endParaRPr lang="en-US" sz="4299" dirty="0">
              <a:solidFill>
                <a:srgbClr val="282A29"/>
              </a:solidFill>
              <a:latin typeface="PT Serif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9753599" y="2997045"/>
            <a:ext cx="7029777" cy="6105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uk-UA" sz="4299" dirty="0">
                <a:solidFill>
                  <a:srgbClr val="282A29"/>
                </a:solidFill>
                <a:latin typeface="PT Serif"/>
              </a:rPr>
              <a:t>Р</a:t>
            </a:r>
            <a:r>
              <a:rPr lang="en-US" sz="4299" dirty="0" err="1">
                <a:solidFill>
                  <a:srgbClr val="282A29"/>
                </a:solidFill>
                <a:latin typeface="PT Serif"/>
              </a:rPr>
              <a:t>обочий</a:t>
            </a:r>
            <a:r>
              <a:rPr lang="en-US" sz="4299" dirty="0">
                <a:solidFill>
                  <a:srgbClr val="282A29"/>
                </a:solidFill>
                <a:latin typeface="PT Serif"/>
              </a:rPr>
              <a:t> </a:t>
            </a:r>
            <a:r>
              <a:rPr lang="en-US" sz="4299" dirty="0" err="1">
                <a:solidFill>
                  <a:srgbClr val="282A29"/>
                </a:solidFill>
                <a:latin typeface="PT Serif"/>
              </a:rPr>
              <a:t>простір</a:t>
            </a:r>
            <a:r>
              <a:rPr lang="en-US" sz="4299" dirty="0">
                <a:solidFill>
                  <a:srgbClr val="282A29"/>
                </a:solidFill>
                <a:latin typeface="PT Serif"/>
              </a:rPr>
              <a:t>, </a:t>
            </a:r>
            <a:r>
              <a:rPr lang="uk-UA" sz="4299" dirty="0">
                <a:solidFill>
                  <a:srgbClr val="282A29"/>
                </a:solidFill>
                <a:latin typeface="PT Serif"/>
              </a:rPr>
              <a:t>у</a:t>
            </a:r>
            <a:r>
              <a:rPr lang="en-US" sz="4299" dirty="0">
                <a:solidFill>
                  <a:srgbClr val="282A29"/>
                </a:solidFill>
                <a:latin typeface="PT Serif"/>
              </a:rPr>
              <a:t> </a:t>
            </a:r>
            <a:r>
              <a:rPr lang="en-US" sz="4299" dirty="0" err="1">
                <a:solidFill>
                  <a:srgbClr val="282A29"/>
                </a:solidFill>
                <a:latin typeface="PT Serif"/>
              </a:rPr>
              <a:t>якому</a:t>
            </a:r>
            <a:r>
              <a:rPr lang="en-US" sz="4299" dirty="0">
                <a:solidFill>
                  <a:srgbClr val="282A29"/>
                </a:solidFill>
                <a:latin typeface="PT Serif"/>
              </a:rPr>
              <a:t> </a:t>
            </a:r>
            <a:r>
              <a:rPr lang="en-US" sz="4299" dirty="0" err="1">
                <a:solidFill>
                  <a:srgbClr val="282A29"/>
                </a:solidFill>
                <a:latin typeface="PT Serif"/>
              </a:rPr>
              <a:t>кілька</a:t>
            </a:r>
            <a:r>
              <a:rPr lang="en-US" sz="4299" dirty="0">
                <a:solidFill>
                  <a:srgbClr val="282A29"/>
                </a:solidFill>
                <a:latin typeface="PT Serif"/>
              </a:rPr>
              <a:t> </a:t>
            </a:r>
            <a:r>
              <a:rPr lang="en-US" sz="4299" dirty="0" err="1">
                <a:solidFill>
                  <a:srgbClr val="282A29"/>
                </a:solidFill>
                <a:latin typeface="PT Serif"/>
              </a:rPr>
              <a:t>користувачів</a:t>
            </a:r>
            <a:r>
              <a:rPr lang="en-US" sz="4299" dirty="0">
                <a:solidFill>
                  <a:srgbClr val="282A29"/>
                </a:solidFill>
                <a:latin typeface="PT Serif"/>
              </a:rPr>
              <a:t> </a:t>
            </a:r>
            <a:r>
              <a:rPr lang="uk-UA" sz="4299" dirty="0">
                <a:solidFill>
                  <a:srgbClr val="282A29"/>
                </a:solidFill>
                <a:latin typeface="PT Serif"/>
              </a:rPr>
              <a:t>мають змогу </a:t>
            </a:r>
            <a:r>
              <a:rPr lang="en-US" sz="4299" dirty="0">
                <a:solidFill>
                  <a:srgbClr val="282A29"/>
                </a:solidFill>
                <a:latin typeface="PT Serif"/>
              </a:rPr>
              <a:t>в </a:t>
            </a:r>
            <a:r>
              <a:rPr lang="en-US" sz="4299" dirty="0" err="1">
                <a:solidFill>
                  <a:srgbClr val="282A29"/>
                </a:solidFill>
                <a:latin typeface="PT Serif"/>
              </a:rPr>
              <a:t>режимі</a:t>
            </a:r>
            <a:r>
              <a:rPr lang="en-US" sz="4299" dirty="0">
                <a:solidFill>
                  <a:srgbClr val="282A29"/>
                </a:solidFill>
                <a:latin typeface="PT Serif"/>
              </a:rPr>
              <a:t> </a:t>
            </a:r>
            <a:r>
              <a:rPr lang="en-US" sz="4299" dirty="0" err="1">
                <a:solidFill>
                  <a:srgbClr val="282A29"/>
                </a:solidFill>
                <a:latin typeface="PT Serif"/>
              </a:rPr>
              <a:t>онлайн</a:t>
            </a:r>
            <a:r>
              <a:rPr lang="en-US" sz="4299" dirty="0">
                <a:solidFill>
                  <a:srgbClr val="282A29"/>
                </a:solidFill>
                <a:latin typeface="PT Serif"/>
              </a:rPr>
              <a:t> </a:t>
            </a:r>
            <a:r>
              <a:rPr lang="en-US" sz="4299" dirty="0" err="1">
                <a:solidFill>
                  <a:srgbClr val="282A29"/>
                </a:solidFill>
                <a:latin typeface="PT Serif"/>
              </a:rPr>
              <a:t>створювати</a:t>
            </a:r>
            <a:r>
              <a:rPr lang="en-US" sz="4299" dirty="0">
                <a:solidFill>
                  <a:srgbClr val="282A29"/>
                </a:solidFill>
                <a:latin typeface="PT Serif"/>
              </a:rPr>
              <a:t> </a:t>
            </a:r>
            <a:r>
              <a:rPr lang="uk-UA" sz="4299" dirty="0">
                <a:solidFill>
                  <a:srgbClr val="282A29"/>
                </a:solidFill>
                <a:latin typeface="PT Serif"/>
              </a:rPr>
              <a:t>спільний </a:t>
            </a:r>
            <a:r>
              <a:rPr lang="en-US" sz="4299" dirty="0" err="1">
                <a:solidFill>
                  <a:srgbClr val="282A29"/>
                </a:solidFill>
                <a:latin typeface="PT Serif"/>
              </a:rPr>
              <a:t>документ</a:t>
            </a:r>
            <a:r>
              <a:rPr lang="uk-UA" sz="4299" dirty="0">
                <a:solidFill>
                  <a:srgbClr val="282A29"/>
                </a:solidFill>
                <a:latin typeface="PT Serif"/>
              </a:rPr>
              <a:t>: </a:t>
            </a:r>
            <a:r>
              <a:rPr lang="en-US" sz="4299" dirty="0" err="1">
                <a:solidFill>
                  <a:srgbClr val="282A29"/>
                </a:solidFill>
                <a:latin typeface="PT Serif"/>
              </a:rPr>
              <a:t>писати</a:t>
            </a:r>
            <a:r>
              <a:rPr lang="en-US" sz="4299" dirty="0">
                <a:solidFill>
                  <a:srgbClr val="282A29"/>
                </a:solidFill>
                <a:latin typeface="PT Serif"/>
              </a:rPr>
              <a:t> </a:t>
            </a:r>
            <a:r>
              <a:rPr lang="en-US" sz="4299" dirty="0" err="1">
                <a:solidFill>
                  <a:srgbClr val="282A29"/>
                </a:solidFill>
                <a:latin typeface="PT Serif"/>
              </a:rPr>
              <a:t>текст</a:t>
            </a:r>
            <a:r>
              <a:rPr lang="en-US" sz="4299" dirty="0">
                <a:solidFill>
                  <a:srgbClr val="282A29"/>
                </a:solidFill>
                <a:latin typeface="PT Serif"/>
              </a:rPr>
              <a:t>, </a:t>
            </a:r>
            <a:r>
              <a:rPr lang="en-US" sz="4299" dirty="0" err="1">
                <a:solidFill>
                  <a:srgbClr val="282A29"/>
                </a:solidFill>
                <a:latin typeface="PT Serif"/>
              </a:rPr>
              <a:t>малювати</a:t>
            </a:r>
            <a:r>
              <a:rPr lang="en-US" sz="4299" dirty="0">
                <a:solidFill>
                  <a:srgbClr val="282A29"/>
                </a:solidFill>
                <a:latin typeface="PT Serif"/>
              </a:rPr>
              <a:t>, </a:t>
            </a:r>
            <a:r>
              <a:rPr lang="en-US" sz="4299" dirty="0" err="1">
                <a:solidFill>
                  <a:srgbClr val="282A29"/>
                </a:solidFill>
                <a:latin typeface="PT Serif"/>
              </a:rPr>
              <a:t>робити</a:t>
            </a:r>
            <a:r>
              <a:rPr lang="en-US" sz="4299" dirty="0">
                <a:solidFill>
                  <a:srgbClr val="282A29"/>
                </a:solidFill>
                <a:latin typeface="PT Serif"/>
              </a:rPr>
              <a:t> </a:t>
            </a:r>
            <a:r>
              <a:rPr lang="en-US" sz="4299" dirty="0" err="1">
                <a:solidFill>
                  <a:srgbClr val="282A29"/>
                </a:solidFill>
                <a:latin typeface="PT Serif"/>
              </a:rPr>
              <a:t>відмітки</a:t>
            </a:r>
            <a:r>
              <a:rPr lang="en-US" sz="4299" dirty="0">
                <a:solidFill>
                  <a:srgbClr val="282A29"/>
                </a:solidFill>
                <a:latin typeface="PT Serif"/>
              </a:rPr>
              <a:t>, </a:t>
            </a:r>
            <a:r>
              <a:rPr lang="en-US" sz="4299" dirty="0" err="1">
                <a:solidFill>
                  <a:srgbClr val="282A29"/>
                </a:solidFill>
                <a:latin typeface="PT Serif"/>
              </a:rPr>
              <a:t>додавати</a:t>
            </a:r>
            <a:r>
              <a:rPr lang="en-US" sz="4299" dirty="0">
                <a:solidFill>
                  <a:srgbClr val="282A29"/>
                </a:solidFill>
                <a:latin typeface="PT Serif"/>
              </a:rPr>
              <a:t> </a:t>
            </a:r>
            <a:r>
              <a:rPr lang="en-US" sz="4299" dirty="0" err="1">
                <a:solidFill>
                  <a:srgbClr val="282A29"/>
                </a:solidFill>
                <a:latin typeface="PT Serif"/>
              </a:rPr>
              <a:t>різні</a:t>
            </a:r>
            <a:r>
              <a:rPr lang="en-US" sz="4299" dirty="0">
                <a:solidFill>
                  <a:srgbClr val="282A29"/>
                </a:solidFill>
                <a:latin typeface="PT Serif"/>
              </a:rPr>
              <a:t> </a:t>
            </a:r>
            <a:r>
              <a:rPr lang="en-US" sz="4299" dirty="0" err="1">
                <a:solidFill>
                  <a:srgbClr val="282A29"/>
                </a:solidFill>
                <a:latin typeface="PT Serif"/>
              </a:rPr>
              <a:t>об</a:t>
            </a:r>
            <a:r>
              <a:rPr lang="uk-UA" sz="4299" dirty="0">
                <a:solidFill>
                  <a:srgbClr val="282A29"/>
                </a:solidFill>
                <a:latin typeface="PT Serif"/>
              </a:rPr>
              <a:t>’</a:t>
            </a:r>
            <a:r>
              <a:rPr lang="en-US" sz="4299" dirty="0" err="1">
                <a:solidFill>
                  <a:srgbClr val="282A29"/>
                </a:solidFill>
                <a:latin typeface="PT Serif"/>
              </a:rPr>
              <a:t>єкти</a:t>
            </a:r>
            <a:r>
              <a:rPr lang="en-US" sz="4299" dirty="0">
                <a:solidFill>
                  <a:srgbClr val="282A29"/>
                </a:solidFill>
                <a:latin typeface="PT Serif"/>
              </a:rPr>
              <a:t>, </a:t>
            </a:r>
            <a:r>
              <a:rPr lang="en-US" sz="4299" dirty="0" err="1">
                <a:solidFill>
                  <a:srgbClr val="282A29"/>
                </a:solidFill>
                <a:latin typeface="PT Serif"/>
              </a:rPr>
              <a:t>стікери</a:t>
            </a:r>
            <a:r>
              <a:rPr lang="en-US" sz="4299" dirty="0">
                <a:solidFill>
                  <a:srgbClr val="282A29"/>
                </a:solidFill>
                <a:latin typeface="PT Serif"/>
              </a:rPr>
              <a:t> </a:t>
            </a:r>
            <a:r>
              <a:rPr lang="uk-UA" sz="4299" dirty="0">
                <a:solidFill>
                  <a:srgbClr val="282A29"/>
                </a:solidFill>
                <a:latin typeface="PT Serif"/>
              </a:rPr>
              <a:t>тощо</a:t>
            </a:r>
            <a:endParaRPr lang="en-US" sz="4299" dirty="0">
              <a:solidFill>
                <a:srgbClr val="282A29"/>
              </a:solidFill>
              <a:latin typeface="PT Serif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C7F44D-5CA5-7CFB-6AC2-9EB94B12B740}"/>
              </a:ext>
            </a:extLst>
          </p:cNvPr>
          <p:cNvSpPr txBox="1"/>
          <p:nvPr/>
        </p:nvSpPr>
        <p:spPr>
          <a:xfrm>
            <a:off x="13287412" y="9441090"/>
            <a:ext cx="429309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7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emetodyst.expertus.com.ua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885EBA-F4F9-D325-7E05-073949220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014" y="9534100"/>
            <a:ext cx="495197" cy="5560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F18B79-7AD6-6706-E251-B41A703599B8}"/>
              </a:ext>
            </a:extLst>
          </p:cNvPr>
          <p:cNvSpPr txBox="1"/>
          <p:nvPr/>
        </p:nvSpPr>
        <p:spPr>
          <a:xfrm>
            <a:off x="962025" y="9574511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 err="1">
                <a:solidFill>
                  <a:schemeClr val="bg1">
                    <a:lumMod val="50000"/>
                  </a:schemeClr>
                </a:solidFill>
              </a:rPr>
              <a:t>Експертус</a:t>
            </a:r>
            <a:endParaRPr lang="uk-UA" sz="27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0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3207" y="2095500"/>
            <a:ext cx="2536458" cy="26124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28800" y="2087880"/>
            <a:ext cx="3005414" cy="30281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277413" y="2136035"/>
            <a:ext cx="2379464" cy="2601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72400" y="5661009"/>
            <a:ext cx="3354652" cy="291549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706600" y="2095500"/>
            <a:ext cx="2485115" cy="260483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819665" y="6234981"/>
            <a:ext cx="3535110" cy="176755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172123" y="6018794"/>
            <a:ext cx="2656079" cy="2675537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591425" y="320963"/>
            <a:ext cx="15716601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 err="1">
                <a:solidFill>
                  <a:srgbClr val="282A29"/>
                </a:solidFill>
                <a:latin typeface="Courier Prime Bold"/>
              </a:rPr>
              <a:t>Який</a:t>
            </a:r>
            <a:r>
              <a:rPr lang="en-US" sz="6000" dirty="0">
                <a:solidFill>
                  <a:srgbClr val="282A29"/>
                </a:solidFill>
                <a:latin typeface="Courier Prime Bold"/>
              </a:rPr>
              <a:t> </a:t>
            </a:r>
            <a:r>
              <a:rPr lang="en-US" sz="6000" dirty="0" err="1">
                <a:solidFill>
                  <a:srgbClr val="282A29"/>
                </a:solidFill>
                <a:latin typeface="Courier Prime Bold"/>
              </a:rPr>
              <a:t>контент</a:t>
            </a:r>
            <a:r>
              <a:rPr lang="en-US" sz="6000" dirty="0">
                <a:solidFill>
                  <a:srgbClr val="282A29"/>
                </a:solidFill>
                <a:latin typeface="Courier Prime Bold"/>
              </a:rPr>
              <a:t> </a:t>
            </a:r>
            <a:r>
              <a:rPr lang="en-US" sz="6000" dirty="0" err="1">
                <a:solidFill>
                  <a:srgbClr val="282A29"/>
                </a:solidFill>
                <a:latin typeface="Courier Prime Bold"/>
              </a:rPr>
              <a:t>можна</a:t>
            </a:r>
            <a:r>
              <a:rPr lang="en-US" sz="6000" dirty="0">
                <a:solidFill>
                  <a:srgbClr val="282A29"/>
                </a:solidFill>
                <a:latin typeface="Courier Prime Bold"/>
              </a:rPr>
              <a:t> </a:t>
            </a:r>
            <a:r>
              <a:rPr lang="en-US" sz="6000" dirty="0" err="1">
                <a:solidFill>
                  <a:srgbClr val="282A29"/>
                </a:solidFill>
                <a:latin typeface="Courier Prime Bold"/>
              </a:rPr>
              <a:t>розміщувати</a:t>
            </a:r>
            <a:r>
              <a:rPr lang="en-US" sz="6000" dirty="0">
                <a:solidFill>
                  <a:srgbClr val="282A29"/>
                </a:solidFill>
                <a:latin typeface="Courier Prime Bold"/>
              </a:rPr>
              <a:t>?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D70664-E7F3-0627-0A6E-2BCAEB0C7DE8}"/>
              </a:ext>
            </a:extLst>
          </p:cNvPr>
          <p:cNvSpPr txBox="1"/>
          <p:nvPr/>
        </p:nvSpPr>
        <p:spPr>
          <a:xfrm>
            <a:off x="13535413" y="9534100"/>
            <a:ext cx="429309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700" b="1" dirty="0">
                <a:solidFill>
                  <a:schemeClr val="accent3">
                    <a:lumMod val="75000"/>
                  </a:schemeClr>
                </a:solidFill>
              </a:rPr>
              <a:t>emetodyst.expertus.com.ua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4B76E35-1C4A-9497-1388-1883BFD484F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0014" y="9534100"/>
            <a:ext cx="495197" cy="5560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DFA453-E005-5EC1-9A89-8769A7A2A301}"/>
              </a:ext>
            </a:extLst>
          </p:cNvPr>
          <p:cNvSpPr txBox="1"/>
          <p:nvPr/>
        </p:nvSpPr>
        <p:spPr>
          <a:xfrm>
            <a:off x="962025" y="9574511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 err="1">
                <a:solidFill>
                  <a:schemeClr val="bg1">
                    <a:lumMod val="50000"/>
                  </a:schemeClr>
                </a:solidFill>
              </a:rPr>
              <a:t>Експертус</a:t>
            </a:r>
            <a:endParaRPr lang="uk-UA" sz="27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0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41287" y="2419938"/>
            <a:ext cx="2694200" cy="21798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5427173"/>
            <a:ext cx="7315200" cy="363099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809660" y="2628900"/>
            <a:ext cx="5935641" cy="5447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uk-UA" sz="3999" dirty="0">
                <a:solidFill>
                  <a:srgbClr val="282A29"/>
                </a:solidFill>
                <a:latin typeface="Courier Prime"/>
              </a:rPr>
              <a:t>С</a:t>
            </a:r>
            <a:r>
              <a:rPr lang="en-US" sz="3999" dirty="0" err="1">
                <a:solidFill>
                  <a:srgbClr val="282A29"/>
                </a:solidFill>
                <a:latin typeface="Courier Prime"/>
              </a:rPr>
              <a:t>ервіс</a:t>
            </a:r>
            <a:r>
              <a:rPr lang="en-US" sz="3999" dirty="0">
                <a:solidFill>
                  <a:srgbClr val="282A29"/>
                </a:solidFill>
                <a:latin typeface="Courier Prime"/>
              </a:rPr>
              <a:t> </a:t>
            </a:r>
            <a:r>
              <a:rPr lang="uk-UA" sz="3999" dirty="0">
                <a:solidFill>
                  <a:srgbClr val="282A29"/>
                </a:solidFill>
                <a:latin typeface="Courier Prime"/>
              </a:rPr>
              <a:t>дає змогу </a:t>
            </a:r>
            <a:r>
              <a:rPr lang="en-US" sz="3999" dirty="0">
                <a:solidFill>
                  <a:srgbClr val="282A29"/>
                </a:solidFill>
                <a:latin typeface="Courier Prime"/>
              </a:rPr>
              <a:t> </a:t>
            </a:r>
            <a:r>
              <a:rPr lang="en-US" sz="3999" dirty="0" err="1">
                <a:solidFill>
                  <a:srgbClr val="282A29"/>
                </a:solidFill>
                <a:latin typeface="Courier Prime"/>
              </a:rPr>
              <a:t>створ</a:t>
            </a:r>
            <a:r>
              <a:rPr lang="uk-UA" sz="3999" dirty="0" err="1">
                <a:solidFill>
                  <a:srgbClr val="282A29"/>
                </a:solidFill>
                <a:latin typeface="Courier Prime"/>
              </a:rPr>
              <a:t>ити</a:t>
            </a:r>
            <a:r>
              <a:rPr lang="en-US" sz="3999" dirty="0">
                <a:solidFill>
                  <a:srgbClr val="282A29"/>
                </a:solidFill>
                <a:latin typeface="Courier Prime"/>
              </a:rPr>
              <a:t> п</a:t>
            </a:r>
            <a:r>
              <a:rPr lang="uk-UA" sz="3999" dirty="0">
                <a:solidFill>
                  <a:srgbClr val="282A29"/>
                </a:solidFill>
                <a:latin typeface="Courier Prime"/>
              </a:rPr>
              <a:t>’ять</a:t>
            </a:r>
            <a:r>
              <a:rPr lang="en-US" sz="3999" dirty="0">
                <a:solidFill>
                  <a:srgbClr val="282A29"/>
                </a:solidFill>
                <a:latin typeface="Courier Prime"/>
              </a:rPr>
              <a:t> </a:t>
            </a:r>
            <a:r>
              <a:rPr lang="en-US" sz="3999" dirty="0" err="1">
                <a:solidFill>
                  <a:srgbClr val="282A29"/>
                </a:solidFill>
                <a:latin typeface="Courier Prime"/>
              </a:rPr>
              <a:t>без</a:t>
            </a:r>
            <a:r>
              <a:rPr lang="uk-UA" sz="3999" dirty="0">
                <a:solidFill>
                  <a:srgbClr val="282A29"/>
                </a:solidFill>
                <a:latin typeface="Courier Prime"/>
              </a:rPr>
              <a:t>платних</a:t>
            </a:r>
            <a:r>
              <a:rPr lang="en-US" sz="3999" dirty="0">
                <a:solidFill>
                  <a:srgbClr val="282A29"/>
                </a:solidFill>
                <a:latin typeface="Courier Prime"/>
              </a:rPr>
              <a:t> </a:t>
            </a:r>
            <a:r>
              <a:rPr lang="en-US" sz="3999" dirty="0" err="1">
                <a:solidFill>
                  <a:srgbClr val="282A29"/>
                </a:solidFill>
                <a:latin typeface="Courier Prime"/>
              </a:rPr>
              <a:t>дошок</a:t>
            </a:r>
            <a:r>
              <a:rPr lang="en-US" sz="3999" dirty="0">
                <a:solidFill>
                  <a:srgbClr val="282A29"/>
                </a:solidFill>
                <a:latin typeface="Courier Prime"/>
              </a:rPr>
              <a:t>. </a:t>
            </a:r>
          </a:p>
          <a:p>
            <a:pPr algn="ctr">
              <a:lnSpc>
                <a:spcPts val="4799"/>
              </a:lnSpc>
            </a:pPr>
            <a:r>
              <a:rPr lang="en-US" sz="3999" dirty="0" err="1">
                <a:solidFill>
                  <a:srgbClr val="282A29"/>
                </a:solidFill>
                <a:latin typeface="Courier Prime"/>
              </a:rPr>
              <a:t>Для</a:t>
            </a:r>
            <a:r>
              <a:rPr lang="en-US" sz="3999" dirty="0">
                <a:solidFill>
                  <a:srgbClr val="282A29"/>
                </a:solidFill>
                <a:latin typeface="Courier Prime"/>
              </a:rPr>
              <a:t> </a:t>
            </a:r>
            <a:r>
              <a:rPr lang="en-US" sz="3999" dirty="0" err="1">
                <a:solidFill>
                  <a:srgbClr val="282A29"/>
                </a:solidFill>
                <a:latin typeface="Courier Prime"/>
              </a:rPr>
              <a:t>спільної</a:t>
            </a:r>
            <a:r>
              <a:rPr lang="en-US" sz="3999" dirty="0">
                <a:solidFill>
                  <a:srgbClr val="282A29"/>
                </a:solidFill>
                <a:latin typeface="Courier Prime"/>
              </a:rPr>
              <a:t> </a:t>
            </a:r>
            <a:r>
              <a:rPr lang="en-US" sz="3999" dirty="0" err="1">
                <a:solidFill>
                  <a:srgbClr val="282A29"/>
                </a:solidFill>
                <a:latin typeface="Courier Prime"/>
              </a:rPr>
              <a:t>роботи</a:t>
            </a:r>
            <a:r>
              <a:rPr lang="en-US" sz="3999" dirty="0">
                <a:solidFill>
                  <a:srgbClr val="282A29"/>
                </a:solidFill>
                <a:latin typeface="Courier Prime"/>
              </a:rPr>
              <a:t> </a:t>
            </a:r>
            <a:r>
              <a:rPr lang="en-US" sz="3999" dirty="0" err="1">
                <a:solidFill>
                  <a:srgbClr val="282A29"/>
                </a:solidFill>
                <a:latin typeface="Courier Prime"/>
              </a:rPr>
              <a:t>можна</a:t>
            </a:r>
            <a:r>
              <a:rPr lang="en-US" sz="3999" dirty="0">
                <a:solidFill>
                  <a:srgbClr val="282A29"/>
                </a:solidFill>
                <a:latin typeface="Courier Prime"/>
              </a:rPr>
              <a:t> </a:t>
            </a:r>
            <a:r>
              <a:rPr lang="en-US" sz="3999" dirty="0" err="1">
                <a:solidFill>
                  <a:srgbClr val="282A29"/>
                </a:solidFill>
                <a:latin typeface="Courier Prime"/>
              </a:rPr>
              <a:t>долучати</a:t>
            </a:r>
            <a:r>
              <a:rPr lang="en-US" sz="3999" dirty="0">
                <a:solidFill>
                  <a:srgbClr val="282A29"/>
                </a:solidFill>
                <a:latin typeface="Courier Prime"/>
              </a:rPr>
              <a:t> </a:t>
            </a:r>
            <a:r>
              <a:rPr lang="en-US" sz="3999" dirty="0" err="1">
                <a:solidFill>
                  <a:srgbClr val="282A29"/>
                </a:solidFill>
                <a:latin typeface="Courier Prime"/>
              </a:rPr>
              <a:t>педагогів</a:t>
            </a:r>
            <a:r>
              <a:rPr lang="en-US" sz="3999" dirty="0">
                <a:solidFill>
                  <a:srgbClr val="282A29"/>
                </a:solidFill>
                <a:latin typeface="Courier Prime"/>
              </a:rPr>
              <a:t> </a:t>
            </a:r>
            <a:r>
              <a:rPr lang="en-US" sz="3999" dirty="0" err="1">
                <a:solidFill>
                  <a:srgbClr val="282A29"/>
                </a:solidFill>
                <a:latin typeface="Courier Prime"/>
              </a:rPr>
              <a:t>за</a:t>
            </a:r>
            <a:r>
              <a:rPr lang="en-US" sz="3999" dirty="0">
                <a:solidFill>
                  <a:srgbClr val="282A29"/>
                </a:solidFill>
                <a:latin typeface="Courier Prime"/>
              </a:rPr>
              <a:t> </a:t>
            </a:r>
            <a:r>
              <a:rPr lang="en-US" sz="3999" dirty="0" err="1">
                <a:solidFill>
                  <a:srgbClr val="282A29"/>
                </a:solidFill>
                <a:latin typeface="Courier Prime"/>
              </a:rPr>
              <a:t>допомогою</a:t>
            </a:r>
            <a:r>
              <a:rPr lang="en-US" sz="3999" dirty="0">
                <a:solidFill>
                  <a:srgbClr val="282A29"/>
                </a:solidFill>
                <a:latin typeface="Courier Prime"/>
              </a:rPr>
              <a:t> </a:t>
            </a:r>
            <a:r>
              <a:rPr lang="en-US" sz="3999" dirty="0" err="1">
                <a:solidFill>
                  <a:srgbClr val="282A29"/>
                </a:solidFill>
                <a:latin typeface="Courier Prime"/>
              </a:rPr>
              <a:t>налаштувань</a:t>
            </a:r>
            <a:r>
              <a:rPr lang="en-US" sz="3999" dirty="0">
                <a:solidFill>
                  <a:srgbClr val="282A29"/>
                </a:solidFill>
                <a:latin typeface="Courier Prime"/>
              </a:rPr>
              <a:t> </a:t>
            </a:r>
            <a:r>
              <a:rPr lang="en-US" sz="3999" dirty="0" err="1">
                <a:solidFill>
                  <a:srgbClr val="282A29"/>
                </a:solidFill>
                <a:latin typeface="Courier Prime"/>
              </a:rPr>
              <a:t>конфіденційност</a:t>
            </a:r>
            <a:r>
              <a:rPr lang="uk-UA" sz="3999" dirty="0">
                <a:solidFill>
                  <a:srgbClr val="282A29"/>
                </a:solidFill>
                <a:latin typeface="Courier Prime"/>
              </a:rPr>
              <a:t>і</a:t>
            </a:r>
            <a:endParaRPr lang="en-US" sz="3999" dirty="0">
              <a:solidFill>
                <a:srgbClr val="282A29"/>
              </a:solidFill>
              <a:latin typeface="Courier Prime"/>
            </a:endParaRPr>
          </a:p>
          <a:p>
            <a:pPr marL="0" lvl="0" indent="0" algn="ctr">
              <a:lnSpc>
                <a:spcPts val="4799"/>
              </a:lnSpc>
              <a:spcBef>
                <a:spcPct val="0"/>
              </a:spcBef>
            </a:pPr>
            <a:endParaRPr dirty="0"/>
          </a:p>
        </p:txBody>
      </p:sp>
      <p:sp>
        <p:nvSpPr>
          <p:cNvPr id="10" name="TextBox 10"/>
          <p:cNvSpPr txBox="1"/>
          <p:nvPr/>
        </p:nvSpPr>
        <p:spPr>
          <a:xfrm>
            <a:off x="1028700" y="544806"/>
            <a:ext cx="15716601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 err="1">
                <a:solidFill>
                  <a:srgbClr val="282A29"/>
                </a:solidFill>
                <a:latin typeface="Courier Prime Bold"/>
              </a:rPr>
              <a:t>Чи</a:t>
            </a:r>
            <a:r>
              <a:rPr lang="en-US" sz="6000" dirty="0">
                <a:solidFill>
                  <a:srgbClr val="282A29"/>
                </a:solidFill>
                <a:latin typeface="Courier Prime Bold"/>
              </a:rPr>
              <a:t> </a:t>
            </a:r>
            <a:r>
              <a:rPr lang="en-US" sz="6000" dirty="0" err="1">
                <a:solidFill>
                  <a:srgbClr val="282A29"/>
                </a:solidFill>
                <a:latin typeface="Courier Prime Bold"/>
              </a:rPr>
              <a:t>це</a:t>
            </a:r>
            <a:r>
              <a:rPr lang="en-US" sz="6000" dirty="0">
                <a:solidFill>
                  <a:srgbClr val="282A29"/>
                </a:solidFill>
                <a:latin typeface="Courier Prime Bold"/>
              </a:rPr>
              <a:t> </a:t>
            </a:r>
            <a:r>
              <a:rPr lang="uk-UA" sz="6000" dirty="0">
                <a:solidFill>
                  <a:srgbClr val="282A29"/>
                </a:solidFill>
                <a:latin typeface="Courier Prime Bold"/>
              </a:rPr>
              <a:t>безплатно</a:t>
            </a:r>
            <a:r>
              <a:rPr lang="en-US" sz="6000" dirty="0">
                <a:solidFill>
                  <a:srgbClr val="282A29"/>
                </a:solidFill>
                <a:latin typeface="Courier Prime Bold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433739-59D2-0347-F576-018B468333D0}"/>
              </a:ext>
            </a:extLst>
          </p:cNvPr>
          <p:cNvSpPr txBox="1"/>
          <p:nvPr/>
        </p:nvSpPr>
        <p:spPr>
          <a:xfrm>
            <a:off x="13535413" y="9534100"/>
            <a:ext cx="429309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700" b="1" dirty="0">
                <a:solidFill>
                  <a:schemeClr val="accent3">
                    <a:lumMod val="75000"/>
                  </a:schemeClr>
                </a:solidFill>
              </a:rPr>
              <a:t>emetodyst.expertus.com.ua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4E94DEB-E116-8D96-7D2C-E1081F2F62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014" y="9534100"/>
            <a:ext cx="495197" cy="5560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3BCF81-8DD3-542F-F167-153C043C8E8E}"/>
              </a:ext>
            </a:extLst>
          </p:cNvPr>
          <p:cNvSpPr txBox="1"/>
          <p:nvPr/>
        </p:nvSpPr>
        <p:spPr>
          <a:xfrm>
            <a:off x="962025" y="9574511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 err="1">
                <a:solidFill>
                  <a:schemeClr val="bg1">
                    <a:lumMod val="50000"/>
                  </a:schemeClr>
                </a:solidFill>
              </a:rPr>
              <a:t>Експертус</a:t>
            </a:r>
            <a:endParaRPr lang="uk-UA" sz="27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0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114550" y="2022639"/>
            <a:ext cx="13115801" cy="960650"/>
            <a:chOff x="0" y="0"/>
            <a:chExt cx="3454367" cy="25301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54367" cy="253011"/>
            </a:xfrm>
            <a:custGeom>
              <a:avLst/>
              <a:gdLst/>
              <a:ahLst/>
              <a:cxnLst/>
              <a:rect l="l" t="t" r="r" b="b"/>
              <a:pathLst>
                <a:path w="3454367" h="253011">
                  <a:moveTo>
                    <a:pt x="30104" y="0"/>
                  </a:moveTo>
                  <a:lnTo>
                    <a:pt x="3424263" y="0"/>
                  </a:lnTo>
                  <a:cubicBezTo>
                    <a:pt x="3432247" y="0"/>
                    <a:pt x="3439904" y="3172"/>
                    <a:pt x="3445550" y="8817"/>
                  </a:cubicBezTo>
                  <a:cubicBezTo>
                    <a:pt x="3451196" y="14463"/>
                    <a:pt x="3454367" y="22120"/>
                    <a:pt x="3454367" y="30104"/>
                  </a:cubicBezTo>
                  <a:lnTo>
                    <a:pt x="3454367" y="222907"/>
                  </a:lnTo>
                  <a:cubicBezTo>
                    <a:pt x="3454367" y="239533"/>
                    <a:pt x="3440889" y="253011"/>
                    <a:pt x="3424263" y="253011"/>
                  </a:cubicBezTo>
                  <a:lnTo>
                    <a:pt x="30104" y="253011"/>
                  </a:lnTo>
                  <a:cubicBezTo>
                    <a:pt x="22120" y="253011"/>
                    <a:pt x="14463" y="249839"/>
                    <a:pt x="8817" y="244193"/>
                  </a:cubicBezTo>
                  <a:cubicBezTo>
                    <a:pt x="3172" y="238548"/>
                    <a:pt x="0" y="230891"/>
                    <a:pt x="0" y="222907"/>
                  </a:cubicBezTo>
                  <a:lnTo>
                    <a:pt x="0" y="30104"/>
                  </a:lnTo>
                  <a:cubicBezTo>
                    <a:pt x="0" y="13478"/>
                    <a:pt x="13478" y="0"/>
                    <a:pt x="30104" y="0"/>
                  </a:cubicBezTo>
                  <a:close/>
                </a:path>
              </a:pathLst>
            </a:custGeom>
            <a:solidFill>
              <a:srgbClr val="E0E0E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0542" y="3293169"/>
            <a:ext cx="894980" cy="8949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74533" y="6088848"/>
            <a:ext cx="1126287" cy="7264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00542" y="4663175"/>
            <a:ext cx="1074817" cy="76983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00542" y="2022639"/>
            <a:ext cx="1000278" cy="852965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2239422" y="3353229"/>
            <a:ext cx="13115801" cy="960650"/>
            <a:chOff x="0" y="0"/>
            <a:chExt cx="3454367" cy="25301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454367" cy="253011"/>
            </a:xfrm>
            <a:custGeom>
              <a:avLst/>
              <a:gdLst/>
              <a:ahLst/>
              <a:cxnLst/>
              <a:rect l="l" t="t" r="r" b="b"/>
              <a:pathLst>
                <a:path w="3454367" h="253011">
                  <a:moveTo>
                    <a:pt x="30104" y="0"/>
                  </a:moveTo>
                  <a:lnTo>
                    <a:pt x="3424263" y="0"/>
                  </a:lnTo>
                  <a:cubicBezTo>
                    <a:pt x="3432247" y="0"/>
                    <a:pt x="3439904" y="3172"/>
                    <a:pt x="3445550" y="8817"/>
                  </a:cubicBezTo>
                  <a:cubicBezTo>
                    <a:pt x="3451196" y="14463"/>
                    <a:pt x="3454367" y="22120"/>
                    <a:pt x="3454367" y="30104"/>
                  </a:cubicBezTo>
                  <a:lnTo>
                    <a:pt x="3454367" y="222907"/>
                  </a:lnTo>
                  <a:cubicBezTo>
                    <a:pt x="3454367" y="239533"/>
                    <a:pt x="3440889" y="253011"/>
                    <a:pt x="3424263" y="253011"/>
                  </a:cubicBezTo>
                  <a:lnTo>
                    <a:pt x="30104" y="253011"/>
                  </a:lnTo>
                  <a:cubicBezTo>
                    <a:pt x="22120" y="253011"/>
                    <a:pt x="14463" y="249839"/>
                    <a:pt x="8817" y="244193"/>
                  </a:cubicBezTo>
                  <a:cubicBezTo>
                    <a:pt x="3172" y="238548"/>
                    <a:pt x="0" y="230891"/>
                    <a:pt x="0" y="222907"/>
                  </a:cubicBezTo>
                  <a:lnTo>
                    <a:pt x="0" y="30104"/>
                  </a:lnTo>
                  <a:cubicBezTo>
                    <a:pt x="0" y="13478"/>
                    <a:pt x="13478" y="0"/>
                    <a:pt x="30104" y="0"/>
                  </a:cubicBezTo>
                  <a:close/>
                </a:path>
              </a:pathLst>
            </a:custGeom>
            <a:solidFill>
              <a:srgbClr val="E0E0E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-1939694" y="3427627"/>
            <a:ext cx="16014509" cy="705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282A29"/>
                </a:solidFill>
                <a:latin typeface="PT Serif"/>
              </a:rPr>
              <a:t>Реалізація річного завдання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64505" y="7092845"/>
            <a:ext cx="1039417" cy="103681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-1635552" y="2116884"/>
            <a:ext cx="16014509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282A29"/>
                </a:solidFill>
                <a:latin typeface="PT Serif"/>
              </a:rPr>
              <a:t>Ведення методичної роботи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2239422" y="4663175"/>
            <a:ext cx="13115801" cy="960650"/>
            <a:chOff x="0" y="0"/>
            <a:chExt cx="3454367" cy="25301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454367" cy="253011"/>
            </a:xfrm>
            <a:custGeom>
              <a:avLst/>
              <a:gdLst/>
              <a:ahLst/>
              <a:cxnLst/>
              <a:rect l="l" t="t" r="r" b="b"/>
              <a:pathLst>
                <a:path w="3454367" h="253011">
                  <a:moveTo>
                    <a:pt x="30104" y="0"/>
                  </a:moveTo>
                  <a:lnTo>
                    <a:pt x="3424263" y="0"/>
                  </a:lnTo>
                  <a:cubicBezTo>
                    <a:pt x="3432247" y="0"/>
                    <a:pt x="3439904" y="3172"/>
                    <a:pt x="3445550" y="8817"/>
                  </a:cubicBezTo>
                  <a:cubicBezTo>
                    <a:pt x="3451196" y="14463"/>
                    <a:pt x="3454367" y="22120"/>
                    <a:pt x="3454367" y="30104"/>
                  </a:cubicBezTo>
                  <a:lnTo>
                    <a:pt x="3454367" y="222907"/>
                  </a:lnTo>
                  <a:cubicBezTo>
                    <a:pt x="3454367" y="239533"/>
                    <a:pt x="3440889" y="253011"/>
                    <a:pt x="3424263" y="253011"/>
                  </a:cubicBezTo>
                  <a:lnTo>
                    <a:pt x="30104" y="253011"/>
                  </a:lnTo>
                  <a:cubicBezTo>
                    <a:pt x="22120" y="253011"/>
                    <a:pt x="14463" y="249839"/>
                    <a:pt x="8817" y="244193"/>
                  </a:cubicBezTo>
                  <a:cubicBezTo>
                    <a:pt x="3172" y="238548"/>
                    <a:pt x="0" y="230891"/>
                    <a:pt x="0" y="222907"/>
                  </a:cubicBezTo>
                  <a:lnTo>
                    <a:pt x="0" y="30104"/>
                  </a:lnTo>
                  <a:cubicBezTo>
                    <a:pt x="0" y="13478"/>
                    <a:pt x="13478" y="0"/>
                    <a:pt x="30104" y="0"/>
                  </a:cubicBezTo>
                  <a:close/>
                </a:path>
              </a:pathLst>
            </a:custGeom>
            <a:solidFill>
              <a:srgbClr val="E0E0E0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-950261" y="4761554"/>
            <a:ext cx="16014509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282A29"/>
                </a:solidFill>
                <a:latin typeface="PT Serif"/>
              </a:rPr>
              <a:t>Організація дистанційного навчання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2239422" y="5976250"/>
            <a:ext cx="13115801" cy="960650"/>
            <a:chOff x="0" y="0"/>
            <a:chExt cx="3454367" cy="25301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454367" cy="253011"/>
            </a:xfrm>
            <a:custGeom>
              <a:avLst/>
              <a:gdLst/>
              <a:ahLst/>
              <a:cxnLst/>
              <a:rect l="l" t="t" r="r" b="b"/>
              <a:pathLst>
                <a:path w="3454367" h="253011">
                  <a:moveTo>
                    <a:pt x="30104" y="0"/>
                  </a:moveTo>
                  <a:lnTo>
                    <a:pt x="3424263" y="0"/>
                  </a:lnTo>
                  <a:cubicBezTo>
                    <a:pt x="3432247" y="0"/>
                    <a:pt x="3439904" y="3172"/>
                    <a:pt x="3445550" y="8817"/>
                  </a:cubicBezTo>
                  <a:cubicBezTo>
                    <a:pt x="3451196" y="14463"/>
                    <a:pt x="3454367" y="22120"/>
                    <a:pt x="3454367" y="30104"/>
                  </a:cubicBezTo>
                  <a:lnTo>
                    <a:pt x="3454367" y="222907"/>
                  </a:lnTo>
                  <a:cubicBezTo>
                    <a:pt x="3454367" y="239533"/>
                    <a:pt x="3440889" y="253011"/>
                    <a:pt x="3424263" y="253011"/>
                  </a:cubicBezTo>
                  <a:lnTo>
                    <a:pt x="30104" y="253011"/>
                  </a:lnTo>
                  <a:cubicBezTo>
                    <a:pt x="22120" y="253011"/>
                    <a:pt x="14463" y="249839"/>
                    <a:pt x="8817" y="244193"/>
                  </a:cubicBezTo>
                  <a:cubicBezTo>
                    <a:pt x="3172" y="238548"/>
                    <a:pt x="0" y="230891"/>
                    <a:pt x="0" y="222907"/>
                  </a:cubicBezTo>
                  <a:lnTo>
                    <a:pt x="0" y="30104"/>
                  </a:lnTo>
                  <a:cubicBezTo>
                    <a:pt x="0" y="13478"/>
                    <a:pt x="13478" y="0"/>
                    <a:pt x="30104" y="0"/>
                  </a:cubicBezTo>
                  <a:close/>
                </a:path>
              </a:pathLst>
            </a:custGeom>
            <a:solidFill>
              <a:srgbClr val="E0E0E0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-2824417" y="6005355"/>
            <a:ext cx="16014509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282A29"/>
                </a:solidFill>
                <a:latin typeface="PT Serif"/>
              </a:rPr>
              <a:t>Співпраця з батьками 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2239422" y="7308375"/>
            <a:ext cx="13115801" cy="960650"/>
            <a:chOff x="0" y="0"/>
            <a:chExt cx="3454367" cy="25301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454367" cy="253011"/>
            </a:xfrm>
            <a:custGeom>
              <a:avLst/>
              <a:gdLst/>
              <a:ahLst/>
              <a:cxnLst/>
              <a:rect l="l" t="t" r="r" b="b"/>
              <a:pathLst>
                <a:path w="3454367" h="253011">
                  <a:moveTo>
                    <a:pt x="30104" y="0"/>
                  </a:moveTo>
                  <a:lnTo>
                    <a:pt x="3424263" y="0"/>
                  </a:lnTo>
                  <a:cubicBezTo>
                    <a:pt x="3432247" y="0"/>
                    <a:pt x="3439904" y="3172"/>
                    <a:pt x="3445550" y="8817"/>
                  </a:cubicBezTo>
                  <a:cubicBezTo>
                    <a:pt x="3451196" y="14463"/>
                    <a:pt x="3454367" y="22120"/>
                    <a:pt x="3454367" y="30104"/>
                  </a:cubicBezTo>
                  <a:lnTo>
                    <a:pt x="3454367" y="222907"/>
                  </a:lnTo>
                  <a:cubicBezTo>
                    <a:pt x="3454367" y="239533"/>
                    <a:pt x="3440889" y="253011"/>
                    <a:pt x="3424263" y="253011"/>
                  </a:cubicBezTo>
                  <a:lnTo>
                    <a:pt x="30104" y="253011"/>
                  </a:lnTo>
                  <a:cubicBezTo>
                    <a:pt x="22120" y="253011"/>
                    <a:pt x="14463" y="249839"/>
                    <a:pt x="8817" y="244193"/>
                  </a:cubicBezTo>
                  <a:cubicBezTo>
                    <a:pt x="3172" y="238548"/>
                    <a:pt x="0" y="230891"/>
                    <a:pt x="0" y="222907"/>
                  </a:cubicBezTo>
                  <a:lnTo>
                    <a:pt x="0" y="30104"/>
                  </a:lnTo>
                  <a:cubicBezTo>
                    <a:pt x="0" y="13478"/>
                    <a:pt x="13478" y="0"/>
                    <a:pt x="30104" y="0"/>
                  </a:cubicBezTo>
                  <a:close/>
                </a:path>
              </a:pathLst>
            </a:custGeom>
            <a:solidFill>
              <a:srgbClr val="E0E0E0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-482960" y="7279800"/>
            <a:ext cx="16014509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282A29"/>
                </a:solidFill>
                <a:latin typeface="PT Serif"/>
              </a:rPr>
              <a:t>Майданчик для розміщення матеріалів 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2286000" y="8648700"/>
            <a:ext cx="13115801" cy="960650"/>
            <a:chOff x="0" y="0"/>
            <a:chExt cx="3454367" cy="253011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454367" cy="253011"/>
            </a:xfrm>
            <a:custGeom>
              <a:avLst/>
              <a:gdLst/>
              <a:ahLst/>
              <a:cxnLst/>
              <a:rect l="l" t="t" r="r" b="b"/>
              <a:pathLst>
                <a:path w="3454367" h="253011">
                  <a:moveTo>
                    <a:pt x="30104" y="0"/>
                  </a:moveTo>
                  <a:lnTo>
                    <a:pt x="3424263" y="0"/>
                  </a:lnTo>
                  <a:cubicBezTo>
                    <a:pt x="3432247" y="0"/>
                    <a:pt x="3439904" y="3172"/>
                    <a:pt x="3445550" y="8817"/>
                  </a:cubicBezTo>
                  <a:cubicBezTo>
                    <a:pt x="3451196" y="14463"/>
                    <a:pt x="3454367" y="22120"/>
                    <a:pt x="3454367" y="30104"/>
                  </a:cubicBezTo>
                  <a:lnTo>
                    <a:pt x="3454367" y="222907"/>
                  </a:lnTo>
                  <a:cubicBezTo>
                    <a:pt x="3454367" y="239533"/>
                    <a:pt x="3440889" y="253011"/>
                    <a:pt x="3424263" y="253011"/>
                  </a:cubicBezTo>
                  <a:lnTo>
                    <a:pt x="30104" y="253011"/>
                  </a:lnTo>
                  <a:cubicBezTo>
                    <a:pt x="22120" y="253011"/>
                    <a:pt x="14463" y="249839"/>
                    <a:pt x="8817" y="244193"/>
                  </a:cubicBezTo>
                  <a:cubicBezTo>
                    <a:pt x="3172" y="238548"/>
                    <a:pt x="0" y="230891"/>
                    <a:pt x="0" y="222907"/>
                  </a:cubicBezTo>
                  <a:lnTo>
                    <a:pt x="0" y="30104"/>
                  </a:lnTo>
                  <a:cubicBezTo>
                    <a:pt x="0" y="13478"/>
                    <a:pt x="13478" y="0"/>
                    <a:pt x="30104" y="0"/>
                  </a:cubicBezTo>
                  <a:close/>
                </a:path>
              </a:pathLst>
            </a:custGeom>
            <a:solidFill>
              <a:srgbClr val="E0E0E0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0" y="8688124"/>
            <a:ext cx="16014509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282A29"/>
                </a:solidFill>
                <a:latin typeface="PT Serif"/>
              </a:rPr>
              <a:t>Проведення тренінгу/семінару/консультації</a:t>
            </a:r>
          </a:p>
        </p:txBody>
      </p:sp>
      <p:pic>
        <p:nvPicPr>
          <p:cNvPr id="33" name="Picture 33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9472" y="8563770"/>
            <a:ext cx="1503069" cy="1018329"/>
          </a:xfrm>
          <a:prstGeom prst="rect">
            <a:avLst/>
          </a:prstGeom>
        </p:spPr>
      </p:pic>
      <p:sp>
        <p:nvSpPr>
          <p:cNvPr id="34" name="TextBox 34"/>
          <p:cNvSpPr txBox="1"/>
          <p:nvPr/>
        </p:nvSpPr>
        <p:spPr>
          <a:xfrm>
            <a:off x="-316684" y="408608"/>
            <a:ext cx="18813302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 err="1">
                <a:solidFill>
                  <a:srgbClr val="282A29"/>
                </a:solidFill>
                <a:latin typeface="Courier Prime Bold"/>
              </a:rPr>
              <a:t>Ідеї</a:t>
            </a:r>
            <a:r>
              <a:rPr lang="en-US" sz="6000" dirty="0">
                <a:solidFill>
                  <a:srgbClr val="282A29"/>
                </a:solidFill>
                <a:latin typeface="Courier Prime Bold"/>
              </a:rPr>
              <a:t> </a:t>
            </a:r>
            <a:r>
              <a:rPr lang="en-US" sz="6000" dirty="0" err="1">
                <a:solidFill>
                  <a:srgbClr val="282A29"/>
                </a:solidFill>
                <a:latin typeface="Courier Prime Bold"/>
              </a:rPr>
              <a:t>використання</a:t>
            </a:r>
            <a:r>
              <a:rPr lang="en-US" sz="6000" dirty="0">
                <a:solidFill>
                  <a:srgbClr val="282A29"/>
                </a:solidFill>
                <a:latin typeface="Courier Prime Bold"/>
              </a:rPr>
              <a:t> Padlet </a:t>
            </a:r>
            <a:r>
              <a:rPr lang="uk-UA" sz="6000" dirty="0">
                <a:solidFill>
                  <a:srgbClr val="282A29"/>
                </a:solidFill>
                <a:latin typeface="Courier Prime Bold"/>
              </a:rPr>
              <a:t>у</a:t>
            </a:r>
            <a:r>
              <a:rPr lang="en-US" sz="6000" dirty="0">
                <a:solidFill>
                  <a:srgbClr val="282A29"/>
                </a:solidFill>
                <a:latin typeface="Courier Prime Bold"/>
              </a:rPr>
              <a:t> ЗДО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0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-316684" y="408608"/>
            <a:ext cx="18813302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 err="1">
                <a:solidFill>
                  <a:srgbClr val="282A29"/>
                </a:solidFill>
                <a:latin typeface="Courier Prime Bold"/>
              </a:rPr>
              <a:t>Ідеї</a:t>
            </a:r>
            <a:r>
              <a:rPr lang="en-US" sz="6000" dirty="0">
                <a:solidFill>
                  <a:srgbClr val="282A29"/>
                </a:solidFill>
                <a:latin typeface="Courier Prime Bold"/>
              </a:rPr>
              <a:t> </a:t>
            </a:r>
            <a:r>
              <a:rPr lang="en-US" sz="6000" dirty="0" err="1">
                <a:solidFill>
                  <a:srgbClr val="282A29"/>
                </a:solidFill>
                <a:latin typeface="Courier Prime Bold"/>
              </a:rPr>
              <a:t>використання</a:t>
            </a:r>
            <a:r>
              <a:rPr lang="en-US" sz="6000" dirty="0">
                <a:solidFill>
                  <a:srgbClr val="282A29"/>
                </a:solidFill>
                <a:latin typeface="Courier Prime Bold"/>
              </a:rPr>
              <a:t> Padlet </a:t>
            </a:r>
            <a:r>
              <a:rPr lang="uk-UA" sz="6000" dirty="0">
                <a:solidFill>
                  <a:srgbClr val="282A29"/>
                </a:solidFill>
                <a:latin typeface="Courier Prime Bold"/>
              </a:rPr>
              <a:t>у</a:t>
            </a:r>
            <a:r>
              <a:rPr lang="en-US" sz="6000" dirty="0">
                <a:solidFill>
                  <a:srgbClr val="282A29"/>
                </a:solidFill>
                <a:latin typeface="Courier Prime Bold"/>
              </a:rPr>
              <a:t> ЗДО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816068" y="3361175"/>
            <a:ext cx="13115801" cy="960650"/>
            <a:chOff x="0" y="0"/>
            <a:chExt cx="3454367" cy="2530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54367" cy="253011"/>
            </a:xfrm>
            <a:custGeom>
              <a:avLst/>
              <a:gdLst/>
              <a:ahLst/>
              <a:cxnLst/>
              <a:rect l="l" t="t" r="r" b="b"/>
              <a:pathLst>
                <a:path w="3454367" h="253011">
                  <a:moveTo>
                    <a:pt x="30104" y="0"/>
                  </a:moveTo>
                  <a:lnTo>
                    <a:pt x="3424263" y="0"/>
                  </a:lnTo>
                  <a:cubicBezTo>
                    <a:pt x="3432247" y="0"/>
                    <a:pt x="3439904" y="3172"/>
                    <a:pt x="3445550" y="8817"/>
                  </a:cubicBezTo>
                  <a:cubicBezTo>
                    <a:pt x="3451196" y="14463"/>
                    <a:pt x="3454367" y="22120"/>
                    <a:pt x="3454367" y="30104"/>
                  </a:cubicBezTo>
                  <a:lnTo>
                    <a:pt x="3454367" y="222907"/>
                  </a:lnTo>
                  <a:cubicBezTo>
                    <a:pt x="3454367" y="239533"/>
                    <a:pt x="3440889" y="253011"/>
                    <a:pt x="3424263" y="253011"/>
                  </a:cubicBezTo>
                  <a:lnTo>
                    <a:pt x="30104" y="253011"/>
                  </a:lnTo>
                  <a:cubicBezTo>
                    <a:pt x="22120" y="253011"/>
                    <a:pt x="14463" y="249839"/>
                    <a:pt x="8817" y="244193"/>
                  </a:cubicBezTo>
                  <a:cubicBezTo>
                    <a:pt x="3172" y="238548"/>
                    <a:pt x="0" y="230891"/>
                    <a:pt x="0" y="222907"/>
                  </a:cubicBezTo>
                  <a:lnTo>
                    <a:pt x="0" y="30104"/>
                  </a:lnTo>
                  <a:cubicBezTo>
                    <a:pt x="0" y="13478"/>
                    <a:pt x="13478" y="0"/>
                    <a:pt x="30104" y="0"/>
                  </a:cubicBezTo>
                  <a:close/>
                </a:path>
              </a:pathLst>
            </a:custGeom>
            <a:solidFill>
              <a:srgbClr val="E0E0E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16068" y="1972226"/>
            <a:ext cx="13115801" cy="960650"/>
            <a:chOff x="0" y="0"/>
            <a:chExt cx="3454367" cy="25301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54367" cy="253011"/>
            </a:xfrm>
            <a:custGeom>
              <a:avLst/>
              <a:gdLst/>
              <a:ahLst/>
              <a:cxnLst/>
              <a:rect l="l" t="t" r="r" b="b"/>
              <a:pathLst>
                <a:path w="3454367" h="253011">
                  <a:moveTo>
                    <a:pt x="30104" y="0"/>
                  </a:moveTo>
                  <a:lnTo>
                    <a:pt x="3424263" y="0"/>
                  </a:lnTo>
                  <a:cubicBezTo>
                    <a:pt x="3432247" y="0"/>
                    <a:pt x="3439904" y="3172"/>
                    <a:pt x="3445550" y="8817"/>
                  </a:cubicBezTo>
                  <a:cubicBezTo>
                    <a:pt x="3451196" y="14463"/>
                    <a:pt x="3454367" y="22120"/>
                    <a:pt x="3454367" y="30104"/>
                  </a:cubicBezTo>
                  <a:lnTo>
                    <a:pt x="3454367" y="222907"/>
                  </a:lnTo>
                  <a:cubicBezTo>
                    <a:pt x="3454367" y="239533"/>
                    <a:pt x="3440889" y="253011"/>
                    <a:pt x="3424263" y="253011"/>
                  </a:cubicBezTo>
                  <a:lnTo>
                    <a:pt x="30104" y="253011"/>
                  </a:lnTo>
                  <a:cubicBezTo>
                    <a:pt x="22120" y="253011"/>
                    <a:pt x="14463" y="249839"/>
                    <a:pt x="8817" y="244193"/>
                  </a:cubicBezTo>
                  <a:cubicBezTo>
                    <a:pt x="3172" y="238548"/>
                    <a:pt x="0" y="230891"/>
                    <a:pt x="0" y="222907"/>
                  </a:cubicBezTo>
                  <a:lnTo>
                    <a:pt x="0" y="30104"/>
                  </a:lnTo>
                  <a:cubicBezTo>
                    <a:pt x="0" y="13478"/>
                    <a:pt x="13478" y="0"/>
                    <a:pt x="30104" y="0"/>
                  </a:cubicBezTo>
                  <a:close/>
                </a:path>
              </a:pathLst>
            </a:custGeom>
            <a:solidFill>
              <a:srgbClr val="E0E0E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816068" y="4813994"/>
            <a:ext cx="13115801" cy="960650"/>
            <a:chOff x="0" y="0"/>
            <a:chExt cx="3454367" cy="25301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454367" cy="253011"/>
            </a:xfrm>
            <a:custGeom>
              <a:avLst/>
              <a:gdLst/>
              <a:ahLst/>
              <a:cxnLst/>
              <a:rect l="l" t="t" r="r" b="b"/>
              <a:pathLst>
                <a:path w="3454367" h="253011">
                  <a:moveTo>
                    <a:pt x="30104" y="0"/>
                  </a:moveTo>
                  <a:lnTo>
                    <a:pt x="3424263" y="0"/>
                  </a:lnTo>
                  <a:cubicBezTo>
                    <a:pt x="3432247" y="0"/>
                    <a:pt x="3439904" y="3172"/>
                    <a:pt x="3445550" y="8817"/>
                  </a:cubicBezTo>
                  <a:cubicBezTo>
                    <a:pt x="3451196" y="14463"/>
                    <a:pt x="3454367" y="22120"/>
                    <a:pt x="3454367" y="30104"/>
                  </a:cubicBezTo>
                  <a:lnTo>
                    <a:pt x="3454367" y="222907"/>
                  </a:lnTo>
                  <a:cubicBezTo>
                    <a:pt x="3454367" y="239533"/>
                    <a:pt x="3440889" y="253011"/>
                    <a:pt x="3424263" y="253011"/>
                  </a:cubicBezTo>
                  <a:lnTo>
                    <a:pt x="30104" y="253011"/>
                  </a:lnTo>
                  <a:cubicBezTo>
                    <a:pt x="22120" y="253011"/>
                    <a:pt x="14463" y="249839"/>
                    <a:pt x="8817" y="244193"/>
                  </a:cubicBezTo>
                  <a:cubicBezTo>
                    <a:pt x="3172" y="238548"/>
                    <a:pt x="0" y="230891"/>
                    <a:pt x="0" y="222907"/>
                  </a:cubicBezTo>
                  <a:lnTo>
                    <a:pt x="0" y="30104"/>
                  </a:lnTo>
                  <a:cubicBezTo>
                    <a:pt x="0" y="13478"/>
                    <a:pt x="13478" y="0"/>
                    <a:pt x="30104" y="0"/>
                  </a:cubicBezTo>
                  <a:close/>
                </a:path>
              </a:pathLst>
            </a:custGeom>
            <a:solidFill>
              <a:srgbClr val="E0E0E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902109" y="6203269"/>
            <a:ext cx="13115801" cy="960650"/>
            <a:chOff x="0" y="0"/>
            <a:chExt cx="3454367" cy="25301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454367" cy="253011"/>
            </a:xfrm>
            <a:custGeom>
              <a:avLst/>
              <a:gdLst/>
              <a:ahLst/>
              <a:cxnLst/>
              <a:rect l="l" t="t" r="r" b="b"/>
              <a:pathLst>
                <a:path w="3454367" h="253011">
                  <a:moveTo>
                    <a:pt x="30104" y="0"/>
                  </a:moveTo>
                  <a:lnTo>
                    <a:pt x="3424263" y="0"/>
                  </a:lnTo>
                  <a:cubicBezTo>
                    <a:pt x="3432247" y="0"/>
                    <a:pt x="3439904" y="3172"/>
                    <a:pt x="3445550" y="8817"/>
                  </a:cubicBezTo>
                  <a:cubicBezTo>
                    <a:pt x="3451196" y="14463"/>
                    <a:pt x="3454367" y="22120"/>
                    <a:pt x="3454367" y="30104"/>
                  </a:cubicBezTo>
                  <a:lnTo>
                    <a:pt x="3454367" y="222907"/>
                  </a:lnTo>
                  <a:cubicBezTo>
                    <a:pt x="3454367" y="239533"/>
                    <a:pt x="3440889" y="253011"/>
                    <a:pt x="3424263" y="253011"/>
                  </a:cubicBezTo>
                  <a:lnTo>
                    <a:pt x="30104" y="253011"/>
                  </a:lnTo>
                  <a:cubicBezTo>
                    <a:pt x="22120" y="253011"/>
                    <a:pt x="14463" y="249839"/>
                    <a:pt x="8817" y="244193"/>
                  </a:cubicBezTo>
                  <a:cubicBezTo>
                    <a:pt x="3172" y="238548"/>
                    <a:pt x="0" y="230891"/>
                    <a:pt x="0" y="222907"/>
                  </a:cubicBezTo>
                  <a:lnTo>
                    <a:pt x="0" y="30104"/>
                  </a:lnTo>
                  <a:cubicBezTo>
                    <a:pt x="0" y="13478"/>
                    <a:pt x="13478" y="0"/>
                    <a:pt x="30104" y="0"/>
                  </a:cubicBezTo>
                  <a:close/>
                </a:path>
              </a:pathLst>
            </a:custGeom>
            <a:solidFill>
              <a:srgbClr val="E0E0E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902109" y="7672295"/>
            <a:ext cx="13115801" cy="960650"/>
            <a:chOff x="0" y="0"/>
            <a:chExt cx="3454367" cy="25301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454367" cy="253011"/>
            </a:xfrm>
            <a:custGeom>
              <a:avLst/>
              <a:gdLst/>
              <a:ahLst/>
              <a:cxnLst/>
              <a:rect l="l" t="t" r="r" b="b"/>
              <a:pathLst>
                <a:path w="3454367" h="253011">
                  <a:moveTo>
                    <a:pt x="30104" y="0"/>
                  </a:moveTo>
                  <a:lnTo>
                    <a:pt x="3424263" y="0"/>
                  </a:lnTo>
                  <a:cubicBezTo>
                    <a:pt x="3432247" y="0"/>
                    <a:pt x="3439904" y="3172"/>
                    <a:pt x="3445550" y="8817"/>
                  </a:cubicBezTo>
                  <a:cubicBezTo>
                    <a:pt x="3451196" y="14463"/>
                    <a:pt x="3454367" y="22120"/>
                    <a:pt x="3454367" y="30104"/>
                  </a:cubicBezTo>
                  <a:lnTo>
                    <a:pt x="3454367" y="222907"/>
                  </a:lnTo>
                  <a:cubicBezTo>
                    <a:pt x="3454367" y="239533"/>
                    <a:pt x="3440889" y="253011"/>
                    <a:pt x="3424263" y="253011"/>
                  </a:cubicBezTo>
                  <a:lnTo>
                    <a:pt x="30104" y="253011"/>
                  </a:lnTo>
                  <a:cubicBezTo>
                    <a:pt x="22120" y="253011"/>
                    <a:pt x="14463" y="249839"/>
                    <a:pt x="8817" y="244193"/>
                  </a:cubicBezTo>
                  <a:cubicBezTo>
                    <a:pt x="3172" y="238548"/>
                    <a:pt x="0" y="230891"/>
                    <a:pt x="0" y="222907"/>
                  </a:cubicBezTo>
                  <a:lnTo>
                    <a:pt x="0" y="30104"/>
                  </a:lnTo>
                  <a:cubicBezTo>
                    <a:pt x="0" y="13478"/>
                    <a:pt x="13478" y="0"/>
                    <a:pt x="30104" y="0"/>
                  </a:cubicBezTo>
                  <a:close/>
                </a:path>
              </a:pathLst>
            </a:custGeom>
            <a:solidFill>
              <a:srgbClr val="E0E0E0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902109" y="9032995"/>
            <a:ext cx="13115801" cy="960650"/>
            <a:chOff x="0" y="0"/>
            <a:chExt cx="3454367" cy="25301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454367" cy="253011"/>
            </a:xfrm>
            <a:custGeom>
              <a:avLst/>
              <a:gdLst/>
              <a:ahLst/>
              <a:cxnLst/>
              <a:rect l="l" t="t" r="r" b="b"/>
              <a:pathLst>
                <a:path w="3454367" h="253011">
                  <a:moveTo>
                    <a:pt x="30104" y="0"/>
                  </a:moveTo>
                  <a:lnTo>
                    <a:pt x="3424263" y="0"/>
                  </a:lnTo>
                  <a:cubicBezTo>
                    <a:pt x="3432247" y="0"/>
                    <a:pt x="3439904" y="3172"/>
                    <a:pt x="3445550" y="8817"/>
                  </a:cubicBezTo>
                  <a:cubicBezTo>
                    <a:pt x="3451196" y="14463"/>
                    <a:pt x="3454367" y="22120"/>
                    <a:pt x="3454367" y="30104"/>
                  </a:cubicBezTo>
                  <a:lnTo>
                    <a:pt x="3454367" y="222907"/>
                  </a:lnTo>
                  <a:cubicBezTo>
                    <a:pt x="3454367" y="239533"/>
                    <a:pt x="3440889" y="253011"/>
                    <a:pt x="3424263" y="253011"/>
                  </a:cubicBezTo>
                  <a:lnTo>
                    <a:pt x="30104" y="253011"/>
                  </a:lnTo>
                  <a:cubicBezTo>
                    <a:pt x="22120" y="253011"/>
                    <a:pt x="14463" y="249839"/>
                    <a:pt x="8817" y="244193"/>
                  </a:cubicBezTo>
                  <a:cubicBezTo>
                    <a:pt x="3172" y="238548"/>
                    <a:pt x="0" y="230891"/>
                    <a:pt x="0" y="222907"/>
                  </a:cubicBezTo>
                  <a:lnTo>
                    <a:pt x="0" y="30104"/>
                  </a:lnTo>
                  <a:cubicBezTo>
                    <a:pt x="0" y="13478"/>
                    <a:pt x="13478" y="0"/>
                    <a:pt x="30104" y="0"/>
                  </a:cubicBezTo>
                  <a:close/>
                </a:path>
              </a:pathLst>
            </a:custGeom>
            <a:solidFill>
              <a:srgbClr val="E0E0E0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0" y="2095500"/>
            <a:ext cx="16014509" cy="738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uk-UA" sz="4299" dirty="0">
                <a:solidFill>
                  <a:srgbClr val="282A29"/>
                </a:solidFill>
                <a:latin typeface="PT Serif"/>
              </a:rPr>
              <a:t>Формулювання очікувань, з</a:t>
            </a:r>
            <a:r>
              <a:rPr lang="en-US" sz="4299" dirty="0" err="1">
                <a:solidFill>
                  <a:srgbClr val="282A29"/>
                </a:solidFill>
                <a:latin typeface="PT Serif"/>
              </a:rPr>
              <a:t>дійснення</a:t>
            </a:r>
            <a:r>
              <a:rPr lang="en-US" sz="4299" dirty="0">
                <a:solidFill>
                  <a:srgbClr val="282A29"/>
                </a:solidFill>
                <a:latin typeface="PT Serif"/>
              </a:rPr>
              <a:t> </a:t>
            </a:r>
            <a:r>
              <a:rPr lang="en-US" sz="4299" dirty="0" err="1">
                <a:solidFill>
                  <a:srgbClr val="282A29"/>
                </a:solidFill>
                <a:latin typeface="PT Serif"/>
              </a:rPr>
              <a:t>рефлексії</a:t>
            </a:r>
            <a:endParaRPr lang="en-US" sz="4299" dirty="0">
              <a:solidFill>
                <a:srgbClr val="282A29"/>
              </a:solidFill>
              <a:latin typeface="PT Serif"/>
            </a:endParaRP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91454" y="1972226"/>
            <a:ext cx="656835" cy="1053042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-1149000" y="3404788"/>
            <a:ext cx="16014509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282A29"/>
                </a:solidFill>
                <a:latin typeface="PT Serif"/>
              </a:rPr>
              <a:t>Майданчик для  ідей, думок, поглядів </a:t>
            </a:r>
          </a:p>
        </p:txBody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15160" y="3361175"/>
            <a:ext cx="1009423" cy="1009423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-1905000" y="4914900"/>
            <a:ext cx="16014509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 err="1">
                <a:solidFill>
                  <a:srgbClr val="282A29"/>
                </a:solidFill>
                <a:latin typeface="PT Serif"/>
              </a:rPr>
              <a:t>Підготовка</a:t>
            </a:r>
            <a:r>
              <a:rPr lang="en-US" sz="4200" dirty="0">
                <a:solidFill>
                  <a:srgbClr val="282A29"/>
                </a:solidFill>
                <a:latin typeface="PT Serif"/>
              </a:rPr>
              <a:t>  </a:t>
            </a:r>
            <a:r>
              <a:rPr lang="en-US" sz="4200" dirty="0" err="1">
                <a:solidFill>
                  <a:srgbClr val="282A29"/>
                </a:solidFill>
                <a:latin typeface="PT Serif"/>
              </a:rPr>
              <a:t>плану</a:t>
            </a:r>
            <a:r>
              <a:rPr lang="en-US" sz="4200" dirty="0">
                <a:solidFill>
                  <a:srgbClr val="282A29"/>
                </a:solidFill>
                <a:latin typeface="PT Serif"/>
              </a:rPr>
              <a:t> </a:t>
            </a:r>
            <a:r>
              <a:rPr lang="en-US" sz="4200" dirty="0" err="1">
                <a:solidFill>
                  <a:srgbClr val="282A29"/>
                </a:solidFill>
                <a:latin typeface="PT Serif"/>
              </a:rPr>
              <a:t>роботи</a:t>
            </a:r>
            <a:r>
              <a:rPr lang="en-US" sz="4200" dirty="0">
                <a:solidFill>
                  <a:srgbClr val="282A29"/>
                </a:solidFill>
                <a:latin typeface="PT Serif"/>
              </a:rPr>
              <a:t> </a:t>
            </a:r>
            <a:r>
              <a:rPr lang="en-US" sz="4200" dirty="0" err="1">
                <a:solidFill>
                  <a:srgbClr val="282A29"/>
                </a:solidFill>
                <a:latin typeface="PT Serif"/>
              </a:rPr>
              <a:t>на</a:t>
            </a:r>
            <a:r>
              <a:rPr lang="en-US" sz="4200" dirty="0">
                <a:solidFill>
                  <a:srgbClr val="282A29"/>
                </a:solidFill>
                <a:latin typeface="PT Serif"/>
              </a:rPr>
              <a:t> </a:t>
            </a:r>
            <a:r>
              <a:rPr lang="en-US" sz="4200" dirty="0" err="1">
                <a:solidFill>
                  <a:srgbClr val="282A29"/>
                </a:solidFill>
                <a:latin typeface="PT Serif"/>
              </a:rPr>
              <a:t>рік</a:t>
            </a:r>
            <a:endParaRPr lang="en-US" sz="4200" dirty="0">
              <a:solidFill>
                <a:srgbClr val="282A29"/>
              </a:solidFill>
              <a:latin typeface="PT Serif"/>
            </a:endParaRPr>
          </a:p>
        </p:txBody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96132" y="4572979"/>
            <a:ext cx="1319936" cy="1341894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-2979853" y="6333973"/>
            <a:ext cx="16014509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282A29"/>
                </a:solidFill>
                <a:latin typeface="PT Serif"/>
              </a:rPr>
              <a:t>Організація  конкурсу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05833" y="6158970"/>
            <a:ext cx="1048454" cy="976373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-659287" y="7792568"/>
            <a:ext cx="16014509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282A29"/>
                </a:solidFill>
                <a:latin typeface="PT Serif"/>
              </a:rPr>
              <a:t>Систематизація матеріалів творчої групи</a:t>
            </a: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90034" y="7630642"/>
            <a:ext cx="1259675" cy="1043956"/>
          </a:xfrm>
          <a:prstGeom prst="rect">
            <a:avLst/>
          </a:prstGeom>
        </p:spPr>
      </p:pic>
      <p:sp>
        <p:nvSpPr>
          <p:cNvPr id="33" name="TextBox 33"/>
          <p:cNvSpPr txBox="1"/>
          <p:nvPr/>
        </p:nvSpPr>
        <p:spPr>
          <a:xfrm>
            <a:off x="-316684" y="9182100"/>
            <a:ext cx="16014509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282A29"/>
                </a:solidFill>
                <a:latin typeface="PT Serif"/>
              </a:rPr>
              <a:t>Підготовка виставки до педагогічної ради </a:t>
            </a:r>
          </a:p>
        </p:txBody>
      </p:sp>
      <p:pic>
        <p:nvPicPr>
          <p:cNvPr id="34" name="Picture 34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68425" y="9027023"/>
            <a:ext cx="1123271" cy="119815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0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811000" y="1972196"/>
            <a:ext cx="3891466" cy="563238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9113520" y="4076700"/>
            <a:ext cx="8535243" cy="485675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458492" y="895350"/>
            <a:ext cx="13371016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uk-UA" sz="6000" dirty="0">
                <a:solidFill>
                  <a:srgbClr val="000000"/>
                </a:solidFill>
                <a:latin typeface="Courier Prime Bold"/>
              </a:rPr>
              <a:t>Як ми використовуємо  </a:t>
            </a:r>
            <a:endParaRPr lang="en-US" sz="6000" dirty="0">
              <a:solidFill>
                <a:srgbClr val="000000"/>
              </a:solidFill>
              <a:latin typeface="Courier Prime Bol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1" r="862"/>
          <a:stretch>
            <a:fillRect/>
          </a:stretch>
        </p:blipFill>
        <p:spPr>
          <a:xfrm>
            <a:off x="370824" y="2830469"/>
            <a:ext cx="8025431" cy="6278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9BE39F-7EB2-4AFD-EE41-EDFC69629B2F}"/>
              </a:ext>
            </a:extLst>
          </p:cNvPr>
          <p:cNvSpPr txBox="1"/>
          <p:nvPr/>
        </p:nvSpPr>
        <p:spPr>
          <a:xfrm>
            <a:off x="13535413" y="9534100"/>
            <a:ext cx="429309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700" b="1" dirty="0">
                <a:solidFill>
                  <a:schemeClr val="accent3">
                    <a:lumMod val="75000"/>
                  </a:schemeClr>
                </a:solidFill>
              </a:rPr>
              <a:t>emetodyst.expertus.com.ua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617A50-ECF6-BBC4-949F-2AF4372541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014" y="9534100"/>
            <a:ext cx="495197" cy="5560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812857-F1C6-6FDD-A2F2-9CFA4AEF1ACC}"/>
              </a:ext>
            </a:extLst>
          </p:cNvPr>
          <p:cNvSpPr txBox="1"/>
          <p:nvPr/>
        </p:nvSpPr>
        <p:spPr>
          <a:xfrm>
            <a:off x="962025" y="9574511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 err="1">
                <a:solidFill>
                  <a:schemeClr val="bg1">
                    <a:lumMod val="50000"/>
                  </a:schemeClr>
                </a:solidFill>
              </a:rPr>
              <a:t>Експертус</a:t>
            </a:r>
            <a:endParaRPr lang="uk-UA" sz="27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25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05216" y="2128358"/>
            <a:ext cx="15494809" cy="712994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544806"/>
            <a:ext cx="15716601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uk-UA" sz="6000" dirty="0">
                <a:solidFill>
                  <a:srgbClr val="282A29"/>
                </a:solidFill>
                <a:latin typeface="Courier Prime Bold" panose="020B0604020202020204" charset="0"/>
              </a:rPr>
              <a:t>Розміщуємо різні корисні </a:t>
            </a:r>
            <a:r>
              <a:rPr lang="en-US" sz="6000" dirty="0" err="1">
                <a:solidFill>
                  <a:srgbClr val="282A29"/>
                </a:solidFill>
                <a:latin typeface="Courier Prime Bold" panose="020B0604020202020204" charset="0"/>
              </a:rPr>
              <a:t>матеріал</a:t>
            </a:r>
            <a:r>
              <a:rPr lang="uk-UA" sz="6000" dirty="0">
                <a:solidFill>
                  <a:srgbClr val="282A29"/>
                </a:solidFill>
                <a:latin typeface="Courier Prime Bold" panose="020B0604020202020204" charset="0"/>
              </a:rPr>
              <a:t>и</a:t>
            </a:r>
            <a:endParaRPr lang="en-US" sz="6000" dirty="0">
              <a:solidFill>
                <a:srgbClr val="282A29"/>
              </a:solidFill>
              <a:latin typeface="Courier Prime Bold" panose="020B060402020202020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6354" y="544806"/>
            <a:ext cx="1287246" cy="12840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6A34CD-33D1-A738-BA94-53EAB1CE0F55}"/>
              </a:ext>
            </a:extLst>
          </p:cNvPr>
          <p:cNvSpPr txBox="1"/>
          <p:nvPr/>
        </p:nvSpPr>
        <p:spPr>
          <a:xfrm>
            <a:off x="13535413" y="9534100"/>
            <a:ext cx="429309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700" b="1" dirty="0">
                <a:solidFill>
                  <a:schemeClr val="accent3">
                    <a:lumMod val="75000"/>
                  </a:schemeClr>
                </a:solidFill>
              </a:rPr>
              <a:t>emetodyst.expertus.com.ua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D8AC67-7B48-849C-118C-29FECB1839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014" y="9534100"/>
            <a:ext cx="495197" cy="5560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B8ED2C-F5F4-337C-A331-942B1C2E116C}"/>
              </a:ext>
            </a:extLst>
          </p:cNvPr>
          <p:cNvSpPr txBox="1"/>
          <p:nvPr/>
        </p:nvSpPr>
        <p:spPr>
          <a:xfrm>
            <a:off x="962025" y="9574511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 err="1">
                <a:solidFill>
                  <a:schemeClr val="bg1">
                    <a:lumMod val="50000"/>
                  </a:schemeClr>
                </a:solidFill>
              </a:rPr>
              <a:t>Експертус</a:t>
            </a:r>
            <a:endParaRPr lang="uk-UA" sz="27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0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25" t="8889" r="4375" b="6667"/>
          <a:stretch>
            <a:fillRect/>
          </a:stretch>
        </p:blipFill>
        <p:spPr bwMode="auto">
          <a:xfrm>
            <a:off x="685800" y="1485900"/>
            <a:ext cx="11049000" cy="5673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2"/>
          <p:cNvSpPr txBox="1"/>
          <p:nvPr/>
        </p:nvSpPr>
        <p:spPr>
          <a:xfrm>
            <a:off x="3048000" y="266700"/>
            <a:ext cx="14401800" cy="1000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</a:pPr>
            <a:r>
              <a:rPr lang="uk-UA" sz="5400" dirty="0">
                <a:solidFill>
                  <a:srgbClr val="000000"/>
                </a:solidFill>
                <a:latin typeface="+mj-lt"/>
              </a:rPr>
              <a:t>Упорядковуємо віртуальний методичний кабінет</a:t>
            </a:r>
            <a:endParaRPr lang="en-US" sz="54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52600" y="328009"/>
            <a:ext cx="1101207" cy="9390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56" t="17063" r="3770" b="7008"/>
          <a:stretch>
            <a:fillRect/>
          </a:stretch>
        </p:blipFill>
        <p:spPr>
          <a:xfrm>
            <a:off x="7019947" y="3771900"/>
            <a:ext cx="11268053" cy="51763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43E523-47F3-D6CF-FC59-D409A7F2E34E}"/>
              </a:ext>
            </a:extLst>
          </p:cNvPr>
          <p:cNvSpPr txBox="1"/>
          <p:nvPr/>
        </p:nvSpPr>
        <p:spPr>
          <a:xfrm>
            <a:off x="13535413" y="9534100"/>
            <a:ext cx="429309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700" b="1" dirty="0">
                <a:solidFill>
                  <a:schemeClr val="accent3">
                    <a:lumMod val="75000"/>
                  </a:schemeClr>
                </a:solidFill>
              </a:rPr>
              <a:t>emetodyst.expertus.com.ua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5CAFE1-5B1D-C0CA-6261-AB003DED8D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014" y="9534100"/>
            <a:ext cx="495197" cy="5560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C2B4B9-38F6-19F2-960D-21A23F95B302}"/>
              </a:ext>
            </a:extLst>
          </p:cNvPr>
          <p:cNvSpPr txBox="1"/>
          <p:nvPr/>
        </p:nvSpPr>
        <p:spPr>
          <a:xfrm>
            <a:off x="962025" y="9574511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 err="1">
                <a:solidFill>
                  <a:schemeClr val="bg1">
                    <a:lumMod val="50000"/>
                  </a:schemeClr>
                </a:solidFill>
              </a:rPr>
              <a:t>Експертус</a:t>
            </a:r>
            <a:endParaRPr lang="uk-UA" sz="27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94C1203AEB70140AB000814FB9FAF8A" ma:contentTypeVersion="17" ma:contentTypeDescription="Создание документа." ma:contentTypeScope="" ma:versionID="e2e5eb7b10b44d28dfc4b65f0d253ebb">
  <xsd:schema xmlns:xsd="http://www.w3.org/2001/XMLSchema" xmlns:xs="http://www.w3.org/2001/XMLSchema" xmlns:p="http://schemas.microsoft.com/office/2006/metadata/properties" xmlns:ns2="047194ae-67a8-4747-a031-f9839f483239" xmlns:ns3="5d1fa8d4-afb1-4fe3-bd1c-b5071176f0aa" targetNamespace="http://schemas.microsoft.com/office/2006/metadata/properties" ma:root="true" ma:fieldsID="32247a26676eebe4945c0c465f515a83" ns2:_="" ns3:_="">
    <xsd:import namespace="047194ae-67a8-4747-a031-f9839f483239"/>
    <xsd:import namespace="5d1fa8d4-afb1-4fe3-bd1c-b5071176f0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7194ae-67a8-4747-a031-f9839f4832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Теги изображений" ma:readOnly="false" ma:fieldId="{5cf76f15-5ced-4ddc-b409-7134ff3c332f}" ma:taxonomyMulti="true" ma:sspId="7a683056-55b3-4c01-b63f-fe59c54346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1fa8d4-afb1-4fe3-bd1c-b5071176f0a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70578eb-f189-44fd-8238-070490b204b2}" ma:internalName="TaxCatchAll" ma:showField="CatchAllData" ma:web="5d1fa8d4-afb1-4fe3-bd1c-b5071176f0a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3D4EF1B-23CA-40C7-95E7-04D466E20240}"/>
</file>

<file path=customXml/itemProps2.xml><?xml version="1.0" encoding="utf-8"?>
<ds:datastoreItem xmlns:ds="http://schemas.openxmlformats.org/officeDocument/2006/customXml" ds:itemID="{E7C9D559-4E87-423B-A59B-67CE84D9BA8F}"/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374</Words>
  <Application>Microsoft Office PowerPoint</Application>
  <PresentationFormat>Произвольный</PresentationFormat>
  <Paragraphs>75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Courier Prime Bold</vt:lpstr>
      <vt:lpstr>Times New Roman</vt:lpstr>
      <vt:lpstr>PT Serif</vt:lpstr>
      <vt:lpstr>Calibri</vt:lpstr>
      <vt:lpstr>Courier Prime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Writing Portfolio Presentation in Pastel Green Beige Light Brown Scrapbook Style</dc:title>
  <dc:creator>Sadik8</dc:creator>
  <cp:lastModifiedBy>Олена Стаєнна</cp:lastModifiedBy>
  <cp:revision>25</cp:revision>
  <dcterms:created xsi:type="dcterms:W3CDTF">2006-08-16T00:00:00Z</dcterms:created>
  <dcterms:modified xsi:type="dcterms:W3CDTF">2023-01-10T19:38:46Z</dcterms:modified>
  <dc:identifier>DAFOEatpU8c</dc:identifier>
</cp:coreProperties>
</file>