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92" r:id="rId2"/>
  </p:sldMasterIdLst>
  <p:notesMasterIdLst>
    <p:notesMasterId r:id="rId39"/>
  </p:notesMasterIdLst>
  <p:sldIdLst>
    <p:sldId id="311" r:id="rId3"/>
    <p:sldId id="256" r:id="rId4"/>
    <p:sldId id="312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2" r:id="rId37"/>
    <p:sldId id="309" r:id="rId38"/>
  </p:sldIdLst>
  <p:sldSz cx="18288000" cy="10287000"/>
  <p:notesSz cx="6858000" cy="9144000"/>
  <p:embeddedFontLst>
    <p:embeddedFont>
      <p:font typeface="Arimo" panose="020B0604020202020204" charset="0"/>
      <p:regular r:id="rId40"/>
    </p:embeddedFont>
    <p:embeddedFont>
      <p:font typeface="Arimo Bold" panose="020B0604020202020204" charset="0"/>
      <p:regular r:id="rId41"/>
    </p:embeddedFont>
    <p:embeddedFont>
      <p:font typeface="Arimo Italics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LeoHand Light Bold" panose="020B0604020202020204" charset="-52"/>
      <p:regular r:id="rId49"/>
    </p:embeddedFont>
    <p:embeddedFont>
      <p:font typeface="Open Sans Bold" panose="020B0604020202020204" charset="0"/>
      <p:regular r:id="rId50"/>
    </p:embeddedFont>
    <p:embeddedFont>
      <p:font typeface="Open Sans Extra Bold" panose="020B0604020202020204" charset="0"/>
      <p:regular r:id="rId51"/>
    </p:embeddedFont>
    <p:embeddedFont>
      <p:font typeface="Open Sans Light" panose="020B0306030504020204" pitchFamily="34" charset="0"/>
      <p:regular r:id="rId52"/>
      <p:italic r:id="rId53"/>
    </p:embeddedFont>
    <p:embeddedFont>
      <p:font typeface="Open Sans Light Bold" panose="020B0604020202020204" charset="0"/>
      <p:regular r:id="rId54"/>
    </p:embeddedFont>
    <p:embeddedFont>
      <p:font typeface="Podkova Regular" panose="020B0604020202020204" charset="-52"/>
      <p:regular r:id="rId55"/>
    </p:embeddedFont>
    <p:embeddedFont>
      <p:font typeface="Roboto" panose="02000000000000000000" pitchFamily="2" charset="0"/>
      <p:regular r:id="rId56"/>
      <p:bold r:id="rId57"/>
      <p:italic r:id="rId58"/>
      <p:boldItalic r:id="rId59"/>
    </p:embeddedFont>
    <p:embeddedFont>
      <p:font typeface="Roboto Bold" panose="02000000000000000000" charset="0"/>
      <p:regular r:id="rId60"/>
    </p:embeddedFont>
  </p:embeddedFontLst>
  <p:defaultTextStyle>
    <a:defPPr>
      <a:defRPr lang="en-US"/>
    </a:defPPr>
    <a:lvl1pPr marL="0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25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50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75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700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625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17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73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56" algn="l" defTabSz="9138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customXml" Target="../customXml/item2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25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50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75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00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25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17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73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56" algn="l" defTabSz="9138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8E931-D1D6-4ACF-A38D-4DE60684EC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05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2317" indent="0" algn="ctr">
              <a:buNone/>
              <a:defRPr sz="2700"/>
            </a:lvl2pPr>
            <a:lvl3pPr marL="1224633" indent="0" algn="ctr">
              <a:buNone/>
              <a:defRPr sz="2400"/>
            </a:lvl3pPr>
            <a:lvl4pPr marL="1836950" indent="0" algn="ctr">
              <a:buNone/>
              <a:defRPr sz="2100"/>
            </a:lvl4pPr>
            <a:lvl5pPr marL="2449266" indent="0" algn="ctr">
              <a:buNone/>
              <a:defRPr sz="2100"/>
            </a:lvl5pPr>
            <a:lvl6pPr marL="3061583" indent="0" algn="ctr">
              <a:buNone/>
              <a:defRPr sz="2100"/>
            </a:lvl6pPr>
            <a:lvl7pPr marL="3673899" indent="0" algn="ctr">
              <a:buNone/>
              <a:defRPr sz="2100"/>
            </a:lvl7pPr>
            <a:lvl8pPr marL="4286216" indent="0" algn="ctr">
              <a:buNone/>
              <a:defRPr sz="2100"/>
            </a:lvl8pPr>
            <a:lvl9pPr marL="4898532" indent="0" algn="ctr">
              <a:buNone/>
              <a:defRPr sz="21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27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6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231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46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69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92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6158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7389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86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9853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4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42975" y="2738438"/>
            <a:ext cx="5800726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72301" y="2738438"/>
            <a:ext cx="5800726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2317" indent="0">
              <a:buNone/>
              <a:defRPr sz="2700" b="1"/>
            </a:lvl2pPr>
            <a:lvl3pPr marL="1224633" indent="0">
              <a:buNone/>
              <a:defRPr sz="2400" b="1"/>
            </a:lvl3pPr>
            <a:lvl4pPr marL="1836950" indent="0">
              <a:buNone/>
              <a:defRPr sz="2100" b="1"/>
            </a:lvl4pPr>
            <a:lvl5pPr marL="2449266" indent="0">
              <a:buNone/>
              <a:defRPr sz="2100" b="1"/>
            </a:lvl5pPr>
            <a:lvl6pPr marL="3061583" indent="0">
              <a:buNone/>
              <a:defRPr sz="2100" b="1"/>
            </a:lvl6pPr>
            <a:lvl7pPr marL="3673899" indent="0">
              <a:buNone/>
              <a:defRPr sz="2100" b="1"/>
            </a:lvl7pPr>
            <a:lvl8pPr marL="4286216" indent="0">
              <a:buNone/>
              <a:defRPr sz="2100" b="1"/>
            </a:lvl8pPr>
            <a:lvl9pPr marL="4898532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2317" indent="0">
              <a:buNone/>
              <a:defRPr sz="2700" b="1"/>
            </a:lvl2pPr>
            <a:lvl3pPr marL="1224633" indent="0">
              <a:buNone/>
              <a:defRPr sz="2400" b="1"/>
            </a:lvl3pPr>
            <a:lvl4pPr marL="1836950" indent="0">
              <a:buNone/>
              <a:defRPr sz="2100" b="1"/>
            </a:lvl4pPr>
            <a:lvl5pPr marL="2449266" indent="0">
              <a:buNone/>
              <a:defRPr sz="2100" b="1"/>
            </a:lvl5pPr>
            <a:lvl6pPr marL="3061583" indent="0">
              <a:buNone/>
              <a:defRPr sz="2100" b="1"/>
            </a:lvl6pPr>
            <a:lvl7pPr marL="3673899" indent="0">
              <a:buNone/>
              <a:defRPr sz="2100" b="1"/>
            </a:lvl7pPr>
            <a:lvl8pPr marL="4286216" indent="0">
              <a:buNone/>
              <a:defRPr sz="2100" b="1"/>
            </a:lvl8pPr>
            <a:lvl9pPr marL="4898532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57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1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1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2317" indent="0">
              <a:buNone/>
              <a:defRPr sz="1900"/>
            </a:lvl2pPr>
            <a:lvl3pPr marL="1224633" indent="0">
              <a:buNone/>
              <a:defRPr sz="1600"/>
            </a:lvl3pPr>
            <a:lvl4pPr marL="1836950" indent="0">
              <a:buNone/>
              <a:defRPr sz="1300"/>
            </a:lvl4pPr>
            <a:lvl5pPr marL="2449266" indent="0">
              <a:buNone/>
              <a:defRPr sz="1300"/>
            </a:lvl5pPr>
            <a:lvl6pPr marL="3061583" indent="0">
              <a:buNone/>
              <a:defRPr sz="1300"/>
            </a:lvl6pPr>
            <a:lvl7pPr marL="3673899" indent="0">
              <a:buNone/>
              <a:defRPr sz="1300"/>
            </a:lvl7pPr>
            <a:lvl8pPr marL="4286216" indent="0">
              <a:buNone/>
              <a:defRPr sz="1300"/>
            </a:lvl8pPr>
            <a:lvl9pPr marL="4898532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1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300"/>
            </a:lvl1pPr>
            <a:lvl2pPr marL="612317" indent="0">
              <a:buNone/>
              <a:defRPr sz="3700"/>
            </a:lvl2pPr>
            <a:lvl3pPr marL="1224633" indent="0">
              <a:buNone/>
              <a:defRPr sz="3200"/>
            </a:lvl3pPr>
            <a:lvl4pPr marL="1836950" indent="0">
              <a:buNone/>
              <a:defRPr sz="2700"/>
            </a:lvl4pPr>
            <a:lvl5pPr marL="2449266" indent="0">
              <a:buNone/>
              <a:defRPr sz="2700"/>
            </a:lvl5pPr>
            <a:lvl6pPr marL="3061583" indent="0">
              <a:buNone/>
              <a:defRPr sz="2700"/>
            </a:lvl6pPr>
            <a:lvl7pPr marL="3673899" indent="0">
              <a:buNone/>
              <a:defRPr sz="2700"/>
            </a:lvl7pPr>
            <a:lvl8pPr marL="4286216" indent="0">
              <a:buNone/>
              <a:defRPr sz="2700"/>
            </a:lvl8pPr>
            <a:lvl9pPr marL="4898532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2317" indent="0">
              <a:buNone/>
              <a:defRPr sz="1900"/>
            </a:lvl2pPr>
            <a:lvl3pPr marL="1224633" indent="0">
              <a:buNone/>
              <a:defRPr sz="1600"/>
            </a:lvl3pPr>
            <a:lvl4pPr marL="1836950" indent="0">
              <a:buNone/>
              <a:defRPr sz="1300"/>
            </a:lvl4pPr>
            <a:lvl5pPr marL="2449266" indent="0">
              <a:buNone/>
              <a:defRPr sz="1300"/>
            </a:lvl5pPr>
            <a:lvl6pPr marL="3061583" indent="0">
              <a:buNone/>
              <a:defRPr sz="1300"/>
            </a:lvl6pPr>
            <a:lvl7pPr marL="3673899" indent="0">
              <a:buNone/>
              <a:defRPr sz="1300"/>
            </a:lvl7pPr>
            <a:lvl8pPr marL="4286216" indent="0">
              <a:buNone/>
              <a:defRPr sz="1300"/>
            </a:lvl8pPr>
            <a:lvl9pPr marL="4898532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93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7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15514" y="547688"/>
            <a:ext cx="2957512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42977" y="547688"/>
            <a:ext cx="8643938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4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0" indent="0">
              <a:buNone/>
              <a:defRPr sz="1600" b="1"/>
            </a:lvl5pPr>
            <a:lvl6pPr marL="2284625" indent="0">
              <a:buNone/>
              <a:defRPr sz="1600" b="1"/>
            </a:lvl6pPr>
            <a:lvl7pPr marL="2741517" indent="0">
              <a:buNone/>
              <a:defRPr sz="1600" b="1"/>
            </a:lvl7pPr>
            <a:lvl8pPr marL="3198473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925" indent="0">
              <a:buNone/>
              <a:defRPr sz="2000" b="1"/>
            </a:lvl2pPr>
            <a:lvl3pPr marL="913850" indent="0">
              <a:buNone/>
              <a:defRPr sz="1800" b="1"/>
            </a:lvl3pPr>
            <a:lvl4pPr marL="1370775" indent="0">
              <a:buNone/>
              <a:defRPr sz="1600" b="1"/>
            </a:lvl4pPr>
            <a:lvl5pPr marL="1827700" indent="0">
              <a:buNone/>
              <a:defRPr sz="1600" b="1"/>
            </a:lvl5pPr>
            <a:lvl6pPr marL="2284625" indent="0">
              <a:buNone/>
              <a:defRPr sz="1600" b="1"/>
            </a:lvl6pPr>
            <a:lvl7pPr marL="2741517" indent="0">
              <a:buNone/>
              <a:defRPr sz="1600" b="1"/>
            </a:lvl7pPr>
            <a:lvl8pPr marL="3198473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3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216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100"/>
            </a:lvl3pPr>
            <a:lvl4pPr marL="1370775" indent="0">
              <a:buNone/>
              <a:defRPr sz="900"/>
            </a:lvl4pPr>
            <a:lvl5pPr marL="1827700" indent="0">
              <a:buNone/>
              <a:defRPr sz="900"/>
            </a:lvl5pPr>
            <a:lvl6pPr marL="2284625" indent="0">
              <a:buNone/>
              <a:defRPr sz="900"/>
            </a:lvl6pPr>
            <a:lvl7pPr marL="2741517" indent="0">
              <a:buNone/>
              <a:defRPr sz="900"/>
            </a:lvl7pPr>
            <a:lvl8pPr marL="3198473" indent="0">
              <a:buNone/>
              <a:defRPr sz="900"/>
            </a:lvl8pPr>
            <a:lvl9pPr marL="36553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1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25" indent="0">
              <a:buNone/>
              <a:defRPr sz="2900"/>
            </a:lvl2pPr>
            <a:lvl3pPr marL="913850" indent="0">
              <a:buNone/>
              <a:defRPr sz="2300"/>
            </a:lvl3pPr>
            <a:lvl4pPr marL="1370775" indent="0">
              <a:buNone/>
              <a:defRPr sz="2000"/>
            </a:lvl4pPr>
            <a:lvl5pPr marL="1827700" indent="0">
              <a:buNone/>
              <a:defRPr sz="2000"/>
            </a:lvl5pPr>
            <a:lvl6pPr marL="2284625" indent="0">
              <a:buNone/>
              <a:defRPr sz="2000"/>
            </a:lvl6pPr>
            <a:lvl7pPr marL="2741517" indent="0">
              <a:buNone/>
              <a:defRPr sz="2000"/>
            </a:lvl7pPr>
            <a:lvl8pPr marL="3198473" indent="0">
              <a:buNone/>
              <a:defRPr sz="2000"/>
            </a:lvl8pPr>
            <a:lvl9pPr marL="365535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25" indent="0">
              <a:buNone/>
              <a:defRPr sz="1200"/>
            </a:lvl2pPr>
            <a:lvl3pPr marL="913850" indent="0">
              <a:buNone/>
              <a:defRPr sz="1100"/>
            </a:lvl3pPr>
            <a:lvl4pPr marL="1370775" indent="0">
              <a:buNone/>
              <a:defRPr sz="900"/>
            </a:lvl4pPr>
            <a:lvl5pPr marL="1827700" indent="0">
              <a:buNone/>
              <a:defRPr sz="900"/>
            </a:lvl5pPr>
            <a:lvl6pPr marL="2284625" indent="0">
              <a:buNone/>
              <a:defRPr sz="900"/>
            </a:lvl6pPr>
            <a:lvl7pPr marL="2741517" indent="0">
              <a:buNone/>
              <a:defRPr sz="900"/>
            </a:lvl7pPr>
            <a:lvl8pPr marL="3198473" indent="0">
              <a:buNone/>
              <a:defRPr sz="900"/>
            </a:lvl8pPr>
            <a:lvl9pPr marL="365535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9" tIns="45719" rIns="91439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39" tIns="45719" rIns="91439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850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7" indent="-342687" algn="l" defTabSz="9138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71" indent="-285600" algn="l" defTabSz="91385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2" indent="-228462" algn="l" defTabSz="91385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37" indent="-228462" algn="l" defTabSz="9138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2" indent="-228462" algn="l" defTabSz="9138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62" indent="-228462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83" indent="-228462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01" indent="-228462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96" indent="-228462" algn="l" defTabSz="9138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0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5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17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3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56" algn="l" defTabSz="913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32844"/>
            <a:r>
              <a:rPr lang="ru-RU">
                <a:solidFill>
                  <a:prstClr val="black">
                    <a:tint val="75000"/>
                  </a:prstClr>
                </a:solidFill>
              </a:rPr>
              <a:t>15.02.2021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3284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32844"/>
            <a:fld id="{CC173F88-3387-453B-9303-AC0210B95CB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63284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/>
  <p:txStyles>
    <p:titleStyle>
      <a:lvl1pPr algn="l" defTabSz="1224633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58" indent="-306158" algn="l" defTabSz="1224633" rtl="0" eaLnBrk="1" latinLnBrk="0" hangingPunct="1">
        <a:lnSpc>
          <a:spcPct val="90000"/>
        </a:lnSpc>
        <a:spcBef>
          <a:spcPts val="1339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8475" indent="-306158" algn="l" defTabSz="1224633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30791" indent="-306158" algn="l" defTabSz="1224633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43108" indent="-306158" algn="l" defTabSz="1224633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55424" indent="-306158" algn="l" defTabSz="1224633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67741" indent="-306158" algn="l" defTabSz="1224633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80057" indent="-306158" algn="l" defTabSz="1224633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92374" indent="-306158" algn="l" defTabSz="1224633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204691" indent="-306158" algn="l" defTabSz="1224633" rtl="0" eaLnBrk="1" latinLnBrk="0" hangingPunct="1">
        <a:lnSpc>
          <a:spcPct val="90000"/>
        </a:lnSpc>
        <a:spcBef>
          <a:spcPts val="67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2317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633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950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66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1583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73899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216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98532" algn="l" defTabSz="122463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5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2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5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openxmlformats.org/officeDocument/2006/relationships/image" Target="../media/image36.svg"/><Relationship Id="rId10" Type="http://schemas.openxmlformats.org/officeDocument/2006/relationships/image" Target="../media/image78.svg"/><Relationship Id="rId4" Type="http://schemas.openxmlformats.org/officeDocument/2006/relationships/image" Target="../media/image35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5.png"/><Relationship Id="rId7" Type="http://schemas.openxmlformats.org/officeDocument/2006/relationships/image" Target="../media/image6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8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5.png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8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5.png"/><Relationship Id="rId7" Type="http://schemas.openxmlformats.org/officeDocument/2006/relationships/image" Target="../media/image8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8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5.png"/><Relationship Id="rId7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5.png"/><Relationship Id="rId7" Type="http://schemas.openxmlformats.org/officeDocument/2006/relationships/image" Target="../media/image7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9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5.pn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9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5.png"/><Relationship Id="rId7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10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35.png"/><Relationship Id="rId7" Type="http://schemas.openxmlformats.org/officeDocument/2006/relationships/image" Target="../media/image7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35.png"/><Relationship Id="rId7" Type="http://schemas.openxmlformats.org/officeDocument/2006/relationships/image" Target="../media/image10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10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0.sv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10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08.svg"/><Relationship Id="rId5" Type="http://schemas.openxmlformats.org/officeDocument/2006/relationships/image" Target="../media/image15.svg"/><Relationship Id="rId10" Type="http://schemas.openxmlformats.org/officeDocument/2006/relationships/image" Target="../media/image107.png"/><Relationship Id="rId4" Type="http://schemas.openxmlformats.org/officeDocument/2006/relationships/image" Target="../media/image14.png"/><Relationship Id="rId9" Type="http://schemas.openxmlformats.org/officeDocument/2006/relationships/image" Target="../media/image4.svg"/><Relationship Id="rId1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.svg"/><Relationship Id="rId7" Type="http://schemas.openxmlformats.org/officeDocument/2006/relationships/image" Target="../media/image1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svg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svg"/><Relationship Id="rId4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17.sv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6.svg"/><Relationship Id="rId5" Type="http://schemas.openxmlformats.org/officeDocument/2006/relationships/image" Target="../media/image15.svg"/><Relationship Id="rId10" Type="http://schemas.openxmlformats.org/officeDocument/2006/relationships/image" Target="../media/image25.png"/><Relationship Id="rId4" Type="http://schemas.openxmlformats.org/officeDocument/2006/relationships/image" Target="../media/image14.png"/><Relationship Id="rId9" Type="http://schemas.openxmlformats.org/officeDocument/2006/relationships/image" Target="../media/image4.sv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image" Target="../media/image36.svg"/><Relationship Id="rId9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C5AB435B-02ED-271B-6F00-9BA8C6A30E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762000" y="498984"/>
            <a:ext cx="16764000" cy="0"/>
          </a:xfrm>
          <a:prstGeom prst="line">
            <a:avLst/>
          </a:prstGeom>
          <a:ln w="762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 flipV="1">
            <a:off x="378709" y="9170017"/>
            <a:ext cx="17449800" cy="76066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875749" y="4438372"/>
            <a:ext cx="8491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700" dirty="0"/>
              <a:t>​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7709" y="2835449"/>
            <a:ext cx="11191800" cy="2560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</a:pPr>
            <a:r>
              <a:rPr lang="uk-UA" sz="7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Діджитал</a:t>
            </a:r>
            <a:r>
              <a:rPr lang="uk-UA" sz="7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-інструменти для методичної роботи</a:t>
            </a:r>
            <a:endParaRPr lang="uk-UA" sz="7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55078" y="6439644"/>
            <a:ext cx="837092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Ірина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Леус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директор закладу дошкільної освіти (ясла-садок) комбінованого типу № 8 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Казка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Myriad Pro"/>
              </a:rPr>
              <a:t> міста Ковеля, Волинська обл.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D0362-B404-9A03-426D-060BFE3C6451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5EA4582-6656-3D48-F18B-1DE0280F6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2000" y="5321132"/>
            <a:ext cx="6263748" cy="411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24A255-9311-EE62-101D-1AE322413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D67FCA-0D5B-29F5-933C-81CAE51817EA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5892" y="1767498"/>
            <a:ext cx="8839884" cy="6752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" y="1793202"/>
            <a:ext cx="8839884" cy="67443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75158" y="6685130"/>
            <a:ext cx="2294827" cy="22948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58102" y="351011"/>
            <a:ext cx="15328940" cy="956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8"/>
              </a:lnSpc>
            </a:pPr>
            <a:r>
              <a:rPr lang="uk-UA" sz="6600" spc="511" dirty="0">
                <a:solidFill>
                  <a:srgbClr val="000000"/>
                </a:solidFill>
                <a:latin typeface="+mj-lt"/>
              </a:rPr>
              <a:t>Структура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6600" spc="511" dirty="0">
                <a:solidFill>
                  <a:srgbClr val="000000"/>
                </a:solidFill>
                <a:latin typeface="+mj-lt"/>
              </a:rPr>
              <a:t>та органи управління ЗД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894160"/>
            <a:ext cx="8839884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всі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органи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управління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конкретного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їх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структура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79758" y="2894275"/>
            <a:ext cx="837660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лише 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uk-UA" sz="3600" dirty="0" err="1">
                <a:solidFill>
                  <a:srgbClr val="000000"/>
                </a:solidFill>
                <a:latin typeface="Arimo"/>
              </a:rPr>
              <a:t>адмінстрацію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їх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ні контакти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витяг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із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нормативних документів 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перелік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органів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управління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E2549-4641-9749-DE4E-FCB432B80E89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6804EC-7241-5C17-D1E1-4FE6D51556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AE3917-62AD-59C2-3DAD-595B3E87AB10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08" b="48942"/>
          <a:stretch>
            <a:fillRect/>
          </a:stretch>
        </p:blipFill>
        <p:spPr>
          <a:xfrm>
            <a:off x="1460591" y="4195064"/>
            <a:ext cx="15366870" cy="16857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983"/>
          <a:stretch>
            <a:fillRect/>
          </a:stretch>
        </p:blipFill>
        <p:spPr>
          <a:xfrm>
            <a:off x="3111296" y="1892527"/>
            <a:ext cx="4732668" cy="13329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983"/>
          <a:stretch>
            <a:fillRect/>
          </a:stretch>
        </p:blipFill>
        <p:spPr>
          <a:xfrm>
            <a:off x="10969984" y="1891342"/>
            <a:ext cx="4732668" cy="13329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411"/>
          <a:stretch>
            <a:fillRect/>
          </a:stretch>
        </p:blipFill>
        <p:spPr>
          <a:xfrm>
            <a:off x="656650" y="6939848"/>
            <a:ext cx="4732668" cy="18250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581371" y="3502139"/>
            <a:ext cx="969582" cy="4160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75871" y="712062"/>
            <a:ext cx="1793625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4800" spc="391" dirty="0" err="1">
                <a:solidFill>
                  <a:srgbClr val="000000"/>
                </a:solidFill>
                <a:latin typeface="+mj-lt"/>
              </a:rPr>
              <a:t>Структура</a:t>
            </a:r>
            <a:r>
              <a:rPr lang="en-US" sz="4800" spc="3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spc="391" dirty="0" err="1">
                <a:solidFill>
                  <a:srgbClr val="000000"/>
                </a:solidFill>
                <a:latin typeface="+mj-lt"/>
              </a:rPr>
              <a:t>та</a:t>
            </a:r>
            <a:r>
              <a:rPr lang="en-US" sz="4800" spc="3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spc="391" dirty="0" err="1">
                <a:solidFill>
                  <a:srgbClr val="000000"/>
                </a:solidFill>
                <a:latin typeface="+mj-lt"/>
              </a:rPr>
              <a:t>органи</a:t>
            </a:r>
            <a:r>
              <a:rPr lang="en-US" sz="4800" spc="39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spc="391" dirty="0" err="1">
                <a:solidFill>
                  <a:srgbClr val="000000"/>
                </a:solidFill>
                <a:latin typeface="+mj-lt"/>
              </a:rPr>
              <a:t>управління</a:t>
            </a:r>
            <a:r>
              <a:rPr lang="en-US" sz="4800" spc="391" dirty="0">
                <a:solidFill>
                  <a:srgbClr val="000000"/>
                </a:solidFill>
                <a:latin typeface="+mj-lt"/>
              </a:rPr>
              <a:t> ЗДО у 2022/2023 </a:t>
            </a:r>
            <a:r>
              <a:rPr lang="en-US" sz="4800" spc="391" dirty="0" err="1">
                <a:solidFill>
                  <a:srgbClr val="000000"/>
                </a:solidFill>
                <a:latin typeface="+mj-lt"/>
              </a:rPr>
              <a:t>н.р</a:t>
            </a:r>
            <a:r>
              <a:rPr lang="en-US" sz="4800" spc="391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51310" y="4700324"/>
            <a:ext cx="1462113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3000" spc="211">
                <a:solidFill>
                  <a:srgbClr val="000000"/>
                </a:solidFill>
                <a:latin typeface="Arimo Bold"/>
              </a:rPr>
              <a:t>Загальні збори (конференція) колективу ЗДО №8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11296" y="2246266"/>
            <a:ext cx="473266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  <a:spcBef>
                <a:spcPct val="0"/>
              </a:spcBef>
            </a:pPr>
            <a:r>
              <a:rPr lang="en-US" sz="3000" spc="209" dirty="0" err="1">
                <a:solidFill>
                  <a:srgbClr val="000000"/>
                </a:solidFill>
                <a:latin typeface="Arimo"/>
              </a:rPr>
              <a:t>Директор</a:t>
            </a:r>
            <a:endParaRPr lang="en-US" sz="3000" spc="209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969984" y="2199956"/>
            <a:ext cx="473266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  <a:spcBef>
                <a:spcPct val="0"/>
              </a:spcBef>
            </a:pPr>
            <a:r>
              <a:rPr lang="en-US" sz="3000" spc="209">
                <a:solidFill>
                  <a:srgbClr val="000000"/>
                </a:solidFill>
                <a:latin typeface="Roboto"/>
              </a:rPr>
              <a:t>Педагогічна рада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6689" y="7315685"/>
            <a:ext cx="459941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sz="2500" spc="173" dirty="0" err="1">
                <a:solidFill>
                  <a:srgbClr val="000000"/>
                </a:solidFill>
                <a:latin typeface="Roboto"/>
              </a:rPr>
              <a:t>Рада</a:t>
            </a:r>
            <a:r>
              <a:rPr lang="en-US" sz="2500" spc="173" dirty="0">
                <a:solidFill>
                  <a:srgbClr val="000000"/>
                </a:solidFill>
                <a:latin typeface="Roboto"/>
              </a:rPr>
              <a:t> </a:t>
            </a:r>
          </a:p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sz="2500" spc="173" dirty="0" err="1">
                <a:solidFill>
                  <a:srgbClr val="000000"/>
                </a:solidFill>
                <a:latin typeface="Roboto"/>
              </a:rPr>
              <a:t>трудового</a:t>
            </a:r>
            <a:r>
              <a:rPr lang="en-US" sz="2500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spc="173" dirty="0" err="1">
                <a:solidFill>
                  <a:srgbClr val="000000"/>
                </a:solidFill>
                <a:latin typeface="Roboto"/>
              </a:rPr>
              <a:t>колективу</a:t>
            </a:r>
            <a:endParaRPr lang="en-US" sz="2500" spc="173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411"/>
          <a:stretch>
            <a:fillRect/>
          </a:stretch>
        </p:blipFill>
        <p:spPr>
          <a:xfrm>
            <a:off x="6656238" y="6854234"/>
            <a:ext cx="4732668" cy="182504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793893" y="7568097"/>
            <a:ext cx="444425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sz="2500" spc="173">
                <a:solidFill>
                  <a:srgbClr val="000000"/>
                </a:solidFill>
                <a:latin typeface="Roboto"/>
              </a:rPr>
              <a:t>Батьківська громада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411"/>
          <a:stretch>
            <a:fillRect/>
          </a:stretch>
        </p:blipFill>
        <p:spPr>
          <a:xfrm>
            <a:off x="12818236" y="6854234"/>
            <a:ext cx="4732668" cy="182504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2894436" y="7482495"/>
            <a:ext cx="470052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sz="2500" spc="173">
                <a:solidFill>
                  <a:srgbClr val="000000"/>
                </a:solidFill>
                <a:latin typeface="Roboto"/>
              </a:rPr>
              <a:t>Профспілковий комітет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0961219" y="3502139"/>
            <a:ext cx="969582" cy="4160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2626505" y="6246923"/>
            <a:ext cx="969582" cy="4160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8537781" y="6161309"/>
            <a:ext cx="969582" cy="4160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5217859" y="6157445"/>
            <a:ext cx="969582" cy="416040"/>
          </a:xfrm>
          <a:prstGeom prst="rect">
            <a:avLst/>
          </a:prstGeom>
        </p:spPr>
      </p:pic>
      <p:sp>
        <p:nvSpPr>
          <p:cNvPr id="20" name="TextBox 12"/>
          <p:cNvSpPr txBox="1"/>
          <p:nvPr/>
        </p:nvSpPr>
        <p:spPr>
          <a:xfrm>
            <a:off x="656650" y="8764784"/>
            <a:ext cx="4732668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Органи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самоврядування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endParaRPr lang="uk-UA" i="1" spc="173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працівників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закладу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освіти</a:t>
            </a:r>
            <a:endParaRPr lang="en-US" i="1" spc="173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19462" y="8795752"/>
            <a:ext cx="2992804" cy="1118253"/>
          </a:xfrm>
          <a:prstGeom prst="rect">
            <a:avLst/>
          </a:prstGeom>
        </p:spPr>
        <p:txBody>
          <a:bodyPr wrap="none" lIns="91439" tIns="45719" rIns="91439" bIns="45719">
            <a:spAutoFit/>
          </a:bodyPr>
          <a:lstStyle/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Органи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батьківського</a:t>
            </a:r>
            <a:endParaRPr lang="uk-UA" i="1" spc="173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самоврядування</a:t>
            </a:r>
            <a:endParaRPr lang="en-US" i="1" spc="173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894436" y="8542496"/>
            <a:ext cx="4656468" cy="1631214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Інші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органи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громадського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самоврядування</a:t>
            </a:r>
            <a:endParaRPr lang="uk-UA" i="1" spc="173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998"/>
              </a:lnSpc>
              <a:spcBef>
                <a:spcPct val="0"/>
              </a:spcBef>
            </a:pP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учасників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освітнього</a:t>
            </a:r>
            <a:r>
              <a:rPr lang="en-US" i="1" spc="173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i="1" spc="173" dirty="0" err="1">
                <a:solidFill>
                  <a:srgbClr val="000000"/>
                </a:solidFill>
                <a:latin typeface="Roboto"/>
              </a:rPr>
              <a:t>процесу</a:t>
            </a:r>
            <a:endParaRPr lang="en-US" i="1" spc="173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78596" y="1447117"/>
            <a:ext cx="8839884" cy="72777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50" y="1454752"/>
            <a:ext cx="8839884" cy="71610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57687" y="7183298"/>
            <a:ext cx="2011878" cy="20118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2091" y="342900"/>
            <a:ext cx="17763070" cy="749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4800" spc="427" dirty="0" err="1">
                <a:solidFill>
                  <a:srgbClr val="000000"/>
                </a:solidFill>
                <a:latin typeface="+mj-lt"/>
              </a:rPr>
              <a:t>Кадровий</a:t>
            </a:r>
            <a:r>
              <a:rPr lang="en-US" sz="4800" spc="42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spc="427" dirty="0" err="1">
                <a:solidFill>
                  <a:srgbClr val="000000"/>
                </a:solidFill>
                <a:latin typeface="+mj-lt"/>
              </a:rPr>
              <a:t>склад</a:t>
            </a:r>
            <a:r>
              <a:rPr lang="en-US" sz="4800" spc="427" dirty="0">
                <a:solidFill>
                  <a:srgbClr val="000000"/>
                </a:solidFill>
                <a:latin typeface="+mj-lt"/>
              </a:rPr>
              <a:t> З</a:t>
            </a:r>
            <a:r>
              <a:rPr lang="uk-UA" sz="4800" spc="427" dirty="0">
                <a:solidFill>
                  <a:srgbClr val="000000"/>
                </a:solidFill>
                <a:latin typeface="+mj-lt"/>
              </a:rPr>
              <a:t>Д</a:t>
            </a:r>
            <a:r>
              <a:rPr lang="en-US" sz="4800" spc="427" dirty="0">
                <a:solidFill>
                  <a:srgbClr val="000000"/>
                </a:solidFill>
                <a:latin typeface="+mj-lt"/>
              </a:rPr>
              <a:t>О </a:t>
            </a:r>
            <a:r>
              <a:rPr lang="en-US" sz="4800" spc="427" dirty="0" err="1">
                <a:solidFill>
                  <a:srgbClr val="000000"/>
                </a:solidFill>
                <a:latin typeface="+mj-lt"/>
              </a:rPr>
              <a:t>згідно</a:t>
            </a:r>
            <a:r>
              <a:rPr lang="en-US" sz="4800" spc="427" dirty="0">
                <a:solidFill>
                  <a:srgbClr val="000000"/>
                </a:solidFill>
                <a:latin typeface="+mj-lt"/>
              </a:rPr>
              <a:t> з </a:t>
            </a:r>
            <a:r>
              <a:rPr lang="en-US" sz="4800" spc="427" dirty="0" err="1">
                <a:solidFill>
                  <a:srgbClr val="000000"/>
                </a:solidFill>
                <a:latin typeface="+mj-lt"/>
              </a:rPr>
              <a:t>ліцензійними</a:t>
            </a:r>
            <a:r>
              <a:rPr lang="en-US" sz="4800" spc="42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spc="427" dirty="0" err="1">
                <a:solidFill>
                  <a:srgbClr val="000000"/>
                </a:solidFill>
                <a:latin typeface="+mj-lt"/>
              </a:rPr>
              <a:t>умовами</a:t>
            </a:r>
            <a:endParaRPr lang="en-US" sz="4800" spc="42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6090" y="2623611"/>
            <a:ext cx="8480710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Кількісний та якісний склад </a:t>
            </a:r>
          </a:p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педагогічного колективу</a:t>
            </a:r>
          </a:p>
          <a:p>
            <a:pPr algn="ctr">
              <a:lnSpc>
                <a:spcPts val="5039"/>
              </a:lnSpc>
            </a:pPr>
            <a:endParaRPr lang="uk-UA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Розміщувати на </a:t>
            </a:r>
            <a:r>
              <a:rPr lang="uk-UA" sz="3600" dirty="0" err="1">
                <a:solidFill>
                  <a:srgbClr val="000000"/>
                </a:solidFill>
                <a:latin typeface="Arimo"/>
              </a:rPr>
              <a:t>вебсайті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 інформацію про кадровий склад закладу освіти згідно з ліцензійними умовами потрібно із дотриманням вимог законодавства про захист персональних даних</a:t>
            </a: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68542" y="2623623"/>
            <a:ext cx="837660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Ш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татний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розпис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Ф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ото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педагогічного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колективу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П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різвище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ім'я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педагогів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їхні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персональні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дані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98839D-BD1A-4F67-407D-EE98FC2A44BA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4AF8CE-FC45-4F2E-9A7A-1D30710FC1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0850AE-00F8-183C-7C57-D51100635E3A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723" y="146054"/>
            <a:ext cx="949858" cy="88276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04789" y="369639"/>
            <a:ext cx="1647841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8"/>
              </a:lnSpc>
            </a:pPr>
            <a:r>
              <a:rPr lang="uk-UA" sz="4800" spc="446" dirty="0">
                <a:solidFill>
                  <a:srgbClr val="000000"/>
                </a:solidFill>
              </a:rPr>
              <a:t>Освітні програми, що реалізуються в ЗДО, та перелік освітніх компонентів, що передбачені відповідною освітньою програмою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2899" y="2857500"/>
            <a:ext cx="17602201" cy="6770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 dirty="0">
                <a:solidFill>
                  <a:srgbClr val="000000"/>
                </a:solidFill>
                <a:latin typeface="Arimo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Arimo"/>
              </a:rPr>
              <a:t>Стаття 23. Освітня програма</a:t>
            </a:r>
          </a:p>
          <a:p>
            <a:pPr>
              <a:lnSpc>
                <a:spcPts val="3780"/>
              </a:lnSpc>
            </a:pPr>
            <a:r>
              <a:rPr lang="uk-UA" sz="2400" dirty="0">
                <a:solidFill>
                  <a:srgbClr val="000000"/>
                </a:solidFill>
                <a:latin typeface="Arimo"/>
              </a:rPr>
              <a:t>1. </a:t>
            </a:r>
            <a:r>
              <a:rPr lang="uk-UA" sz="2400" dirty="0">
                <a:solidFill>
                  <a:srgbClr val="000000"/>
                </a:solidFill>
                <a:latin typeface="Arimo Bold"/>
              </a:rPr>
              <a:t>Освітня програма</a:t>
            </a:r>
            <a:r>
              <a:rPr lang="uk-UA" sz="2400" dirty="0">
                <a:solidFill>
                  <a:srgbClr val="000000"/>
                </a:solidFill>
                <a:latin typeface="Arimo"/>
              </a:rPr>
              <a:t> - це єдиний комплекс освітніх компонентів, спланованих і організованих закладом дошкільної освіти для досягнення вихованцями результатів навчання (набуття </a:t>
            </a:r>
            <a:r>
              <a:rPr lang="uk-UA" sz="2400" dirty="0" err="1">
                <a:solidFill>
                  <a:srgbClr val="000000"/>
                </a:solidFill>
                <a:latin typeface="Arimo"/>
              </a:rPr>
              <a:t>компетентностей</a:t>
            </a:r>
            <a:r>
              <a:rPr lang="uk-UA" sz="2400" dirty="0">
                <a:solidFill>
                  <a:srgbClr val="000000"/>
                </a:solidFill>
                <a:latin typeface="Arimo"/>
              </a:rPr>
              <a:t>), визначених Базовим компонентом дошкільної освіти. Основою для розроблення освітньої програми є Базовий компонент дошкільної освіти.</a:t>
            </a:r>
          </a:p>
          <a:p>
            <a:pPr>
              <a:lnSpc>
                <a:spcPts val="3780"/>
              </a:lnSpc>
            </a:pPr>
            <a:r>
              <a:rPr lang="uk-UA" sz="2400" dirty="0">
                <a:solidFill>
                  <a:srgbClr val="000000"/>
                </a:solidFill>
                <a:latin typeface="Arimo"/>
              </a:rPr>
              <a:t>2. Освітня програма має містити:</a:t>
            </a:r>
          </a:p>
          <a:p>
            <a:pPr marL="582547" lvl="1" indent="-291308">
              <a:lnSpc>
                <a:spcPts val="3780"/>
              </a:lnSpc>
              <a:buFont typeface="Arial"/>
              <a:buChar char="•"/>
            </a:pPr>
            <a:r>
              <a:rPr lang="uk-UA" sz="2400" dirty="0">
                <a:solidFill>
                  <a:srgbClr val="000000"/>
                </a:solidFill>
                <a:latin typeface="Arimo"/>
              </a:rPr>
              <a:t>загальний обсяг навантаження та очікувані результати навчання здобувачів освіти;</a:t>
            </a:r>
          </a:p>
          <a:p>
            <a:pPr marL="582547" lvl="1" indent="-291308">
              <a:lnSpc>
                <a:spcPts val="3780"/>
              </a:lnSpc>
              <a:buFont typeface="Arial"/>
              <a:buChar char="•"/>
            </a:pPr>
            <a:r>
              <a:rPr lang="uk-UA" sz="2400" dirty="0">
                <a:solidFill>
                  <a:srgbClr val="000000"/>
                </a:solidFill>
                <a:latin typeface="Arimo"/>
              </a:rPr>
              <a:t>перелік, зміст, тривалість і взаємозв’язок освітніх галузей та/або предметів, дисциплін тощо, логічну послідовність їх вивчення;</a:t>
            </a:r>
          </a:p>
          <a:p>
            <a:pPr marL="582547" lvl="1" indent="-291308">
              <a:lnSpc>
                <a:spcPts val="3780"/>
              </a:lnSpc>
              <a:buFont typeface="Arial"/>
              <a:buChar char="•"/>
            </a:pPr>
            <a:r>
              <a:rPr lang="uk-UA" sz="2400" dirty="0">
                <a:solidFill>
                  <a:srgbClr val="000000"/>
                </a:solidFill>
                <a:latin typeface="Arimo Bold"/>
              </a:rPr>
              <a:t>форми організації освітнього процесу</a:t>
            </a:r>
            <a:r>
              <a:rPr lang="uk-UA" sz="2400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582547" lvl="1" indent="-291308">
              <a:lnSpc>
                <a:spcPts val="3780"/>
              </a:lnSpc>
              <a:buFont typeface="Arial"/>
              <a:buChar char="•"/>
            </a:pPr>
            <a:r>
              <a:rPr lang="uk-UA" sz="2400" dirty="0">
                <a:solidFill>
                  <a:srgbClr val="000000"/>
                </a:solidFill>
                <a:latin typeface="Arimo"/>
              </a:rPr>
              <a:t>опис та інструменти системи внутрішнього забезпечення якості освіти;</a:t>
            </a:r>
          </a:p>
          <a:p>
            <a:pPr marL="582547" lvl="1" indent="-291308">
              <a:lnSpc>
                <a:spcPts val="3780"/>
              </a:lnSpc>
              <a:buFont typeface="Arial"/>
              <a:buChar char="•"/>
            </a:pPr>
            <a:r>
              <a:rPr lang="uk-UA" sz="2400" dirty="0">
                <a:solidFill>
                  <a:srgbClr val="000000"/>
                </a:solidFill>
                <a:latin typeface="Arimo"/>
              </a:rPr>
              <a:t>інші освітні компоненти (за рішенням закладу дошкільної освіти).</a:t>
            </a:r>
          </a:p>
          <a:p>
            <a:pPr>
              <a:lnSpc>
                <a:spcPts val="3780"/>
              </a:lnSpc>
            </a:pPr>
            <a:r>
              <a:rPr lang="uk-UA" sz="2400" dirty="0">
                <a:solidFill>
                  <a:srgbClr val="000000"/>
                </a:solidFill>
                <a:latin typeface="Arimo"/>
              </a:rPr>
              <a:t>4. Освітня програма </a:t>
            </a:r>
            <a:r>
              <a:rPr lang="uk-UA" sz="2400" dirty="0">
                <a:solidFill>
                  <a:srgbClr val="000000"/>
                </a:solidFill>
                <a:latin typeface="Arimo Bold"/>
              </a:rPr>
              <a:t>схвалюється педагогічною радою</a:t>
            </a:r>
            <a:r>
              <a:rPr lang="uk-UA" sz="2400" dirty="0">
                <a:solidFill>
                  <a:srgbClr val="000000"/>
                </a:solidFill>
                <a:latin typeface="Arimo"/>
              </a:rPr>
              <a:t> закладу дошкільної освіти та </a:t>
            </a:r>
            <a:r>
              <a:rPr lang="uk-UA" sz="2400" dirty="0">
                <a:solidFill>
                  <a:srgbClr val="000000"/>
                </a:solidFill>
                <a:latin typeface="Arimo Bold"/>
              </a:rPr>
              <a:t>затверджується</a:t>
            </a:r>
            <a:r>
              <a:rPr lang="uk-UA" sz="2400" dirty="0">
                <a:solidFill>
                  <a:srgbClr val="000000"/>
                </a:solidFill>
                <a:latin typeface="Arimo"/>
              </a:rPr>
              <a:t> його </a:t>
            </a:r>
            <a:r>
              <a:rPr lang="uk-UA" sz="2400" dirty="0">
                <a:solidFill>
                  <a:srgbClr val="000000"/>
                </a:solidFill>
                <a:latin typeface="Arimo Bold"/>
              </a:rPr>
              <a:t>керівником</a:t>
            </a:r>
            <a:r>
              <a:rPr lang="uk-UA" sz="2400" dirty="0">
                <a:solidFill>
                  <a:srgbClr val="000000"/>
                </a:solidFill>
                <a:latin typeface="Arimo"/>
              </a:rPr>
              <a:t>.</a:t>
            </a:r>
          </a:p>
          <a:p>
            <a:pPr>
              <a:lnSpc>
                <a:spcPts val="3780"/>
              </a:lnSpc>
            </a:pPr>
            <a:r>
              <a:rPr lang="uk-UA" sz="2400" dirty="0">
                <a:solidFill>
                  <a:srgbClr val="000000"/>
                </a:solidFill>
                <a:latin typeface="Arimo"/>
              </a:rPr>
              <a:t>5. Освітні програми, що розробляються на основі типових освітніх програм, не потребують окремого затвердження центральним органом забезпечення якості освіти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8" y="1447131"/>
            <a:ext cx="8839884" cy="69729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131"/>
            <a:ext cx="8839884" cy="6972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01000" y="6286500"/>
            <a:ext cx="2524064" cy="286012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1619" y="374456"/>
            <a:ext cx="16762214" cy="90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8"/>
              </a:lnSpc>
            </a:pPr>
            <a:r>
              <a:rPr lang="en-US" sz="6000" spc="511" dirty="0" err="1">
                <a:solidFill>
                  <a:srgbClr val="000000"/>
                </a:solidFill>
                <a:latin typeface="+mj-lt"/>
              </a:rPr>
              <a:t>Освітні</a:t>
            </a:r>
            <a:r>
              <a:rPr lang="en-US" sz="60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511" dirty="0" err="1">
                <a:solidFill>
                  <a:srgbClr val="000000"/>
                </a:solidFill>
                <a:latin typeface="+mj-lt"/>
              </a:rPr>
              <a:t>програми</a:t>
            </a:r>
            <a:r>
              <a:rPr lang="en-US" sz="6000" spc="51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6000" spc="511" dirty="0" err="1">
                <a:solidFill>
                  <a:srgbClr val="000000"/>
                </a:solidFill>
                <a:latin typeface="+mj-lt"/>
              </a:rPr>
              <a:t>що</a:t>
            </a:r>
            <a:r>
              <a:rPr lang="en-US" sz="60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511" dirty="0" err="1">
                <a:solidFill>
                  <a:srgbClr val="000000"/>
                </a:solidFill>
                <a:latin typeface="+mj-lt"/>
              </a:rPr>
              <a:t>реалізуються</a:t>
            </a:r>
            <a:r>
              <a:rPr lang="en-US" sz="6000" spc="511" dirty="0">
                <a:solidFill>
                  <a:srgbClr val="000000"/>
                </a:solidFill>
                <a:latin typeface="+mj-lt"/>
              </a:rPr>
              <a:t> в З</a:t>
            </a:r>
            <a:r>
              <a:rPr lang="uk-UA" sz="6000" spc="511" dirty="0">
                <a:solidFill>
                  <a:srgbClr val="000000"/>
                </a:solidFill>
                <a:latin typeface="+mj-lt"/>
              </a:rPr>
              <a:t>Д</a:t>
            </a:r>
            <a:r>
              <a:rPr lang="en-US" sz="6000" spc="511" dirty="0">
                <a:solidFill>
                  <a:srgbClr val="000000"/>
                </a:solidFill>
                <a:latin typeface="+mj-lt"/>
              </a:rPr>
              <a:t>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894274"/>
            <a:ext cx="8839884" cy="364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повинен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містити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всі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сторінки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чинного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інформацію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назву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коли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і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ким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був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схвалений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затверджений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у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911398" y="2894275"/>
            <a:ext cx="8376604" cy="315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В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итяг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протоколу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педагогічної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ради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схвалення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освітньої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програми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П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ерша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сторінка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документа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П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ерелік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програм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74FD5F-2065-96C8-2DB8-BB5C2247A379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892C50-CAE3-CE7D-643E-0EEC38D4BF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8EBDDE-2732-6E5C-1D8A-10E33D6AD0F6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8" y="1968384"/>
            <a:ext cx="8839884" cy="7201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5392" y="1968385"/>
            <a:ext cx="8839884" cy="72015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71442" y="7505700"/>
            <a:ext cx="2945116" cy="19302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76200"/>
            <a:ext cx="18045144" cy="189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8"/>
              </a:lnSpc>
            </a:pPr>
            <a:r>
              <a:rPr lang="en-US" sz="5400" spc="511" dirty="0" err="1">
                <a:solidFill>
                  <a:srgbClr val="000000"/>
                </a:solidFill>
                <a:latin typeface="+mj-lt"/>
              </a:rPr>
              <a:t>Територія</a:t>
            </a:r>
            <a:r>
              <a:rPr lang="en-US" sz="54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511" dirty="0" err="1">
                <a:solidFill>
                  <a:srgbClr val="000000"/>
                </a:solidFill>
                <a:latin typeface="+mj-lt"/>
              </a:rPr>
              <a:t>обслуговування</a:t>
            </a:r>
            <a:r>
              <a:rPr lang="en-US" sz="5400" spc="51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spc="511" dirty="0" err="1">
                <a:solidFill>
                  <a:srgbClr val="000000"/>
                </a:solidFill>
                <a:latin typeface="+mj-lt"/>
              </a:rPr>
              <a:t>закріплена</a:t>
            </a:r>
            <a:r>
              <a:rPr lang="en-US" sz="54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511" dirty="0" err="1">
                <a:solidFill>
                  <a:srgbClr val="000000"/>
                </a:solidFill>
                <a:latin typeface="+mj-lt"/>
              </a:rPr>
              <a:t>за</a:t>
            </a:r>
            <a:r>
              <a:rPr lang="en-US" sz="5400" spc="511" dirty="0">
                <a:solidFill>
                  <a:srgbClr val="000000"/>
                </a:solidFill>
                <a:latin typeface="+mj-lt"/>
              </a:rPr>
              <a:t> З</a:t>
            </a:r>
            <a:r>
              <a:rPr lang="uk-UA" sz="5400" spc="511" dirty="0">
                <a:solidFill>
                  <a:srgbClr val="000000"/>
                </a:solidFill>
                <a:latin typeface="+mj-lt"/>
              </a:rPr>
              <a:t>Д</a:t>
            </a:r>
            <a:r>
              <a:rPr lang="en-US" sz="5400" spc="511" dirty="0">
                <a:solidFill>
                  <a:srgbClr val="000000"/>
                </a:solidFill>
                <a:latin typeface="+mj-lt"/>
              </a:rPr>
              <a:t>О </a:t>
            </a:r>
            <a:r>
              <a:rPr lang="en-US" sz="5400" spc="511" dirty="0" err="1">
                <a:solidFill>
                  <a:srgbClr val="000000"/>
                </a:solidFill>
                <a:latin typeface="+mj-lt"/>
              </a:rPr>
              <a:t>його</a:t>
            </a:r>
            <a:r>
              <a:rPr lang="en-US" sz="54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511" dirty="0" err="1">
                <a:solidFill>
                  <a:srgbClr val="000000"/>
                </a:solidFill>
                <a:latin typeface="+mj-lt"/>
              </a:rPr>
              <a:t>засновником</a:t>
            </a:r>
            <a:endParaRPr lang="en-US" sz="5400" spc="51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42854" y="2894160"/>
            <a:ext cx="859703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територію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</a:p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закріплену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конкретним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закладом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у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встановленому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законом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порядку</a:t>
            </a:r>
            <a:endParaRPr lang="uk-UA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 Italics"/>
              </a:rPr>
              <a:t>Прийом</a:t>
            </a:r>
            <a:r>
              <a:rPr lang="en-US" sz="3600" dirty="0">
                <a:solidFill>
                  <a:srgbClr val="000000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 Italics"/>
              </a:rPr>
              <a:t>дітей</a:t>
            </a:r>
            <a:r>
              <a:rPr lang="en-US" sz="3600" dirty="0">
                <a:solidFill>
                  <a:srgbClr val="000000"/>
                </a:solidFill>
                <a:latin typeface="Arimo Italics"/>
              </a:rPr>
              <a:t> у ЗДО </a:t>
            </a:r>
            <a:r>
              <a:rPr lang="en-US" sz="3600" dirty="0" err="1">
                <a:solidFill>
                  <a:srgbClr val="000000"/>
                </a:solidFill>
                <a:latin typeface="Arimo Italics"/>
              </a:rPr>
              <a:t>здійснюється</a:t>
            </a:r>
            <a:r>
              <a:rPr lang="en-US" sz="3600" dirty="0">
                <a:solidFill>
                  <a:srgbClr val="000000"/>
                </a:solidFill>
                <a:latin typeface="Arimo Italics"/>
              </a:rPr>
              <a:t> </a:t>
            </a:r>
            <a:endParaRPr lang="uk-UA" sz="3600" dirty="0">
              <a:solidFill>
                <a:srgbClr val="000000"/>
              </a:solidFill>
              <a:latin typeface="Arimo Italics"/>
            </a:endParaRPr>
          </a:p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 Italics"/>
              </a:rPr>
              <a:t>незалежно</a:t>
            </a:r>
            <a:r>
              <a:rPr lang="en-US" sz="3600" dirty="0">
                <a:solidFill>
                  <a:srgbClr val="000000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 Italics"/>
              </a:rPr>
              <a:t>від</a:t>
            </a:r>
            <a:r>
              <a:rPr lang="en-US" sz="3600" dirty="0">
                <a:solidFill>
                  <a:srgbClr val="000000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 Italics"/>
              </a:rPr>
              <a:t>адреси</a:t>
            </a:r>
            <a:r>
              <a:rPr lang="en-US" sz="3600" dirty="0">
                <a:solidFill>
                  <a:srgbClr val="000000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 Italics"/>
              </a:rPr>
              <a:t>проживання</a:t>
            </a:r>
            <a:endParaRPr lang="en-US" sz="3600" dirty="0">
              <a:solidFill>
                <a:srgbClr val="000000"/>
              </a:solidFill>
              <a:latin typeface="Arimo Italics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68542" y="2894202"/>
            <a:ext cx="837660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І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земельну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ділянку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якій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розташований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Ю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ридична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адреса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ЗДО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1ED11-69F5-DEA8-E225-91074B0E8CA9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5EC7FC-D888-9257-8F66-C2FFE69DD5CE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4CD5FB-48A1-C50B-95F1-D9BA718446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86615" y="2052571"/>
            <a:ext cx="8839884" cy="57124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2856" y="1288069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00928" y="1328505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01" y="2052571"/>
            <a:ext cx="8839884" cy="56160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42981" y="6265057"/>
            <a:ext cx="2109516" cy="25466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76200"/>
            <a:ext cx="18045144" cy="189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8"/>
              </a:lnSpc>
            </a:pPr>
            <a:r>
              <a:rPr lang="en-US" sz="6600" spc="511" dirty="0" err="1">
                <a:solidFill>
                  <a:srgbClr val="000000"/>
                </a:solidFill>
                <a:latin typeface="+mj-lt"/>
              </a:rPr>
              <a:t>Ліцензований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511" dirty="0" err="1">
                <a:solidFill>
                  <a:srgbClr val="000000"/>
                </a:solidFill>
                <a:latin typeface="+mj-lt"/>
              </a:rPr>
              <a:t>обсяг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511" dirty="0" err="1">
                <a:solidFill>
                  <a:srgbClr val="000000"/>
                </a:solidFill>
                <a:latin typeface="+mj-lt"/>
              </a:rPr>
              <a:t>та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511" dirty="0" err="1">
                <a:solidFill>
                  <a:srgbClr val="000000"/>
                </a:solidFill>
                <a:latin typeface="+mj-lt"/>
              </a:rPr>
              <a:t>фактична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511" dirty="0" err="1">
                <a:solidFill>
                  <a:srgbClr val="000000"/>
                </a:solidFill>
                <a:latin typeface="+mj-lt"/>
              </a:rPr>
              <a:t>кількість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511" dirty="0" err="1">
                <a:solidFill>
                  <a:srgbClr val="000000"/>
                </a:solidFill>
                <a:latin typeface="+mj-lt"/>
              </a:rPr>
              <a:t>осіб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6600" spc="511" dirty="0" err="1">
                <a:solidFill>
                  <a:srgbClr val="000000"/>
                </a:solidFill>
                <a:latin typeface="+mj-lt"/>
              </a:rPr>
              <a:t>які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511" dirty="0" err="1">
                <a:solidFill>
                  <a:srgbClr val="000000"/>
                </a:solidFill>
                <a:latin typeface="+mj-lt"/>
              </a:rPr>
              <a:t>навчаються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 у З</a:t>
            </a:r>
            <a:r>
              <a:rPr lang="uk-UA" sz="6600" spc="511" dirty="0">
                <a:solidFill>
                  <a:srgbClr val="000000"/>
                </a:solidFill>
                <a:latin typeface="+mj-lt"/>
              </a:rPr>
              <a:t>Д</a:t>
            </a:r>
            <a:r>
              <a:rPr lang="en-US" sz="6600" spc="511" dirty="0">
                <a:solidFill>
                  <a:srgbClr val="000000"/>
                </a:solidFill>
                <a:latin typeface="+mj-lt"/>
              </a:rPr>
              <a:t>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894162"/>
            <a:ext cx="8839884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ліцензований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обсяг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визначений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ліцензією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і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актуальна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фактичну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кількість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здобувачів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68542" y="2894273"/>
            <a:ext cx="837660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списки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дітей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датами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народження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;</a:t>
            </a: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фактична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кількість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дітей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без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зазначення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дати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станом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...</a:t>
            </a: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проєктна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потужність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62794-16DF-C726-FE3D-96474B4B57A5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8F63A1-557C-C212-6560-95897A2EBE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B92093-E0F7-8E16-5529-206556A976E7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2" r="8062"/>
          <a:stretch>
            <a:fillRect/>
          </a:stretch>
        </p:blipFill>
        <p:spPr>
          <a:xfrm>
            <a:off x="10271597" y="1440179"/>
            <a:ext cx="7406642" cy="7406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131"/>
            <a:ext cx="8839884" cy="781116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81125" y="446389"/>
            <a:ext cx="11917518" cy="949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98"/>
              </a:lnSpc>
            </a:pPr>
            <a:r>
              <a:rPr lang="en-US" sz="7300" spc="511" dirty="0" err="1">
                <a:solidFill>
                  <a:srgbClr val="000000"/>
                </a:solidFill>
                <a:latin typeface="+mj-lt"/>
              </a:rPr>
              <a:t>Мова</a:t>
            </a:r>
            <a:r>
              <a:rPr lang="en-US" sz="73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7300" spc="511" dirty="0" err="1">
                <a:solidFill>
                  <a:srgbClr val="000000"/>
                </a:solidFill>
                <a:latin typeface="+mj-lt"/>
              </a:rPr>
              <a:t>освітнього</a:t>
            </a:r>
            <a:r>
              <a:rPr lang="en-US" sz="73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7300" spc="511" dirty="0" err="1">
                <a:solidFill>
                  <a:srgbClr val="000000"/>
                </a:solidFill>
                <a:latin typeface="+mj-lt"/>
              </a:rPr>
              <a:t>процесу</a:t>
            </a:r>
            <a:endParaRPr lang="en-US" sz="7300" spc="51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6090" y="2894160"/>
            <a:ext cx="8480710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Відповідно до ч. 1 ст. 10 Закону України «Про дошкільну освіту» мовою освітнього процесу в закладах освіти є державна мова</a:t>
            </a:r>
          </a:p>
          <a:p>
            <a:pPr algn="ctr">
              <a:lnSpc>
                <a:spcPts val="5039"/>
              </a:lnSpc>
            </a:pPr>
            <a:endParaRPr lang="uk-UA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Згідно ст. 10 Конституції України державною мовою в Україні є </a:t>
            </a:r>
          </a:p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українська мова</a:t>
            </a: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8E1BA-2E68-CE1B-9D85-DF6804D2AD88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110C67-92D1-5CD6-173F-525A99F9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6C2E90-A9DB-B744-ABEE-A29E4654767F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91132" y="1943099"/>
            <a:ext cx="8839884" cy="67443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2376" y="1273387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1408" y="1292018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" y="1943100"/>
            <a:ext cx="8839884" cy="67443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2675" y="6775540"/>
            <a:ext cx="2870885" cy="27058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66790"/>
            <a:ext cx="18045144" cy="1663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Наявність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вакантних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посад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порядок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і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умови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проведення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конкурсу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на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їх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заміщення</a:t>
            </a:r>
            <a:endParaRPr lang="en-US" sz="54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894160"/>
            <a:ext cx="8839884" cy="428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 Bold"/>
              </a:rPr>
              <a:t>відсутність</a:t>
            </a:r>
            <a:r>
              <a:rPr lang="en-US" sz="36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 Bold"/>
              </a:rPr>
              <a:t>чи</a:t>
            </a:r>
            <a:r>
              <a:rPr lang="en-US" sz="36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 Bold"/>
              </a:rPr>
              <a:t>наявність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вакантних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посад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вебсайті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 вказує чи забезпечений заклад освіти працівниками відповідно штатного розпису</a:t>
            </a:r>
          </a:p>
          <a:p>
            <a:pPr algn="ctr">
              <a:lnSpc>
                <a:spcPts val="5039"/>
              </a:lnSpc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68542" y="2894160"/>
            <a:ext cx="837660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Ш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татний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розпис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Н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аявність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вакансії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без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зазначення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дати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28A175-832F-F18D-F70D-D9BBE8F378CD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C8BE96-71A3-6C4C-76F8-6DA7A1E49D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266E4D-5A6D-1951-ECD9-A2F8FECDDE41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6786" y="1419045"/>
            <a:ext cx="8839884" cy="7963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6541" y="957712"/>
            <a:ext cx="1394110" cy="1295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93524" y="1308573"/>
            <a:ext cx="1107935" cy="11079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72" y="1398332"/>
            <a:ext cx="8839884" cy="81294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08348" y="8309583"/>
            <a:ext cx="1879536" cy="18795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6090" y="371798"/>
            <a:ext cx="16972740" cy="905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98"/>
              </a:lnSpc>
            </a:pPr>
            <a:r>
              <a:rPr lang="en-US" sz="6000" spc="511" dirty="0" err="1">
                <a:solidFill>
                  <a:srgbClr val="000000"/>
                </a:solidFill>
                <a:latin typeface="+mj-lt"/>
              </a:rPr>
              <a:t>Матеріально-технічне</a:t>
            </a:r>
            <a:r>
              <a:rPr lang="en-US" sz="6000" spc="51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511" dirty="0" err="1">
                <a:solidFill>
                  <a:srgbClr val="000000"/>
                </a:solidFill>
                <a:latin typeface="+mj-lt"/>
              </a:rPr>
              <a:t>забезпечення</a:t>
            </a:r>
            <a:r>
              <a:rPr lang="en-US" sz="6000" spc="511" dirty="0">
                <a:solidFill>
                  <a:srgbClr val="000000"/>
                </a:solidFill>
                <a:latin typeface="+mj-lt"/>
              </a:rPr>
              <a:t> З</a:t>
            </a:r>
            <a:r>
              <a:rPr lang="uk-UA" sz="6000" spc="511" dirty="0">
                <a:solidFill>
                  <a:srgbClr val="000000"/>
                </a:solidFill>
                <a:latin typeface="+mj-lt"/>
              </a:rPr>
              <a:t>Д</a:t>
            </a:r>
            <a:r>
              <a:rPr lang="en-US" sz="6000" spc="511" dirty="0">
                <a:solidFill>
                  <a:srgbClr val="000000"/>
                </a:solidFill>
                <a:latin typeface="+mj-lt"/>
              </a:rPr>
              <a:t>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1842" y="2204837"/>
            <a:ext cx="8618554" cy="7489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uk-UA" sz="2800" dirty="0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наявність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створених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умов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приміщень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залів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кабінетів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тощо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їх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наповненість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забезпеченість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відповідність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вимогам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законодавства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у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сфері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дошкільної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освіти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безпеки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життєдіяльності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дітей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охорони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праці</a:t>
            </a:r>
            <a:endParaRPr lang="uk-UA" sz="28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endParaRPr lang="en-US" sz="28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5039"/>
              </a:lnSpc>
            </a:pPr>
            <a:r>
              <a:rPr lang="en-US" sz="2800" dirty="0" err="1">
                <a:solidFill>
                  <a:srgbClr val="000000"/>
                </a:solidFill>
                <a:latin typeface="Arimo"/>
              </a:rPr>
              <a:t>Можна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зробити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витяг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зі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звіту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85-к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:</a:t>
            </a:r>
          </a:p>
          <a:p>
            <a:pPr marL="457200" indent="-457200" algn="just">
              <a:lnSpc>
                <a:spcPts val="5039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розділ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V 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«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Відомості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матеріально-технічну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базу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»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endParaRPr lang="uk-UA" sz="2800" dirty="0">
              <a:solidFill>
                <a:srgbClr val="000000"/>
              </a:solidFill>
              <a:latin typeface="Arimo"/>
            </a:endParaRPr>
          </a:p>
          <a:p>
            <a:pPr marL="457200" indent="-457200" algn="just">
              <a:lnSpc>
                <a:spcPts val="5039"/>
              </a:lnSpc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rgbClr val="000000"/>
                </a:solidFill>
                <a:latin typeface="Arimo"/>
              </a:rPr>
              <a:t>розділ 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VІ 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«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Відомості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використання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сучасних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інформаційних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технологій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»</a:t>
            </a:r>
            <a:endParaRPr lang="en-US" sz="28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48116" y="3657954"/>
            <a:ext cx="8839884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наявність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обладнання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матеріалів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інвентаризаційні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описи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algn="ctr"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34675-B949-2B3D-74EB-8BA5CE9A627E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EF7815-FECE-F024-973A-F5A6E7A028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911" y="9610402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4AA4C5-F41C-EA93-9B82-E071091719F4}"/>
              </a:ext>
            </a:extLst>
          </p:cNvPr>
          <p:cNvSpPr txBox="1"/>
          <p:nvPr/>
        </p:nvSpPr>
        <p:spPr>
          <a:xfrm>
            <a:off x="970727" y="9719487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68C5FF-E80E-62B8-630A-7EFA65E2A60C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A6F56-B9CE-18A1-A9E8-9DA6F4F40CA2}"/>
              </a:ext>
            </a:extLst>
          </p:cNvPr>
          <p:cNvSpPr txBox="1"/>
          <p:nvPr/>
        </p:nvSpPr>
        <p:spPr>
          <a:xfrm>
            <a:off x="2133600" y="1638300"/>
            <a:ext cx="15163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Діджитал</a:t>
            </a:r>
            <a:r>
              <a:rPr lang="uk-UA" sz="40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 (від </a:t>
            </a:r>
            <a:r>
              <a:rPr lang="uk-UA" sz="40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лат.</a:t>
            </a:r>
            <a:r>
              <a:rPr lang="uk-UA" sz="40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1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digitus</a:t>
            </a:r>
            <a:r>
              <a:rPr lang="en-US" sz="40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 — «</a:t>
            </a:r>
            <a:r>
              <a:rPr lang="uk-UA" sz="40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палець», </a:t>
            </a:r>
            <a:r>
              <a:rPr lang="uk-UA" sz="4000" b="0" i="0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англ.</a:t>
            </a:r>
            <a:r>
              <a:rPr lang="uk-UA" sz="40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000" b="0" i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digital</a:t>
            </a:r>
            <a:r>
              <a:rPr lang="en-US" sz="40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 — 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«</a:t>
            </a:r>
            <a:r>
              <a:rPr lang="uk-UA" sz="4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пальцевий</a:t>
            </a:r>
            <a:r>
              <a:rPr lang="uk-UA" sz="4000" b="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, цифровий») — сучасне міжнародне науково-технічне поняття, яке в українській мові може мати близькі, але різні значення: </a:t>
            </a:r>
            <a:r>
              <a:rPr lang="uk-UA" sz="4000" b="0" i="1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дискретний</a:t>
            </a:r>
            <a:r>
              <a:rPr lang="uk-UA" sz="4000" b="0" i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uk-UA" sz="4000" b="0" i="1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цифровий</a:t>
            </a:r>
            <a:r>
              <a:rPr lang="uk-UA" sz="4000" b="0" i="1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uk-UA" sz="4000" b="0" i="1" u="none" strike="noStrike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електронний</a:t>
            </a:r>
            <a:r>
              <a:rPr lang="uk-UA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CB248C-30AA-189A-8A4D-C821BE52F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50" l="10000" r="90000">
                        <a14:foregroundMark x1="26600" y1="62500" x2="26600" y2="62500"/>
                        <a14:foregroundMark x1="27867" y1="64300" x2="27867" y2="64300"/>
                        <a14:foregroundMark x1="60267" y1="76750" x2="60267" y2="77200"/>
                        <a14:foregroundMark x1="60867" y1="79100" x2="60867" y2="79100"/>
                        <a14:foregroundMark x1="55533" y1="28000" x2="55533" y2="28000"/>
                        <a14:foregroundMark x1="53167" y1="26800" x2="53167" y2="2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85800"/>
            <a:ext cx="7639050" cy="5092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B02B70-5ED6-96C8-14E5-48E4C1E09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B07735-65F2-6114-CAE3-D11E19CB83DF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6" y="1447118"/>
            <a:ext cx="8839884" cy="56311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132"/>
            <a:ext cx="8839884" cy="56311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72400" y="6273804"/>
            <a:ext cx="2933884" cy="304423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311726" y="300510"/>
            <a:ext cx="12573000" cy="858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Розмір</a:t>
            </a:r>
            <a:r>
              <a:rPr lang="en-US" sz="66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плати</a:t>
            </a:r>
            <a:r>
              <a:rPr lang="en-US" sz="66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за</a:t>
            </a:r>
            <a:r>
              <a:rPr lang="en-US" sz="66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харчування</a:t>
            </a:r>
            <a:endParaRPr lang="en-US" sz="66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481504"/>
            <a:ext cx="8839884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mo"/>
              </a:rPr>
              <a:t>Рішення засновника про встановлення розміру плати за харчування</a:t>
            </a: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mo"/>
              </a:rPr>
              <a:t>Пільгові категорії дітей</a:t>
            </a:r>
          </a:p>
          <a:p>
            <a:pPr>
              <a:lnSpc>
                <a:spcPts val="5039"/>
              </a:lnSpc>
            </a:pPr>
            <a:endParaRPr lang="en-US" sz="360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5039"/>
              </a:lnSpc>
            </a:pPr>
            <a:endParaRPr lang="en-US" sz="360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48118" y="2491077"/>
            <a:ext cx="8839884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mo"/>
              </a:rPr>
              <a:t>Нормативні документи про організацію харчування</a:t>
            </a: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mo"/>
              </a:rPr>
              <a:t>Норми харчування</a:t>
            </a:r>
          </a:p>
          <a:p>
            <a:pPr>
              <a:lnSpc>
                <a:spcPts val="5039"/>
              </a:lnSpc>
            </a:pPr>
            <a:endParaRPr lang="en-US" sz="360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5039"/>
              </a:lnSpc>
            </a:pPr>
            <a:endParaRPr lang="en-US" sz="360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BFB38-CB2B-8D30-07ED-A4C7883D55CE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2ECE19-CEB2-076E-A6CA-6EDBA38FF8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EA7483-1967-94C1-C651-5416B2BE0E3D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6" y="1447117"/>
            <a:ext cx="8839884" cy="7201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131"/>
            <a:ext cx="8839884" cy="72015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87540" y="6943244"/>
            <a:ext cx="2692150" cy="29378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97125" y="342900"/>
            <a:ext cx="1486638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Результати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моніторингу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якості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освіти</a:t>
            </a:r>
            <a:endParaRPr lang="en-US" sz="60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481619"/>
            <a:ext cx="8839884" cy="579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Результати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моніторингу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якості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проведеного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у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визначеному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законом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порядку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або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відсутність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результатів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моніторингу</a:t>
            </a:r>
            <a:endParaRPr lang="uk-UA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Таблиці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діаграми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графіки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інші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форми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узагальнення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інформації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23934" y="2462456"/>
            <a:ext cx="8376604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Р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езультати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кожного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здобувача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І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ндикатори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шкала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(и),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використана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(і)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для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визначення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результатів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моніторингу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а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також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методика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застосована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для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їх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обрахунків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192CD-C6E5-2359-8BF0-D9D879556527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37E784-DD90-37DA-57A1-99DE35036C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A46CAC-0BC7-9366-FB62-C6A2D30BD94F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7636" y="1447131"/>
            <a:ext cx="8839884" cy="72777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131"/>
            <a:ext cx="8839884" cy="72777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77200" y="6709197"/>
            <a:ext cx="2411830" cy="267609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6330" y="342900"/>
            <a:ext cx="1605248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Річний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звіт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про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діяльність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закладу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освіти</a:t>
            </a:r>
            <a:endParaRPr lang="en-US" sz="60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481619"/>
            <a:ext cx="8839884" cy="620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Зміст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річного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звіту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діяльність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повинен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містити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інформацію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усіх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питань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а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також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дату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endParaRPr lang="uk-UA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r>
              <a:rPr lang="en-US" sz="3600" dirty="0">
                <a:solidFill>
                  <a:srgbClr val="000000"/>
                </a:solidFill>
                <a:latin typeface="Arimo"/>
              </a:rPr>
              <a:t>і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номер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протоколу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загальних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зборів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конференції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),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яких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він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був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заслуханий</a:t>
            </a:r>
            <a:endParaRPr lang="uk-UA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endParaRPr lang="uk-UA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Результати голосування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23934" y="2587041"/>
            <a:ext cx="837660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Р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ішення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загальних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зборів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А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наліз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методичної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роботи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рік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А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наліз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щодо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виконання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плану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роботи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закладу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рік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C5D6F-38E3-C693-5365-61847F2ABE9B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4771A6-DE5C-AD51-307F-5237D83F1C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3B753E-3DD1-9E5C-5163-2819E649FC7C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5892" y="1424257"/>
            <a:ext cx="8839884" cy="73768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24257"/>
            <a:ext cx="8667658" cy="73768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34263" y="6974458"/>
            <a:ext cx="2219474" cy="227346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51310" y="342900"/>
            <a:ext cx="1390918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Правила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прийому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до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закладу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освіти</a:t>
            </a:r>
            <a:endParaRPr lang="en-US" sz="60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481619"/>
            <a:ext cx="8839884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Умови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реєстрації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наявності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електронної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системи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для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зарахування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Умови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зарахування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інклюзивну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спеціальну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)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групу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Пільги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щодо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першочерговості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зарахування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359"/>
              </a:lnSpc>
            </a:pPr>
            <a:r>
              <a:rPr lang="en-US" sz="2300" dirty="0">
                <a:solidFill>
                  <a:srgbClr val="000000"/>
                </a:solidFill>
                <a:latin typeface="Arimo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23934" y="2586990"/>
            <a:ext cx="837660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mo"/>
              </a:rPr>
              <a:t>Кількість груп, які функціонують</a:t>
            </a: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mo"/>
              </a:rPr>
              <a:t>Кількість вільних місць в ЗДО</a:t>
            </a:r>
          </a:p>
          <a:p>
            <a:pPr>
              <a:lnSpc>
                <a:spcPts val="5039"/>
              </a:lnSpc>
            </a:pPr>
            <a:endParaRPr lang="en-US" sz="360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828CF3-D425-E8D9-8B42-B52977BA52AA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AB1DE9-1C9A-536C-E914-2B028A6CF7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D77AF5-B3ED-7316-2D21-CD57C9EE578C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92724" y="2019299"/>
            <a:ext cx="8839884" cy="74602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19300"/>
            <a:ext cx="8839884" cy="7533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30574" y="7701113"/>
            <a:ext cx="2494780" cy="24947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5392" y="145761"/>
            <a:ext cx="1804514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Умови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доступності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закладу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освіти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endParaRPr lang="uk-UA" sz="6000" spc="462" dirty="0">
              <a:solidFill>
                <a:srgbClr val="000000"/>
              </a:solidFill>
              <a:latin typeface="+mj-lt"/>
            </a:endParaRPr>
          </a:p>
          <a:p>
            <a:pPr algn="ctr">
              <a:lnSpc>
                <a:spcPts val="6600"/>
              </a:lnSpc>
            </a:pP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для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навчання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осіб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з ООП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481504"/>
            <a:ext cx="8839884" cy="699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створені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умови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:</a:t>
            </a: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зовнішні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внутрішні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пандуси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поручні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спеціально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обладнаний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туалет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кнопка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виклику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візуальні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індикатори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сходах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ширина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проходу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дверей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(0,9-1,2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м)</a:t>
            </a: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висота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порогів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не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більше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0,02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м)</a:t>
            </a: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ліфти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підйомні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пристрої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ширина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коридорів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(1,5/1,8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м)</a:t>
            </a: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позначення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піктограми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тощо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23934" y="2586990"/>
            <a:ext cx="8376604" cy="447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Умови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зарахування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в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інклюзивні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групи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Перелік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корекційних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педагогів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які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працюють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дітьми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 ООП</a:t>
            </a: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Витяги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із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нормативних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дітей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 ООП</a:t>
            </a: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Наявність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ресурсної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кімнати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4CE32-4055-0046-125E-0792AFEE169E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183C15-BCDB-1227-16D4-538B788563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9569608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53AA9C-5DB6-A0F8-DE19-651A2A117CB7}"/>
              </a:ext>
            </a:extLst>
          </p:cNvPr>
          <p:cNvSpPr txBox="1"/>
          <p:nvPr/>
        </p:nvSpPr>
        <p:spPr>
          <a:xfrm>
            <a:off x="1028700" y="9618019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8" y="1842614"/>
            <a:ext cx="8839884" cy="76442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42614"/>
            <a:ext cx="8839884" cy="76442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42321" y="7826158"/>
            <a:ext cx="2403357" cy="22441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2856" y="130607"/>
            <a:ext cx="18045144" cy="1712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Перелік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додаткових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освітніх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та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інших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послуг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їх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вартість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порядок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надання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та</a:t>
            </a:r>
            <a:r>
              <a:rPr lang="en-US" sz="54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spc="462" dirty="0" err="1">
                <a:solidFill>
                  <a:srgbClr val="000000"/>
                </a:solidFill>
                <a:latin typeface="+mj-lt"/>
              </a:rPr>
              <a:t>оплати</a:t>
            </a:r>
            <a:endParaRPr lang="en-US" sz="54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324100"/>
            <a:ext cx="8839884" cy="699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Положення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надання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додаткових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освітніх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послуг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н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априклад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Положення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гурткову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роботу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види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і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кількість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таких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послуг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у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межах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гранично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допустимого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навантаження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дитини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графік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роботи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розмір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плати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послуги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угода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між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ЗДО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батьками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1" lvl="1" indent="-388343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відсутність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додаткових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освітніх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послуг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23934" y="2587035"/>
            <a:ext cx="837660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mo"/>
              </a:rPr>
              <a:t>Перелік гуртків та інших послуг</a:t>
            </a: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Arimo"/>
              </a:rPr>
              <a:t>Перелік педагогів, що надають додаткові освітні послуги</a:t>
            </a:r>
          </a:p>
          <a:p>
            <a:pPr>
              <a:lnSpc>
                <a:spcPts val="5039"/>
              </a:lnSpc>
            </a:pPr>
            <a:endParaRPr lang="en-US" sz="360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D41741-7E3F-5AFC-E653-7DE8837EA102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175928-BEFB-E625-7881-A3216DB7E8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007" y="9593634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20ED0D-FE33-62F9-2354-A4360AD9632C}"/>
              </a:ext>
            </a:extLst>
          </p:cNvPr>
          <p:cNvSpPr txBox="1"/>
          <p:nvPr/>
        </p:nvSpPr>
        <p:spPr>
          <a:xfrm>
            <a:off x="1028700" y="9633173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8" y="2019300"/>
            <a:ext cx="8839884" cy="5943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19300"/>
            <a:ext cx="8839884" cy="5943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10600" y="5942592"/>
            <a:ext cx="2705067" cy="3206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14647" y="516729"/>
            <a:ext cx="1415069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Правила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поведінки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здобувача</a:t>
            </a:r>
            <a:r>
              <a:rPr lang="en-US" sz="60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62" dirty="0" err="1">
                <a:solidFill>
                  <a:srgbClr val="000000"/>
                </a:solidFill>
                <a:latin typeface="+mj-lt"/>
              </a:rPr>
              <a:t>освіти</a:t>
            </a:r>
            <a:endParaRPr lang="en-US" sz="60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481504"/>
            <a:ext cx="8839884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Правила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поведінки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у </a:t>
            </a:r>
            <a:r>
              <a:rPr lang="en-US" sz="3600" dirty="0" err="1">
                <a:solidFill>
                  <a:srgbClr val="000000"/>
                </a:solidFill>
                <a:latin typeface="Arimo Bold"/>
              </a:rPr>
              <a:t>конкретному</a:t>
            </a:r>
            <a:r>
              <a:rPr lang="en-US" sz="3600" dirty="0">
                <a:solidFill>
                  <a:srgbClr val="000000"/>
                </a:solidFill>
                <a:latin typeface="Arimo Bold"/>
              </a:rPr>
              <a:t> ЗДО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важливо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забезпечити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позитивну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поведінкову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мотивацію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23934" y="2587035"/>
            <a:ext cx="8376604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411" lvl="1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Посилання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лише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правові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норми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які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містять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права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і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обов’язки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здобувачів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освіти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BB67B-8DD6-25D4-5A65-9E27065CC773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8362C5-0B1B-4EA3-A2B2-87E86910E5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237" y="9432331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18BD6D-01E2-352B-9525-97CF08796DB4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6" y="1790700"/>
            <a:ext cx="8839884" cy="7772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22" y="1790700"/>
            <a:ext cx="8839884" cy="7772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20400" y="4826411"/>
            <a:ext cx="4544274" cy="44817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22" y="219749"/>
            <a:ext cx="18021300" cy="88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Протидія</a:t>
            </a:r>
            <a:r>
              <a:rPr lang="en-US" sz="66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булінгу</a:t>
            </a:r>
            <a:r>
              <a:rPr lang="en-US" sz="6600" spc="462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цькуванню</a:t>
            </a:r>
            <a:r>
              <a:rPr lang="en-US" sz="6600" spc="462" dirty="0">
                <a:solidFill>
                  <a:srgbClr val="000000"/>
                </a:solidFill>
                <a:latin typeface="+mj-lt"/>
              </a:rPr>
              <a:t>) </a:t>
            </a:r>
            <a:r>
              <a:rPr lang="uk-UA" sz="6600" spc="462" dirty="0">
                <a:solidFill>
                  <a:srgbClr val="000000"/>
                </a:solidFill>
                <a:latin typeface="+mj-lt"/>
              </a:rPr>
              <a:t>у ЗДО</a:t>
            </a:r>
            <a:endParaRPr lang="en-US" sz="66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491029"/>
            <a:ext cx="8839884" cy="686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468" lvl="1" indent="-345226">
              <a:lnSpc>
                <a:spcPts val="448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Arimo"/>
              </a:rPr>
              <a:t>План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заходів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спрямованих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запобігання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протидію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булінгу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цькуванню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) в З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Д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О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повинен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містити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інформацію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те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коли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і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ким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був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затверджений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який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період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перелік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заходів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терміни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їх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виконання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контингент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відповідальних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осіб</a:t>
            </a:r>
            <a:endParaRPr lang="en-US" sz="2800" dirty="0">
              <a:solidFill>
                <a:srgbClr val="000000"/>
              </a:solidFill>
              <a:latin typeface="Arimo"/>
            </a:endParaRPr>
          </a:p>
          <a:p>
            <a:pPr marL="690468" lvl="1" indent="-345226">
              <a:lnSpc>
                <a:spcPts val="448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Arimo"/>
              </a:rPr>
              <a:t>Порядок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подання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розгляду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(з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дотриманням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конфіденційності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заяв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випадки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булінгу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цькування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) в З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Д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О</a:t>
            </a:r>
          </a:p>
          <a:p>
            <a:pPr marL="690468" lvl="1" indent="-345226">
              <a:lnSpc>
                <a:spcPts val="4480"/>
              </a:lnSpc>
              <a:buFont typeface="Arial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Arimo"/>
              </a:rPr>
              <a:t>Порядок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реагування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доведені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випадки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булінгу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цькування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) в З</a:t>
            </a:r>
            <a:r>
              <a:rPr lang="uk-UA" sz="2800" dirty="0">
                <a:solidFill>
                  <a:srgbClr val="000000"/>
                </a:solidFill>
                <a:latin typeface="Arimo"/>
              </a:rPr>
              <a:t>Д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О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відповідальність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осіб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причетних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до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булінгу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цькування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23934" y="2586990"/>
            <a:ext cx="837660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411" lvl="1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Заходи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постійній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основі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388411" lvl="1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Нормативні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B25E34-D637-0A21-859A-C398841C3275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165ACD-8E77-0A2A-AC09-3F1AE1CD1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87" y="9644666"/>
            <a:ext cx="396724" cy="445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274DFB-64AF-C6A5-DAB3-3E24E1C0962F}"/>
              </a:ext>
            </a:extLst>
          </p:cNvPr>
          <p:cNvSpPr txBox="1"/>
          <p:nvPr/>
        </p:nvSpPr>
        <p:spPr>
          <a:xfrm>
            <a:off x="1017872" y="9605778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8" y="1424271"/>
            <a:ext cx="8839884" cy="73768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131"/>
            <a:ext cx="8839884" cy="73539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5799" y="6989678"/>
            <a:ext cx="2390939" cy="23640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735770" y="413787"/>
            <a:ext cx="10816460" cy="858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Фінансова</a:t>
            </a:r>
            <a:r>
              <a:rPr lang="en-US" sz="6600" spc="46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462" dirty="0" err="1">
                <a:solidFill>
                  <a:srgbClr val="000000"/>
                </a:solidFill>
                <a:latin typeface="+mj-lt"/>
              </a:rPr>
              <a:t>документація</a:t>
            </a:r>
            <a:endParaRPr lang="en-US" sz="6600" spc="46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0" y="2481504"/>
            <a:ext cx="8839884" cy="571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Кошторис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Фінансовий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звіт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надходження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використання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всіх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отриманих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коштів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перелік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товарів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робіт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і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послуг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отриманих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як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благодійна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допомога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із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зазначенням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їх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вартості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кошти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отримані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з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інших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джерел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не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заборонених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законодавством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23934" y="2586992"/>
            <a:ext cx="8376604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Погана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якість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завантажених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файлів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зображень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недостатня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для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опрацювання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/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вивчення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наявної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них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інформації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Висвітлення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у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кінці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календарного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року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звіт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рік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)</a:t>
            </a:r>
          </a:p>
          <a:p>
            <a:pPr>
              <a:lnSpc>
                <a:spcPts val="5039"/>
              </a:lnSpc>
            </a:pP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1C53B-890E-FC5B-AF51-D7B7C54505B6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90DBD-E0A3-B66F-588A-08BC3DF7DE90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68D613-7EBE-841D-4879-A90BFED61C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338" y="9534100"/>
            <a:ext cx="396724" cy="4454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-28381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" y="-374633"/>
            <a:ext cx="18288001" cy="433580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89357" y="705663"/>
            <a:ext cx="17244402" cy="226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100" spc="15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Закон</a:t>
            </a:r>
            <a:r>
              <a:rPr lang="en-US" sz="7100" spc="15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uk-UA" sz="7100" spc="15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«</a:t>
            </a:r>
            <a:r>
              <a:rPr lang="en-US" sz="7100" spc="15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Про</a:t>
            </a:r>
            <a:r>
              <a:rPr lang="en-US" sz="7100" spc="15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7100" spc="15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освіту</a:t>
            </a:r>
            <a:r>
              <a:rPr lang="uk-UA" sz="7100" spc="15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»</a:t>
            </a:r>
          </a:p>
          <a:p>
            <a:pPr algn="ctr">
              <a:lnSpc>
                <a:spcPts val="9000"/>
              </a:lnSpc>
            </a:pPr>
            <a:r>
              <a:rPr lang="en-US" sz="7100" spc="15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7100" spc="15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Стаття</a:t>
            </a:r>
            <a:r>
              <a:rPr lang="en-US" sz="7100" spc="15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42.</a:t>
            </a:r>
            <a:r>
              <a:rPr lang="uk-UA" sz="7100" spc="15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7100" spc="15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Академічна</a:t>
            </a:r>
            <a:r>
              <a:rPr lang="en-US" sz="7100" spc="15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7100" spc="15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доброчесність</a:t>
            </a:r>
            <a:endParaRPr lang="en-US" sz="7100" spc="150" dirty="0">
              <a:solidFill>
                <a:srgbClr val="113C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dkova Regular"/>
            </a:endParaRP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8654806" y="4093357"/>
            <a:ext cx="335032" cy="290138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AE844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293008" y="9070453"/>
            <a:ext cx="455734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4438335" y="9456534"/>
            <a:ext cx="370946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endParaRPr/>
          </a:p>
        </p:txBody>
      </p:sp>
      <p:sp>
        <p:nvSpPr>
          <p:cNvPr id="11" name="AutoShape 11"/>
          <p:cNvSpPr/>
          <p:nvPr/>
        </p:nvSpPr>
        <p:spPr>
          <a:xfrm>
            <a:off x="-1" y="3961170"/>
            <a:ext cx="18288001" cy="128000"/>
          </a:xfrm>
          <a:prstGeom prst="rect">
            <a:avLst/>
          </a:prstGeom>
          <a:solidFill>
            <a:srgbClr val="AE8441"/>
          </a:solidFill>
        </p:spPr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A28C883F-4332-0F35-3242-F5B912842BDC}"/>
              </a:ext>
            </a:extLst>
          </p:cNvPr>
          <p:cNvSpPr txBox="1"/>
          <p:nvPr/>
        </p:nvSpPr>
        <p:spPr>
          <a:xfrm>
            <a:off x="2057400" y="5838960"/>
            <a:ext cx="1348740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400" spc="239" dirty="0">
                <a:solidFill>
                  <a:srgbClr val="000000"/>
                </a:solidFill>
                <a:latin typeface="Roboto Bold"/>
              </a:rPr>
              <a:t>ПОЛОЖЕННЯ ПРО АКАДЕМІЧНУ ДОБРОЧЕСНІСТЬ УЧАСНИКІВ ОСВІТНЬОГО ПРОЦЕСУ З</a:t>
            </a:r>
            <a:r>
              <a:rPr lang="uk-UA" sz="4400" spc="239" dirty="0">
                <a:solidFill>
                  <a:srgbClr val="000000"/>
                </a:solidFill>
                <a:latin typeface="Roboto Bold"/>
              </a:rPr>
              <a:t>Д</a:t>
            </a:r>
            <a:r>
              <a:rPr lang="en-US" sz="4400" spc="239" dirty="0">
                <a:solidFill>
                  <a:srgbClr val="000000"/>
                </a:solidFill>
                <a:latin typeface="Roboto Bold"/>
              </a:rPr>
              <a:t>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05E66E-3EC6-3005-3C52-BFA6E5E38E1D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5EAB78-665F-A47D-74C0-D504B9D52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269EF-1726-A041-5569-DF68A2564B79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-2286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096" y="3156885"/>
            <a:ext cx="6331738" cy="39732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98037" y="5829300"/>
            <a:ext cx="3984395" cy="371678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13353" y="340324"/>
            <a:ext cx="9538158" cy="588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9"/>
              </a:lnSpc>
            </a:pPr>
            <a:r>
              <a:rPr lang="en-US" sz="10900" dirty="0" err="1">
                <a:solidFill>
                  <a:srgbClr val="000000"/>
                </a:solidFill>
                <a:latin typeface="LeoHand Light Bold"/>
              </a:rPr>
              <a:t>Сайт</a:t>
            </a:r>
            <a:r>
              <a:rPr lang="en-US" sz="10900" dirty="0">
                <a:solidFill>
                  <a:srgbClr val="000000"/>
                </a:solidFill>
                <a:latin typeface="LeoHand Light Bold"/>
              </a:rPr>
              <a:t> ЗДО: </a:t>
            </a:r>
          </a:p>
          <a:p>
            <a:pPr algn="ctr">
              <a:lnSpc>
                <a:spcPts val="15339"/>
              </a:lnSpc>
            </a:pPr>
            <a:r>
              <a:rPr lang="en-US" sz="10900" dirty="0" err="1">
                <a:solidFill>
                  <a:srgbClr val="000000"/>
                </a:solidFill>
                <a:latin typeface="LeoHand Light Bold"/>
              </a:rPr>
              <a:t>норма</a:t>
            </a:r>
            <a:r>
              <a:rPr lang="en-US" sz="10900" dirty="0">
                <a:solidFill>
                  <a:srgbClr val="000000"/>
                </a:solidFill>
                <a:latin typeface="LeoHand Light Bold"/>
              </a:rPr>
              <a:t> </a:t>
            </a:r>
            <a:r>
              <a:rPr lang="en-US" sz="10900" dirty="0" err="1">
                <a:solidFill>
                  <a:srgbClr val="000000"/>
                </a:solidFill>
                <a:latin typeface="LeoHand Light Bold"/>
              </a:rPr>
              <a:t>закону</a:t>
            </a:r>
            <a:r>
              <a:rPr lang="en-US" sz="10900" dirty="0">
                <a:solidFill>
                  <a:srgbClr val="000000"/>
                </a:solidFill>
                <a:latin typeface="LeoHand Light Bold"/>
              </a:rPr>
              <a:t> </a:t>
            </a:r>
            <a:r>
              <a:rPr lang="en-US" sz="10900" dirty="0" err="1">
                <a:solidFill>
                  <a:srgbClr val="000000"/>
                </a:solidFill>
                <a:latin typeface="LeoHand Light Bold"/>
              </a:rPr>
              <a:t>чи</a:t>
            </a:r>
            <a:r>
              <a:rPr lang="en-US" sz="10900" dirty="0">
                <a:solidFill>
                  <a:srgbClr val="000000"/>
                </a:solidFill>
                <a:latin typeface="LeoHand Light Bold"/>
              </a:rPr>
              <a:t> </a:t>
            </a:r>
          </a:p>
          <a:p>
            <a:pPr algn="ctr">
              <a:lnSpc>
                <a:spcPts val="15339"/>
              </a:lnSpc>
            </a:pPr>
            <a:r>
              <a:rPr lang="en-US" sz="10900" dirty="0" err="1">
                <a:solidFill>
                  <a:srgbClr val="000000"/>
                </a:solidFill>
                <a:latin typeface="LeoHand Light Bold"/>
              </a:rPr>
              <a:t>вимога</a:t>
            </a:r>
            <a:r>
              <a:rPr lang="en-US" sz="10900" dirty="0">
                <a:solidFill>
                  <a:srgbClr val="000000"/>
                </a:solidFill>
                <a:latin typeface="LeoHand Light Bold"/>
              </a:rPr>
              <a:t> </a:t>
            </a:r>
            <a:r>
              <a:rPr lang="en-US" sz="10900" dirty="0" err="1">
                <a:solidFill>
                  <a:srgbClr val="000000"/>
                </a:solidFill>
                <a:latin typeface="LeoHand Light Bold"/>
              </a:rPr>
              <a:t>часу</a:t>
            </a:r>
            <a:r>
              <a:rPr lang="en-US" sz="10900" dirty="0">
                <a:solidFill>
                  <a:srgbClr val="000000"/>
                </a:solidFill>
                <a:latin typeface="LeoHand Light Bold"/>
              </a:rPr>
              <a:t>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85871" y="5600700"/>
            <a:ext cx="2850586" cy="2534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68C5FF-E80E-62B8-630A-7EFA65E2A60C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FFE9A-2119-AD2C-AFEC-9C7F745A22BF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8F21C5-977D-9B16-1B14-2043FDFA18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33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" y="-300189"/>
            <a:ext cx="18364201" cy="433580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689357" y="19884"/>
            <a:ext cx="1724440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ПОРЯДОК</a:t>
            </a:r>
          </a:p>
          <a:p>
            <a:pPr algn="ctr">
              <a:lnSpc>
                <a:spcPts val="7200"/>
              </a:lnSpc>
            </a:pP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підвищення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кваліфікації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педагогічних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і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науково-педагогічних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працівників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(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Постанова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КМУ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від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21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серпня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2019 р. № 800)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3950174" y="4110175"/>
            <a:ext cx="335032" cy="290138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AE844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224017" y="4812726"/>
            <a:ext cx="3336450" cy="4406000"/>
            <a:chOff x="0" y="-142875"/>
            <a:chExt cx="4448598" cy="5874662"/>
          </a:xfrm>
        </p:grpSpPr>
        <p:sp>
          <p:nvSpPr>
            <p:cNvPr id="8" name="TextBox 8"/>
            <p:cNvSpPr txBox="1"/>
            <p:nvPr/>
          </p:nvSpPr>
          <p:spPr>
            <a:xfrm>
              <a:off x="0" y="-142875"/>
              <a:ext cx="4448598" cy="5129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ОРІЄНТОВНИЙ ПЛАН ПІДВИЩЕННЯ КВАЛІФІКАЦІЇ (НЕ ПІЗНІШЕ </a:t>
              </a:r>
              <a:endParaRPr lang="uk-UA" sz="3000" spc="239" dirty="0">
                <a:solidFill>
                  <a:srgbClr val="000000"/>
                </a:solidFill>
                <a:latin typeface="Roboto Bold"/>
              </a:endParaRPr>
            </a:p>
            <a:p>
              <a:pPr algn="ctr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25 ГРУДНЯ)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235925"/>
              <a:ext cx="4448598" cy="495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9724666" y="4214630"/>
            <a:ext cx="335032" cy="290138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AE844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196373" y="4812781"/>
            <a:ext cx="3709462" cy="4405997"/>
            <a:chOff x="0" y="-142874"/>
            <a:chExt cx="4945948" cy="587466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42874"/>
              <a:ext cx="4945948" cy="5129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000" spc="239">
                  <a:solidFill>
                    <a:srgbClr val="000000"/>
                  </a:solidFill>
                  <a:latin typeface="Roboto Bold"/>
                </a:rPr>
                <a:t>ПЛАН ПІДВИЩЕННЯ КВАЛІФІКАЦІЇ НА ВІДПОВІДНИЙ РІК </a:t>
              </a:r>
            </a:p>
            <a:p>
              <a:pPr algn="ctr">
                <a:lnSpc>
                  <a:spcPts val="4950"/>
                </a:lnSpc>
              </a:pPr>
              <a:r>
                <a:rPr lang="en-US" sz="3000" spc="239">
                  <a:solidFill>
                    <a:srgbClr val="000000"/>
                  </a:solidFill>
                  <a:latin typeface="Roboto Bold"/>
                </a:rPr>
                <a:t>(СІЧЕНЬ-ЛЮТИЙ)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235931"/>
              <a:ext cx="4945948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4883542" y="4110175"/>
            <a:ext cx="335032" cy="290138"/>
            <a:chOff x="0" y="0"/>
            <a:chExt cx="6350000" cy="5499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AE8441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690059" y="4812811"/>
            <a:ext cx="4855342" cy="5034647"/>
            <a:chOff x="0" y="-142875"/>
            <a:chExt cx="6473789" cy="671286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42875"/>
              <a:ext cx="6473789" cy="5984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ПОЛОЖЕННЯ ПРО ПОРЯДОК ВИЗНАННЯ РЕЗУЛЬТАТІВ ПІДВИЩЕННЯ КВАЛІФІКАЦІЇ ПЕДАГОГІЧНИХ ПРАЦІВНИКІВ ЗДО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074131"/>
              <a:ext cx="6473789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-1" y="3935833"/>
            <a:ext cx="18288001" cy="174342"/>
          </a:xfrm>
          <a:prstGeom prst="rect">
            <a:avLst/>
          </a:prstGeom>
          <a:solidFill>
            <a:srgbClr val="AE8441"/>
          </a:solid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F54194-91D7-DE20-0FB3-4703E9596E48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A6AAC2D-4D24-39B3-C6CA-DD8B5F97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DA4807-0AC0-7641-77C4-24FD6C5BF807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" y="-300189"/>
            <a:ext cx="18288001" cy="433580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206044" y="154658"/>
            <a:ext cx="17727674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Методичні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рекомендації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з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питань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формування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внутрішньої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системи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забезпечення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якості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освіти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у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закладах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дошкільної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57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освіти</a:t>
            </a:r>
            <a:r>
              <a:rPr lang="en-US" sz="57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 </a:t>
            </a:r>
          </a:p>
          <a:p>
            <a:pPr algn="ctr">
              <a:lnSpc>
                <a:spcPts val="7200"/>
              </a:lnSpc>
            </a:pPr>
            <a:r>
              <a:rPr lang="en-US" sz="5400" spc="120" dirty="0">
                <a:solidFill>
                  <a:srgbClr val="113C61"/>
                </a:solidFill>
                <a:latin typeface="Podkova Regular"/>
              </a:rPr>
              <a:t>(</a:t>
            </a:r>
            <a:r>
              <a:rPr lang="en-US" sz="5400" spc="120" dirty="0" err="1">
                <a:solidFill>
                  <a:srgbClr val="113C61"/>
                </a:solidFill>
                <a:latin typeface="Podkova Regular"/>
              </a:rPr>
              <a:t>Наказ</a:t>
            </a:r>
            <a:r>
              <a:rPr lang="en-US" sz="5400" spc="120" dirty="0">
                <a:solidFill>
                  <a:srgbClr val="113C61"/>
                </a:solidFill>
                <a:latin typeface="Podkova Regular"/>
              </a:rPr>
              <a:t> ДСЯО </a:t>
            </a:r>
            <a:r>
              <a:rPr lang="en-US" sz="5400" spc="120" dirty="0" err="1">
                <a:solidFill>
                  <a:srgbClr val="113C61"/>
                </a:solidFill>
                <a:latin typeface="Podkova Regular"/>
              </a:rPr>
              <a:t>України</a:t>
            </a:r>
            <a:r>
              <a:rPr lang="en-US" sz="5400" spc="120" dirty="0">
                <a:solidFill>
                  <a:srgbClr val="113C61"/>
                </a:solidFill>
                <a:latin typeface="Podkova Regular"/>
              </a:rPr>
              <a:t> </a:t>
            </a:r>
            <a:r>
              <a:rPr lang="en-US" sz="5400" spc="120" dirty="0" err="1">
                <a:solidFill>
                  <a:srgbClr val="113C61"/>
                </a:solidFill>
                <a:latin typeface="Podkova Regular"/>
              </a:rPr>
              <a:t>від</a:t>
            </a:r>
            <a:r>
              <a:rPr lang="en-US" sz="5400" spc="120" dirty="0">
                <a:solidFill>
                  <a:srgbClr val="113C61"/>
                </a:solidFill>
                <a:latin typeface="Podkova Regular"/>
              </a:rPr>
              <a:t> 30.11.2020 р. № 01-11/71)</a:t>
            </a:r>
          </a:p>
        </p:txBody>
      </p:sp>
      <p:grpSp>
        <p:nvGrpSpPr>
          <p:cNvPr id="5" name="Group 5"/>
          <p:cNvGrpSpPr/>
          <p:nvPr/>
        </p:nvGrpSpPr>
        <p:grpSpPr>
          <a:xfrm rot="-10800000">
            <a:off x="3950174" y="4110175"/>
            <a:ext cx="335032" cy="290138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AE844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564682" y="4706737"/>
            <a:ext cx="5369036" cy="5706690"/>
            <a:chOff x="0" y="-142875"/>
            <a:chExt cx="6630335" cy="7608927"/>
          </a:xfrm>
        </p:grpSpPr>
        <p:sp>
          <p:nvSpPr>
            <p:cNvPr id="8" name="TextBox 8"/>
            <p:cNvSpPr txBox="1"/>
            <p:nvPr/>
          </p:nvSpPr>
          <p:spPr>
            <a:xfrm>
              <a:off x="0" y="-142875"/>
              <a:ext cx="6630335" cy="7608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РЕЗУЛЬТАТИ САМООЦІНЮВАННЯ ОСВІТНІХ І УПРАВЛІНСЬКИХ ПРОЦЕСІВ ЗДО </a:t>
              </a:r>
              <a:endParaRPr lang="uk-UA" sz="3000" spc="239" dirty="0">
                <a:solidFill>
                  <a:srgbClr val="000000"/>
                </a:solidFill>
                <a:latin typeface="Roboto Bold"/>
              </a:endParaRPr>
            </a:p>
            <a:p>
              <a:pPr algn="ctr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(МОЖЕ БУТИ ВКЛЮЧЕНО ДО РІЧНОГО ЗВІТУ ПРО ДІЯЛЬНІСТЬ ЗДО)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912332"/>
              <a:ext cx="6630335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9724666" y="4214630"/>
            <a:ext cx="335032" cy="290138"/>
            <a:chOff x="0" y="0"/>
            <a:chExt cx="6350000" cy="5499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AE844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7798184" y="4798096"/>
            <a:ext cx="4187996" cy="5034647"/>
            <a:chOff x="0" y="-142874"/>
            <a:chExt cx="4945948" cy="671286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42874"/>
              <a:ext cx="4945948" cy="5129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КРИТЕРІЇ ТА ІНДИКАТОРИ ДЛЯ САМООЦІНЮВАННЯ ОСВІТНІХ І УПРАВЛІНСЬКИХ ПРОЦЕСІВ ЗДО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074132"/>
              <a:ext cx="4945948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4883542" y="4110175"/>
            <a:ext cx="335032" cy="290138"/>
            <a:chOff x="0" y="0"/>
            <a:chExt cx="6350000" cy="5499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AE8441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690059" y="4812725"/>
            <a:ext cx="4855342" cy="3148696"/>
            <a:chOff x="0" y="-142874"/>
            <a:chExt cx="6473789" cy="419826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42874"/>
              <a:ext cx="6473789" cy="3419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000" spc="239">
                  <a:solidFill>
                    <a:srgbClr val="000000"/>
                  </a:solidFill>
                  <a:latin typeface="Roboto Bold"/>
                </a:rPr>
                <a:t>ПОЛОЖЕННЯ ПРО ВНУТРІШНЮ СИСТЕМУ ЗАБЕЗПЕЧЕННЯ ЯКОСТІ ОСВІТИ В ЗДО 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559529"/>
              <a:ext cx="6473789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-1" y="4002634"/>
            <a:ext cx="18288000" cy="144826"/>
          </a:xfrm>
          <a:prstGeom prst="rect">
            <a:avLst/>
          </a:prstGeom>
          <a:solidFill>
            <a:srgbClr val="AE8441"/>
          </a:solidFill>
        </p:spPr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D200581-D7EB-58BD-16C9-9428A1D9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DD0F7E-EAA8-D2DA-78F1-845110126587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611" y="1367035"/>
            <a:ext cx="6378614" cy="61739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63275" y="929165"/>
            <a:ext cx="1220202" cy="12268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7845" y="6267059"/>
            <a:ext cx="1271298" cy="9846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57558" y="-365681"/>
            <a:ext cx="626374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45384" y="6759512"/>
            <a:ext cx="2003788" cy="17669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52939" y="2051285"/>
            <a:ext cx="5156250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1"/>
              </a:lnSpc>
            </a:pP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Розробка</a:t>
            </a:r>
            <a:r>
              <a:rPr lang="en-US" sz="68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локальних</a:t>
            </a:r>
            <a:r>
              <a:rPr lang="en-US" sz="68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документів</a:t>
            </a:r>
            <a:r>
              <a:rPr lang="en-US" sz="6800" spc="298" dirty="0">
                <a:solidFill>
                  <a:srgbClr val="000000"/>
                </a:solidFill>
                <a:latin typeface="+mj-lt"/>
              </a:rPr>
              <a:t> ЗДО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57355" y="6314414"/>
            <a:ext cx="41117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6"/>
              </a:lnSpc>
            </a:pPr>
            <a:r>
              <a:rPr lang="en-US" sz="5500">
                <a:solidFill>
                  <a:srgbClr val="000000"/>
                </a:solidFill>
                <a:latin typeface="Open Sans Extra Bold"/>
              </a:rPr>
              <a:t>3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557967" y="1933086"/>
            <a:ext cx="6701350" cy="61043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7EA832-792F-1804-F931-1375125CB8BF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40EA3D-2DBB-D714-30D3-B19270CB50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BCA9B0-6D31-8093-65F7-7A9ED13A1FAF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3075" y="1790012"/>
            <a:ext cx="11216038" cy="1485900"/>
            <a:chOff x="0" y="0"/>
            <a:chExt cx="25787298" cy="3416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787297" cy="3416300"/>
            </a:xfrm>
            <a:custGeom>
              <a:avLst/>
              <a:gdLst/>
              <a:ahLst/>
              <a:cxnLst/>
              <a:rect l="l" t="t" r="r" b="b"/>
              <a:pathLst>
                <a:path w="25787297" h="3416300">
                  <a:moveTo>
                    <a:pt x="14987691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25787297" y="3416300"/>
                  </a:lnTo>
                  <a:lnTo>
                    <a:pt x="25787297" y="0"/>
                  </a:lnTo>
                  <a:lnTo>
                    <a:pt x="14987690" y="0"/>
                  </a:lnTo>
                  <a:close/>
                  <a:moveTo>
                    <a:pt x="25761897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25761897" y="25400"/>
                  </a:lnTo>
                  <a:lnTo>
                    <a:pt x="25761897" y="3390900"/>
                  </a:lnTo>
                  <a:close/>
                  <a:moveTo>
                    <a:pt x="14987691" y="177800"/>
                  </a:moveTo>
                  <a:lnTo>
                    <a:pt x="25609497" y="177800"/>
                  </a:lnTo>
                  <a:lnTo>
                    <a:pt x="25609497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14987691" y="177800"/>
                  </a:lnTo>
                  <a:close/>
                </a:path>
              </a:pathLst>
            </a:custGeom>
            <a:solidFill>
              <a:srgbClr val="43B4BE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513075" y="0"/>
            <a:ext cx="11216038" cy="1485900"/>
            <a:chOff x="0" y="0"/>
            <a:chExt cx="25787298" cy="34163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787297" cy="3416300"/>
            </a:xfrm>
            <a:custGeom>
              <a:avLst/>
              <a:gdLst/>
              <a:ahLst/>
              <a:cxnLst/>
              <a:rect l="l" t="t" r="r" b="b"/>
              <a:pathLst>
                <a:path w="25787297" h="3416300">
                  <a:moveTo>
                    <a:pt x="14987691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25787297" y="3416300"/>
                  </a:lnTo>
                  <a:lnTo>
                    <a:pt x="25787297" y="0"/>
                  </a:lnTo>
                  <a:lnTo>
                    <a:pt x="14987690" y="0"/>
                  </a:lnTo>
                  <a:close/>
                  <a:moveTo>
                    <a:pt x="25761897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25761897" y="25400"/>
                  </a:lnTo>
                  <a:lnTo>
                    <a:pt x="25761897" y="3390900"/>
                  </a:lnTo>
                  <a:close/>
                  <a:moveTo>
                    <a:pt x="14987691" y="177800"/>
                  </a:moveTo>
                  <a:lnTo>
                    <a:pt x="25609497" y="177800"/>
                  </a:lnTo>
                  <a:lnTo>
                    <a:pt x="25609497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14987691" y="177800"/>
                  </a:lnTo>
                  <a:close/>
                </a:path>
              </a:pathLst>
            </a:custGeom>
            <a:solidFill>
              <a:srgbClr val="43B4B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37346" y="-267389"/>
            <a:ext cx="626374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928" y="275013"/>
            <a:ext cx="4901512" cy="30300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8928" y="3628493"/>
            <a:ext cx="4901512" cy="30300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928" y="7052377"/>
            <a:ext cx="4901512" cy="303002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56466" y="1298840"/>
            <a:ext cx="3386436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 Light Bold"/>
              </a:rPr>
              <a:t>НАКАЗИ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0941" y="4652328"/>
            <a:ext cx="4477494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 Light Bold"/>
              </a:rPr>
              <a:t>ПОЛОЖЕННЯ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9129" y="8023080"/>
            <a:ext cx="3941118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Open Sans Light Bold"/>
              </a:rPr>
              <a:t>ІНСТРУКЦІЇ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58943" y="323850"/>
            <a:ext cx="737689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Про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створення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сайту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ЗДО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23320" y="1742925"/>
            <a:ext cx="1059548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Про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затвердження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Положення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про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функціонування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Light"/>
              </a:rPr>
              <a:t>сайту</a:t>
            </a:r>
            <a:r>
              <a:rPr lang="en-US" sz="4500" dirty="0">
                <a:solidFill>
                  <a:srgbClr val="000000"/>
                </a:solidFill>
                <a:latin typeface="Open Sans Light"/>
              </a:rPr>
              <a:t> ЗДО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513075" y="3847412"/>
            <a:ext cx="11216038" cy="1485900"/>
            <a:chOff x="0" y="0"/>
            <a:chExt cx="25787298" cy="34163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787297" cy="3416300"/>
            </a:xfrm>
            <a:custGeom>
              <a:avLst/>
              <a:gdLst/>
              <a:ahLst/>
              <a:cxnLst/>
              <a:rect l="l" t="t" r="r" b="b"/>
              <a:pathLst>
                <a:path w="25787297" h="3416300">
                  <a:moveTo>
                    <a:pt x="14987691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25787297" y="3416300"/>
                  </a:lnTo>
                  <a:lnTo>
                    <a:pt x="25787297" y="0"/>
                  </a:lnTo>
                  <a:lnTo>
                    <a:pt x="14987690" y="0"/>
                  </a:lnTo>
                  <a:close/>
                  <a:moveTo>
                    <a:pt x="25761897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25761897" y="25400"/>
                  </a:lnTo>
                  <a:lnTo>
                    <a:pt x="25761897" y="3390900"/>
                  </a:lnTo>
                  <a:close/>
                  <a:moveTo>
                    <a:pt x="14987691" y="177800"/>
                  </a:moveTo>
                  <a:lnTo>
                    <a:pt x="25609497" y="177800"/>
                  </a:lnTo>
                  <a:lnTo>
                    <a:pt x="25609497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14987691" y="177800"/>
                  </a:lnTo>
                  <a:close/>
                </a:path>
              </a:pathLst>
            </a:custGeom>
            <a:solidFill>
              <a:srgbClr val="E5919F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5886640" y="3771213"/>
            <a:ext cx="1059548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500">
                <a:solidFill>
                  <a:srgbClr val="000000"/>
                </a:solidFill>
                <a:latin typeface="Open Sans Light"/>
              </a:rPr>
              <a:t>Положення про функціонування сайту ЗДО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627582" y="7375696"/>
            <a:ext cx="11164820" cy="2629256"/>
            <a:chOff x="0" y="0"/>
            <a:chExt cx="14506908" cy="34163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506908" cy="3416300"/>
            </a:xfrm>
            <a:custGeom>
              <a:avLst/>
              <a:gdLst/>
              <a:ahLst/>
              <a:cxnLst/>
              <a:rect l="l" t="t" r="r" b="b"/>
              <a:pathLst>
                <a:path w="14506908" h="3416300">
                  <a:moveTo>
                    <a:pt x="8580852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14506908" y="3416300"/>
                  </a:lnTo>
                  <a:lnTo>
                    <a:pt x="14506908" y="0"/>
                  </a:lnTo>
                  <a:lnTo>
                    <a:pt x="8580851" y="0"/>
                  </a:lnTo>
                  <a:close/>
                  <a:moveTo>
                    <a:pt x="14481508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14481508" y="25400"/>
                  </a:lnTo>
                  <a:lnTo>
                    <a:pt x="14481508" y="3390900"/>
                  </a:lnTo>
                  <a:close/>
                  <a:moveTo>
                    <a:pt x="8580852" y="177800"/>
                  </a:moveTo>
                  <a:lnTo>
                    <a:pt x="14329108" y="177800"/>
                  </a:lnTo>
                  <a:lnTo>
                    <a:pt x="14329108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8580851" y="177800"/>
                  </a:lnTo>
                  <a:close/>
                </a:path>
              </a:pathLst>
            </a:custGeom>
            <a:solidFill>
              <a:srgbClr val="CFE7E5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6145747" y="7396769"/>
            <a:ext cx="1033642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500">
                <a:solidFill>
                  <a:srgbClr val="000000"/>
                </a:solidFill>
                <a:latin typeface="Open Sans Light"/>
              </a:rPr>
              <a:t>Внести зміни у посадові (робочі) інструкції відповідно Положення про функціонування сайту ЗДО  </a:t>
            </a:r>
          </a:p>
          <a:p>
            <a:pPr algn="ctr">
              <a:lnSpc>
                <a:spcPts val="6298"/>
              </a:lnSpc>
            </a:pPr>
            <a:endParaRPr lang="en-US" sz="4500">
              <a:solidFill>
                <a:srgbClr val="000000"/>
              </a:solidFill>
              <a:latin typeface="Open Sans Light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5576415" y="5539422"/>
            <a:ext cx="11216038" cy="1485900"/>
            <a:chOff x="0" y="0"/>
            <a:chExt cx="25787298" cy="34163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787297" cy="3416300"/>
            </a:xfrm>
            <a:custGeom>
              <a:avLst/>
              <a:gdLst/>
              <a:ahLst/>
              <a:cxnLst/>
              <a:rect l="l" t="t" r="r" b="b"/>
              <a:pathLst>
                <a:path w="25787297" h="3416300">
                  <a:moveTo>
                    <a:pt x="14987691" y="0"/>
                  </a:moveTo>
                  <a:lnTo>
                    <a:pt x="993140" y="0"/>
                  </a:lnTo>
                  <a:lnTo>
                    <a:pt x="3810" y="1699260"/>
                  </a:lnTo>
                  <a:lnTo>
                    <a:pt x="0" y="1706880"/>
                  </a:lnTo>
                  <a:lnTo>
                    <a:pt x="993140" y="3416300"/>
                  </a:lnTo>
                  <a:lnTo>
                    <a:pt x="25787297" y="3416300"/>
                  </a:lnTo>
                  <a:lnTo>
                    <a:pt x="25787297" y="0"/>
                  </a:lnTo>
                  <a:lnTo>
                    <a:pt x="14987690" y="0"/>
                  </a:lnTo>
                  <a:close/>
                  <a:moveTo>
                    <a:pt x="25761897" y="3390900"/>
                  </a:moveTo>
                  <a:lnTo>
                    <a:pt x="1007110" y="3390900"/>
                  </a:lnTo>
                  <a:lnTo>
                    <a:pt x="29210" y="1708150"/>
                  </a:lnTo>
                  <a:lnTo>
                    <a:pt x="1007110" y="25400"/>
                  </a:lnTo>
                  <a:lnTo>
                    <a:pt x="25761897" y="25400"/>
                  </a:lnTo>
                  <a:lnTo>
                    <a:pt x="25761897" y="3390900"/>
                  </a:lnTo>
                  <a:close/>
                  <a:moveTo>
                    <a:pt x="14987691" y="177800"/>
                  </a:moveTo>
                  <a:lnTo>
                    <a:pt x="25609497" y="177800"/>
                  </a:lnTo>
                  <a:lnTo>
                    <a:pt x="25609497" y="3263900"/>
                  </a:lnTo>
                  <a:lnTo>
                    <a:pt x="1098550" y="3263900"/>
                  </a:lnTo>
                  <a:lnTo>
                    <a:pt x="201930" y="1720850"/>
                  </a:lnTo>
                  <a:lnTo>
                    <a:pt x="1098550" y="177800"/>
                  </a:lnTo>
                  <a:lnTo>
                    <a:pt x="14987691" y="177800"/>
                  </a:lnTo>
                  <a:close/>
                </a:path>
              </a:pathLst>
            </a:custGeom>
            <a:solidFill>
              <a:srgbClr val="E5919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5886640" y="5490162"/>
            <a:ext cx="10595484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8"/>
              </a:lnSpc>
            </a:pPr>
            <a:r>
              <a:rPr lang="en-US" sz="4500">
                <a:solidFill>
                  <a:srgbClr val="000000"/>
                </a:solidFill>
                <a:latin typeface="Open Sans Light"/>
              </a:rPr>
              <a:t>Положення про порядок користування Інтернетом в ЗДО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-13" y="-101766"/>
            <a:ext cx="18288000" cy="1038875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3" y="1737165"/>
            <a:ext cx="18287974" cy="45719"/>
          </a:xfrm>
          <a:prstGeom prst="rect">
            <a:avLst/>
          </a:prstGeom>
          <a:solidFill>
            <a:srgbClr val="AE8441"/>
          </a:solidFill>
        </p:spPr>
      </p:sp>
      <p:grpSp>
        <p:nvGrpSpPr>
          <p:cNvPr id="5" name="Group 5"/>
          <p:cNvGrpSpPr/>
          <p:nvPr/>
        </p:nvGrpSpPr>
        <p:grpSpPr>
          <a:xfrm>
            <a:off x="1447800" y="4325712"/>
            <a:ext cx="7575498" cy="1829821"/>
            <a:chOff x="-705528" y="-898968"/>
            <a:chExt cx="10100663" cy="2439759"/>
          </a:xfrm>
        </p:grpSpPr>
        <p:sp>
          <p:nvSpPr>
            <p:cNvPr id="6" name="TextBox 6"/>
            <p:cNvSpPr txBox="1"/>
            <p:nvPr/>
          </p:nvSpPr>
          <p:spPr>
            <a:xfrm>
              <a:off x="-705528" y="-898968"/>
              <a:ext cx="9395135" cy="85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ІНФОРМАЦІЙНИЙ РЕСУРС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44929"/>
              <a:ext cx="9395135" cy="495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3195719"/>
            <a:ext cx="4238629" cy="1459474"/>
            <a:chOff x="-705556" y="-405177"/>
            <a:chExt cx="5651504" cy="1945967"/>
          </a:xfrm>
        </p:grpSpPr>
        <p:sp>
          <p:nvSpPr>
            <p:cNvPr id="9" name="TextBox 9"/>
            <p:cNvSpPr txBox="1"/>
            <p:nvPr/>
          </p:nvSpPr>
          <p:spPr>
            <a:xfrm>
              <a:off x="-705556" y="-405177"/>
              <a:ext cx="4945948" cy="769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ЦІЛІ І ЗАВДАННЯ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44927"/>
              <a:ext cx="4945948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47800" y="2226417"/>
            <a:ext cx="1212005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50"/>
              </a:lnSpc>
            </a:pPr>
            <a:r>
              <a:rPr lang="en-US" sz="3000" spc="239" dirty="0">
                <a:solidFill>
                  <a:srgbClr val="000000"/>
                </a:solidFill>
                <a:latin typeface="Roboto Bold"/>
              </a:rPr>
              <a:t>ЗАГАЛЬНІ ПОЛОЖЕННЯ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1183" y="2057861"/>
            <a:ext cx="43507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6100" dirty="0">
                <a:solidFill>
                  <a:srgbClr val="CA721C"/>
                </a:solidFill>
                <a:latin typeface="Open Sans Bold"/>
              </a:rPr>
              <a:t>1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47800" y="5435650"/>
            <a:ext cx="7575498" cy="2229538"/>
            <a:chOff x="-705528" y="-1431923"/>
            <a:chExt cx="10100663" cy="2972714"/>
          </a:xfrm>
        </p:grpSpPr>
        <p:sp>
          <p:nvSpPr>
            <p:cNvPr id="14" name="TextBox 14"/>
            <p:cNvSpPr txBox="1"/>
            <p:nvPr/>
          </p:nvSpPr>
          <p:spPr>
            <a:xfrm>
              <a:off x="-705528" y="-1431923"/>
              <a:ext cx="10100663" cy="769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СТРУКТУРА САЙТУ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044929"/>
              <a:ext cx="9395135" cy="495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12389" y="6591384"/>
            <a:ext cx="9663182" cy="2668916"/>
            <a:chOff x="-752747" y="-2017760"/>
            <a:chExt cx="12884243" cy="3558551"/>
          </a:xfrm>
        </p:grpSpPr>
        <p:sp>
          <p:nvSpPr>
            <p:cNvPr id="17" name="TextBox 17"/>
            <p:cNvSpPr txBox="1"/>
            <p:nvPr/>
          </p:nvSpPr>
          <p:spPr>
            <a:xfrm>
              <a:off x="-752747" y="-2017760"/>
              <a:ext cx="1225432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ОРГАНІЗАЦІЯ ФУНКЦІОНУВАННЯ САЙТУ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044929"/>
              <a:ext cx="12131496" cy="495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7800" y="7747118"/>
            <a:ext cx="7575498" cy="2934840"/>
            <a:chOff x="-705528" y="-2372325"/>
            <a:chExt cx="10100663" cy="3913116"/>
          </a:xfrm>
        </p:grpSpPr>
        <p:sp>
          <p:nvSpPr>
            <p:cNvPr id="20" name="TextBox 20"/>
            <p:cNvSpPr txBox="1"/>
            <p:nvPr/>
          </p:nvSpPr>
          <p:spPr>
            <a:xfrm>
              <a:off x="-705528" y="-2372325"/>
              <a:ext cx="10100663" cy="7694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ПЕРСОНАЛЬНІ ДАНІ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44929"/>
              <a:ext cx="9395135" cy="495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34632" y="3028181"/>
            <a:ext cx="43507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6100" dirty="0">
                <a:solidFill>
                  <a:srgbClr val="CA721C"/>
                </a:solidFill>
                <a:latin typeface="Open Sans Bold"/>
              </a:rPr>
              <a:t>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1183" y="4136344"/>
            <a:ext cx="43507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6100" dirty="0">
                <a:solidFill>
                  <a:srgbClr val="CA721C"/>
                </a:solidFill>
                <a:latin typeface="Open Sans Bold"/>
              </a:rPr>
              <a:t>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1183" y="5236597"/>
            <a:ext cx="43507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6100" dirty="0">
                <a:solidFill>
                  <a:srgbClr val="CA721C"/>
                </a:solidFill>
                <a:latin typeface="Open Sans Bold"/>
              </a:rPr>
              <a:t>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34632" y="6402021"/>
            <a:ext cx="43507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6100" dirty="0">
                <a:solidFill>
                  <a:srgbClr val="CA721C"/>
                </a:solidFill>
                <a:latin typeface="Open Sans Bold"/>
              </a:rPr>
              <a:t>5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4871" y="7479239"/>
            <a:ext cx="435074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8"/>
              </a:lnSpc>
            </a:pPr>
            <a:r>
              <a:rPr lang="en-US" sz="6100" dirty="0">
                <a:solidFill>
                  <a:srgbClr val="CA721C"/>
                </a:solidFill>
                <a:latin typeface="Open Sans Bold"/>
              </a:rPr>
              <a:t>6</a:t>
            </a:r>
          </a:p>
        </p:txBody>
      </p:sp>
      <p:sp>
        <p:nvSpPr>
          <p:cNvPr id="27" name="AutoShape 3"/>
          <p:cNvSpPr/>
          <p:nvPr/>
        </p:nvSpPr>
        <p:spPr>
          <a:xfrm>
            <a:off x="3" y="-74952"/>
            <a:ext cx="18287974" cy="1802427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640299" y="-73464"/>
            <a:ext cx="1772767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uk-UA" sz="54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Орієнтовні розділи положення </a:t>
            </a:r>
          </a:p>
          <a:p>
            <a:pPr algn="ctr">
              <a:lnSpc>
                <a:spcPts val="7200"/>
              </a:lnSpc>
            </a:pPr>
            <a:r>
              <a:rPr lang="uk-UA" sz="54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про функціонування сайту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5E5A4D-E12F-0DC3-2A9A-1FD644753D61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DC49D2A-9F2B-7CB2-03C5-89DB68575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02" b="90000" l="9924" r="94084">
                        <a14:foregroundMark x1="49809" y1="61569" x2="49809" y2="61569"/>
                        <a14:foregroundMark x1="33015" y1="66471" x2="33015" y2="66471"/>
                        <a14:foregroundMark x1="38168" y1="71176" x2="38168" y2="71176"/>
                        <a14:foregroundMark x1="30153" y1="7647" x2="30153" y2="78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8137" y="2551445"/>
            <a:ext cx="6477547" cy="630448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17FBA03-19E8-F82A-76CC-898732633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FDFFF21-0660-F47E-7C78-099856F6B30F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" y="28332"/>
            <a:ext cx="8966070" cy="400728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/>
          <p:nvPr/>
        </p:nvGrpSpPr>
        <p:grpSpPr>
          <a:xfrm rot="-10800000">
            <a:off x="3761666" y="4089181"/>
            <a:ext cx="335032" cy="290138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solidFill>
              <a:srgbClr val="AE8441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53" y="3886725"/>
            <a:ext cx="8966070" cy="202341"/>
          </a:xfrm>
          <a:prstGeom prst="rect">
            <a:avLst/>
          </a:prstGeom>
          <a:solidFill>
            <a:srgbClr val="AE8441"/>
          </a:solidFill>
        </p:spPr>
      </p:sp>
      <p:sp>
        <p:nvSpPr>
          <p:cNvPr id="7" name="TextBox 7"/>
          <p:cNvSpPr txBox="1"/>
          <p:nvPr/>
        </p:nvSpPr>
        <p:spPr>
          <a:xfrm>
            <a:off x="206057" y="28332"/>
            <a:ext cx="876002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Закону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України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uk-UA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«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Про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охорону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дитинства</a:t>
            </a:r>
            <a:r>
              <a:rPr lang="uk-UA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»</a:t>
            </a:r>
            <a:endParaRPr lang="en-US" sz="6100" spc="120" dirty="0">
              <a:solidFill>
                <a:srgbClr val="113C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dkova Regular"/>
            </a:endParaRPr>
          </a:p>
          <a:p>
            <a:pPr algn="ctr">
              <a:lnSpc>
                <a:spcPts val="7200"/>
              </a:lnSpc>
            </a:pP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Цивільний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кодекс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</a:t>
            </a:r>
            <a:r>
              <a:rPr lang="en-US" sz="6100" spc="120" dirty="0" err="1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України</a:t>
            </a:r>
            <a:r>
              <a:rPr lang="en-US" sz="6100" spc="120" dirty="0">
                <a:solidFill>
                  <a:srgbClr val="113C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dkova Regular"/>
              </a:rPr>
              <a:t> ст.307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12839" y="4728979"/>
            <a:ext cx="4855342" cy="5034647"/>
            <a:chOff x="0" y="-142874"/>
            <a:chExt cx="6473789" cy="6712869"/>
          </a:xfrm>
        </p:grpSpPr>
        <p:sp>
          <p:nvSpPr>
            <p:cNvPr id="9" name="TextBox 9"/>
            <p:cNvSpPr txBox="1"/>
            <p:nvPr/>
          </p:nvSpPr>
          <p:spPr>
            <a:xfrm>
              <a:off x="0" y="-142874"/>
              <a:ext cx="6473789" cy="5984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en-US" sz="3000" spc="239" dirty="0">
                  <a:solidFill>
                    <a:srgbClr val="000000"/>
                  </a:solidFill>
                  <a:latin typeface="Roboto Bold"/>
                </a:rPr>
                <a:t>ФОТО ТА ВІДЕО ІЗ ЗОБРАЖЕННЯМ ЛЮДИНИ МОЖУТЬ БУТИ ЗРОБЛЕНІ ЛИШЕ ЗА УМОВИ ОТРИМАННЯ ЗГОДИ ЛЮДИНИ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074132"/>
              <a:ext cx="6473789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80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22395" y="0"/>
            <a:ext cx="7384406" cy="101612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5972" y="6412229"/>
            <a:ext cx="3058028" cy="357854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960966" y="10085184"/>
            <a:ext cx="497275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endParaRPr/>
          </a:p>
        </p:txBody>
      </p:sp>
      <p:sp>
        <p:nvSpPr>
          <p:cNvPr id="14" name="TextBox 14"/>
          <p:cNvSpPr txBox="1"/>
          <p:nvPr/>
        </p:nvSpPr>
        <p:spPr>
          <a:xfrm>
            <a:off x="7869965" y="9456534"/>
            <a:ext cx="370946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endParaRPr/>
          </a:p>
        </p:txBody>
      </p:sp>
      <p:sp>
        <p:nvSpPr>
          <p:cNvPr id="15" name="TextBox 15"/>
          <p:cNvSpPr txBox="1"/>
          <p:nvPr/>
        </p:nvSpPr>
        <p:spPr>
          <a:xfrm>
            <a:off x="12404001" y="9426902"/>
            <a:ext cx="485534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&quot;хваліть інших&quot;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3283" tIns="81642" rIns="163283" bIns="81642" numCol="1" anchor="t" anchorCtr="0" compatLnSpc="1">
            <a:prstTxWarp prst="textNoShape">
              <a:avLst/>
            </a:prstTxWarp>
          </a:bodyPr>
          <a:lstStyle/>
          <a:p>
            <a:pPr defTabSz="1632832"/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5E35954-7E79-0185-CFEE-BF1B0607AC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-139853"/>
            <a:ext cx="18288000" cy="103887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1150" y="876300"/>
            <a:ext cx="17489171" cy="6812852"/>
          </a:xfrm>
          <a:prstGeom prst="rect">
            <a:avLst/>
          </a:prstGeom>
        </p:spPr>
        <p:txBody>
          <a:bodyPr wrap="square" lIns="163283" tIns="81642" rIns="163283" bIns="81642">
            <a:spAutoFit/>
          </a:bodyPr>
          <a:lstStyle/>
          <a:p>
            <a:pPr algn="ctr" defTabSz="1632832"/>
            <a:r>
              <a:rPr lang="ru-RU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Головне — </a:t>
            </a:r>
            <a:r>
              <a:rPr lang="ru-RU" sz="4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залишити</a:t>
            </a:r>
            <a:r>
              <a:rPr lang="ru-RU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минулому</a:t>
            </a:r>
            <a:r>
              <a:rPr lang="ru-RU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думку про те, </a:t>
            </a:r>
            <a:r>
              <a:rPr lang="ru-RU" sz="4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хвалити</a:t>
            </a:r>
            <a:r>
              <a:rPr lang="ru-RU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вас </a:t>
            </a:r>
            <a:r>
              <a:rPr lang="ru-RU" sz="4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</a:t>
            </a:r>
            <a:r>
              <a:rPr lang="ru-RU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 defTabSz="1632832"/>
            <a:endParaRPr lang="ru-RU" sz="4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1632832"/>
            <a:r>
              <a:rPr lang="uk-UA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Презентуйте себе та свої досягнення, підтримуйте своїх колег!</a:t>
            </a:r>
            <a:endParaRPr lang="en-US" sz="4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1632832"/>
            <a:endParaRPr lang="en-US" sz="4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1632832"/>
            <a:r>
              <a:rPr lang="uk-UA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 Вас немає в Інтернеті – </a:t>
            </a:r>
            <a:endParaRPr lang="en-US" sz="4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1632832"/>
            <a:r>
              <a:rPr lang="uk-UA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 не існуєте</a:t>
            </a:r>
            <a:r>
              <a:rPr lang="en-US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48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1632832"/>
            <a:r>
              <a:rPr lang="uk-UA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D6291F-4807-D287-5DF8-EC3A14791478}"/>
              </a:ext>
            </a:extLst>
          </p:cNvPr>
          <p:cNvSpPr txBox="1"/>
          <p:nvPr/>
        </p:nvSpPr>
        <p:spPr>
          <a:xfrm>
            <a:off x="13507225" y="9474369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2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016BEB-9D51-7861-11A2-B3C028E35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372600"/>
            <a:ext cx="542925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92519B-A171-9713-0C9E-79B01F28CAF5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0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0611" y="1367035"/>
            <a:ext cx="6378614" cy="61739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63275" y="929165"/>
            <a:ext cx="1220202" cy="12268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7845" y="6267059"/>
            <a:ext cx="1271298" cy="9846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95318" y="6463890"/>
            <a:ext cx="2748684" cy="279441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52939" y="2051285"/>
            <a:ext cx="5156250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1"/>
              </a:lnSpc>
            </a:pPr>
            <a:r>
              <a:rPr lang="en-US" sz="6600" spc="298" dirty="0" err="1">
                <a:solidFill>
                  <a:srgbClr val="000000"/>
                </a:solidFill>
                <a:latin typeface="+mj-lt"/>
              </a:rPr>
              <a:t>Вивчення</a:t>
            </a:r>
            <a:r>
              <a:rPr lang="en-US" sz="66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298" dirty="0" err="1">
                <a:solidFill>
                  <a:srgbClr val="000000"/>
                </a:solidFill>
                <a:latin typeface="+mj-lt"/>
              </a:rPr>
              <a:t>нормативно-правової</a:t>
            </a:r>
            <a:r>
              <a:rPr lang="en-US" sz="66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600" spc="298" dirty="0" err="1">
                <a:solidFill>
                  <a:srgbClr val="000000"/>
                </a:solidFill>
                <a:latin typeface="+mj-lt"/>
              </a:rPr>
              <a:t>бази</a:t>
            </a:r>
            <a:endParaRPr lang="en-US" sz="6600" spc="298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72391" y="2308935"/>
            <a:ext cx="6961230" cy="642964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57355" y="6314414"/>
            <a:ext cx="41117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6"/>
              </a:lnSpc>
            </a:pPr>
            <a:r>
              <a:rPr lang="en-US" sz="5500">
                <a:solidFill>
                  <a:srgbClr val="000000"/>
                </a:solidFill>
                <a:latin typeface="Open Sans Extra Bold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61574-1305-F78E-33F4-A6180660D8D9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FF0B86-CCB3-3106-AB3E-CA554F48B5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69579A-C57B-C8FD-DF1F-068542994380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7787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016" y="405444"/>
            <a:ext cx="1237368" cy="12467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016" y="1930152"/>
            <a:ext cx="1237368" cy="12467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016" y="3548258"/>
            <a:ext cx="1237368" cy="12467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0016" y="5299523"/>
            <a:ext cx="1237368" cy="124671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26095" y="7830666"/>
            <a:ext cx="1626969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Методичні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рекомендації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щодо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організації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роботи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сайту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закладу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освіти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88141" y="5143500"/>
            <a:ext cx="1561592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Наказ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ДСЯО </a:t>
            </a:r>
            <a:r>
              <a:rPr lang="uk-UA" sz="3200" dirty="0">
                <a:solidFill>
                  <a:srgbClr val="000000"/>
                </a:solidFill>
                <a:latin typeface="Arimo Bold"/>
              </a:rPr>
              <a:t>«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Про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затвердження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Методичних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рекомендацій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з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питань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формування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внутрішньої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системи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забезпечення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якості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освіти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у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закладах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дошкільної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освіти</a:t>
            </a:r>
            <a:r>
              <a:rPr lang="uk-UA" sz="3200" dirty="0">
                <a:solidFill>
                  <a:srgbClr val="000000"/>
                </a:solidFill>
                <a:latin typeface="Arimo Bold"/>
              </a:rPr>
              <a:t>»</a:t>
            </a:r>
            <a:endParaRPr lang="en-US" sz="32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71846" y="698937"/>
            <a:ext cx="13090548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Закон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України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 </a:t>
            </a:r>
            <a:r>
              <a:rPr lang="uk-UA" sz="3200" dirty="0">
                <a:solidFill>
                  <a:srgbClr val="000000"/>
                </a:solidFill>
                <a:latin typeface="Arimo Bold"/>
              </a:rPr>
              <a:t>«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Про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освіту</a:t>
            </a:r>
            <a:r>
              <a:rPr lang="uk-UA" sz="3200" dirty="0">
                <a:solidFill>
                  <a:srgbClr val="000000"/>
                </a:solidFill>
                <a:latin typeface="Arimo Bold"/>
              </a:rPr>
              <a:t>»</a:t>
            </a:r>
            <a:endParaRPr lang="en-US" sz="32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026095" y="3543804"/>
            <a:ext cx="15769458" cy="110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Постанова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КМУ </a:t>
            </a:r>
            <a:r>
              <a:rPr lang="uk-UA" sz="3200" dirty="0">
                <a:solidFill>
                  <a:srgbClr val="000000"/>
                </a:solidFill>
                <a:latin typeface="Arimo Bold"/>
              </a:rPr>
              <a:t>«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Порядок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підвищення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кваліфікації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педагогічних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і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науково-педагогічних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працівників</a:t>
            </a:r>
            <a:r>
              <a:rPr lang="uk-UA" sz="3200" dirty="0">
                <a:solidFill>
                  <a:srgbClr val="000000"/>
                </a:solidFill>
                <a:latin typeface="Arimo Bold"/>
              </a:rPr>
              <a:t>»</a:t>
            </a:r>
            <a:endParaRPr lang="en-US" sz="3200" dirty="0">
              <a:solidFill>
                <a:srgbClr val="000000"/>
              </a:solidFill>
              <a:latin typeface="Arimo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5256" y="7436085"/>
            <a:ext cx="1237368" cy="124671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171846" y="2227555"/>
            <a:ext cx="13090548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Закон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України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 </a:t>
            </a:r>
            <a:r>
              <a:rPr lang="uk-UA" sz="3200" dirty="0">
                <a:solidFill>
                  <a:srgbClr val="000000"/>
                </a:solidFill>
                <a:latin typeface="Arimo Bold"/>
              </a:rPr>
              <a:t>«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Про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дошкільну</a:t>
            </a:r>
            <a:r>
              <a:rPr lang="en-US" sz="3200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mo Bold"/>
              </a:rPr>
              <a:t>освіту</a:t>
            </a:r>
            <a:r>
              <a:rPr lang="uk-UA" sz="3200" dirty="0">
                <a:solidFill>
                  <a:srgbClr val="000000"/>
                </a:solidFill>
                <a:latin typeface="Arimo Bold"/>
              </a:rPr>
              <a:t>»</a:t>
            </a:r>
            <a:endParaRPr lang="en-US" sz="3200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A0C4A-1827-2900-CB70-0C88BDD83B54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C2FF376-AA53-512E-D09C-146A92538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568DFA-FE07-36F7-8A4F-D1D264E12E1A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0" t="37817" b="171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23" b="8723"/>
          <a:stretch>
            <a:fillRect/>
          </a:stretch>
        </p:blipFill>
        <p:spPr>
          <a:xfrm>
            <a:off x="582641" y="1367035"/>
            <a:ext cx="7726686" cy="61739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88753" y="753479"/>
            <a:ext cx="1220202" cy="12268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7134" y="6389727"/>
            <a:ext cx="1271298" cy="9846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57558" y="-365681"/>
            <a:ext cx="6263748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52783" y="1908681"/>
            <a:ext cx="6071922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1"/>
              </a:lnSpc>
            </a:pP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Розробка</a:t>
            </a:r>
            <a:r>
              <a:rPr lang="en-US" sz="68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структури</a:t>
            </a:r>
            <a:r>
              <a:rPr lang="en-US" sz="68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або</a:t>
            </a:r>
            <a:r>
              <a:rPr lang="en-US" sz="68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ментальної</a:t>
            </a:r>
            <a:r>
              <a:rPr lang="en-US" sz="68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карти</a:t>
            </a:r>
            <a:r>
              <a:rPr lang="en-US" sz="6800" spc="298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800" spc="298" dirty="0" err="1">
                <a:solidFill>
                  <a:srgbClr val="000000"/>
                </a:solidFill>
                <a:latin typeface="+mj-lt"/>
              </a:rPr>
              <a:t>сайту</a:t>
            </a:r>
            <a:endParaRPr lang="en-US" sz="6800" spc="298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92354" y="5977263"/>
            <a:ext cx="2893168" cy="390968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47198" y="6355825"/>
            <a:ext cx="41117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6"/>
              </a:lnSpc>
            </a:pPr>
            <a:r>
              <a:rPr lang="en-US" sz="5500" dirty="0">
                <a:solidFill>
                  <a:srgbClr val="000000"/>
                </a:solidFill>
                <a:latin typeface="Open Sans Extra Bold"/>
              </a:rPr>
              <a:t>2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38622" y="2144052"/>
            <a:ext cx="6320680" cy="5998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9F18D2-E05B-9725-2C17-E718A53FB519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C4689A-60AD-4192-2F6B-23DB4787E8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9D46E4-9497-E2FB-1C0C-31E753B8E54A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3887091"/>
            <a:ext cx="4451862" cy="33388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50501" y="4548887"/>
            <a:ext cx="3850582" cy="24441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4402" y="3499139"/>
            <a:ext cx="401006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7558" y="-365681"/>
            <a:ext cx="626374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81600" y="3848991"/>
            <a:ext cx="3352885" cy="335288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853" y="482045"/>
            <a:ext cx="16215702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150" dirty="0" err="1">
                <a:solidFill>
                  <a:srgbClr val="000000"/>
                </a:solidFill>
                <a:latin typeface="+mj-lt"/>
              </a:rPr>
              <a:t>Створення</a:t>
            </a:r>
            <a:r>
              <a:rPr lang="en-US" sz="7500" spc="15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7500" spc="150" dirty="0" err="1">
                <a:solidFill>
                  <a:srgbClr val="000000"/>
                </a:solidFill>
                <a:latin typeface="+mj-lt"/>
              </a:rPr>
              <a:t>ментальних</a:t>
            </a:r>
            <a:r>
              <a:rPr lang="en-US" sz="7500" spc="15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7500" spc="150" dirty="0" err="1">
                <a:solidFill>
                  <a:srgbClr val="000000"/>
                </a:solidFill>
                <a:latin typeface="+mj-lt"/>
              </a:rPr>
              <a:t>карт</a:t>
            </a:r>
            <a:r>
              <a:rPr lang="en-US" sz="7500" spc="15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>
              <a:lnSpc>
                <a:spcPts val="9000"/>
              </a:lnSpc>
            </a:pPr>
            <a:r>
              <a:rPr lang="en-US" sz="7500" spc="150" dirty="0">
                <a:solidFill>
                  <a:srgbClr val="000000"/>
                </a:solidFill>
                <a:latin typeface="+mj-lt"/>
              </a:rPr>
              <a:t>(</a:t>
            </a:r>
            <a:r>
              <a:rPr lang="uk-UA" sz="7500" spc="150" dirty="0">
                <a:solidFill>
                  <a:srgbClr val="000000"/>
                </a:solidFill>
                <a:latin typeface="+mj-lt"/>
              </a:rPr>
              <a:t>«</a:t>
            </a:r>
            <a:r>
              <a:rPr lang="en-US" sz="7500" spc="150" dirty="0" err="1">
                <a:solidFill>
                  <a:srgbClr val="000000"/>
                </a:solidFill>
                <a:latin typeface="+mj-lt"/>
              </a:rPr>
              <a:t>дерева</a:t>
            </a:r>
            <a:r>
              <a:rPr lang="uk-UA" sz="7500" spc="150" dirty="0">
                <a:solidFill>
                  <a:srgbClr val="000000"/>
                </a:solidFill>
                <a:latin typeface="+mj-lt"/>
              </a:rPr>
              <a:t>»</a:t>
            </a:r>
            <a:r>
              <a:rPr lang="en-US" sz="7500" spc="15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7500" spc="150" dirty="0" err="1">
                <a:solidFill>
                  <a:srgbClr val="000000"/>
                </a:solidFill>
                <a:latin typeface="+mj-lt"/>
              </a:rPr>
              <a:t>сайту</a:t>
            </a:r>
            <a:r>
              <a:rPr lang="en-US" sz="7500" spc="150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2783-9E37-3149-2DC2-25C0633979DA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B66C1B-AE9B-94DD-4B5A-D97843722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08BEC5-24CF-B6A8-41E1-89B630D616CC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2876" y="1401411"/>
            <a:ext cx="8839884" cy="7856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" y="1409031"/>
            <a:ext cx="8824644" cy="78492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48600" y="6353024"/>
            <a:ext cx="2324075" cy="292503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758308" y="-155436"/>
            <a:ext cx="6163152" cy="1372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78"/>
              </a:lnSpc>
              <a:spcBef>
                <a:spcPct val="0"/>
              </a:spcBef>
            </a:pPr>
            <a:r>
              <a:rPr lang="en-US" sz="7300" spc="511" dirty="0" err="1">
                <a:solidFill>
                  <a:srgbClr val="000000"/>
                </a:solidFill>
                <a:latin typeface="+mj-lt"/>
              </a:rPr>
              <a:t>Статут</a:t>
            </a:r>
            <a:r>
              <a:rPr lang="en-US" sz="7300" spc="511" dirty="0">
                <a:solidFill>
                  <a:srgbClr val="000000"/>
                </a:solidFill>
                <a:latin typeface="+mj-lt"/>
              </a:rPr>
              <a:t> ЗДО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2894202"/>
            <a:ext cx="8839884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повинен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містити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всі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сторінки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чинного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інформацію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те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коли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і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ким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був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затверджений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 документ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23934" y="2894160"/>
            <a:ext cx="8376604" cy="3150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П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ерша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сторінка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або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окремі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його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сторінки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  <a:p>
            <a:pPr marL="776758" lvl="1" indent="-388347">
              <a:lnSpc>
                <a:spcPts val="5039"/>
              </a:lnSpc>
              <a:buFont typeface="Arial"/>
              <a:buChar char="•"/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Т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екст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документу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без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інформації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про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те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коли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і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ким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він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був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затверджений</a:t>
            </a:r>
            <a:endParaRPr lang="en-US" sz="36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9EDF17-8618-6DF2-6094-C9D09D5EBA6D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6DB25A-0363-DBA1-4AA8-6D41EAA885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A613BF-4EC8-C46F-4024-F0618B921840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8118" y="1447131"/>
            <a:ext cx="8839884" cy="742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6090" y="1028700"/>
            <a:ext cx="1645220" cy="15290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86800" y="1043973"/>
            <a:ext cx="1513736" cy="15137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47131"/>
            <a:ext cx="8839884" cy="74273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36421" y="7129841"/>
            <a:ext cx="1815157" cy="215129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2797" y="266700"/>
            <a:ext cx="17839054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0"/>
              </a:lnSpc>
            </a:pPr>
            <a:r>
              <a:rPr lang="en-US" sz="6000" spc="477" dirty="0" err="1">
                <a:solidFill>
                  <a:srgbClr val="000000"/>
                </a:solidFill>
                <a:latin typeface="+mj-lt"/>
              </a:rPr>
              <a:t>Ліцензія</a:t>
            </a:r>
            <a:r>
              <a:rPr lang="en-US" sz="6000" spc="47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77" dirty="0" err="1">
                <a:solidFill>
                  <a:srgbClr val="000000"/>
                </a:solidFill>
                <a:latin typeface="+mj-lt"/>
              </a:rPr>
              <a:t>на</a:t>
            </a:r>
            <a:r>
              <a:rPr lang="en-US" sz="6000" spc="47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77" dirty="0" err="1">
                <a:solidFill>
                  <a:srgbClr val="000000"/>
                </a:solidFill>
                <a:latin typeface="+mj-lt"/>
              </a:rPr>
              <a:t>провадження</a:t>
            </a:r>
            <a:r>
              <a:rPr lang="en-US" sz="6000" spc="47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77" dirty="0" err="1">
                <a:solidFill>
                  <a:srgbClr val="000000"/>
                </a:solidFill>
                <a:latin typeface="+mj-lt"/>
              </a:rPr>
              <a:t>освітньої</a:t>
            </a:r>
            <a:r>
              <a:rPr lang="en-US" sz="6000" spc="477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spc="477" dirty="0" err="1">
                <a:solidFill>
                  <a:srgbClr val="000000"/>
                </a:solidFill>
                <a:latin typeface="+mj-lt"/>
              </a:rPr>
              <a:t>діяльності</a:t>
            </a:r>
            <a:r>
              <a:rPr lang="en-US" sz="6000" spc="477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2796" y="2894159"/>
            <a:ext cx="8657087" cy="3832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На </a:t>
            </a:r>
            <a:r>
              <a:rPr lang="uk-UA" sz="3600" dirty="0" err="1">
                <a:solidFill>
                  <a:srgbClr val="000000"/>
                </a:solidFill>
                <a:latin typeface="Arimo"/>
              </a:rPr>
              <a:t>вебсайті</a:t>
            </a:r>
            <a:r>
              <a:rPr lang="uk-UA" sz="3600" dirty="0">
                <a:solidFill>
                  <a:srgbClr val="000000"/>
                </a:solidFill>
                <a:latin typeface="Arimo"/>
              </a:rPr>
              <a:t> розміщується документ, який засвідчує прийняття органом ліцензування рішення про видачу ліцензії на право провадження освітньої діяльності на встановленому рівні та в межах ліцензованого обсягу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68542" y="2462456"/>
            <a:ext cx="8376604" cy="6412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Документи, що втратили чинність, або інші документи, які не містять інформацію про видачу ліцензії, про рівень на якому здійснюється освітня діяльність та/або встановлений ліцензований обсяг, а також  документи у вигляді файлу, непридатного для розпізнання та вивчення інформації через </a:t>
            </a:r>
          </a:p>
          <a:p>
            <a:pPr algn="ctr">
              <a:lnSpc>
                <a:spcPts val="5039"/>
              </a:lnSpc>
            </a:pPr>
            <a:r>
              <a:rPr lang="uk-UA" sz="3600" dirty="0">
                <a:solidFill>
                  <a:srgbClr val="000000"/>
                </a:solidFill>
                <a:latin typeface="Arimo"/>
              </a:rPr>
              <a:t>його низьку якість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97D9B-B1A6-4731-7636-DC317A4A8560}"/>
              </a:ext>
            </a:extLst>
          </p:cNvPr>
          <p:cNvSpPr txBox="1"/>
          <p:nvPr/>
        </p:nvSpPr>
        <p:spPr>
          <a:xfrm>
            <a:off x="13516417" y="9534100"/>
            <a:ext cx="42930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700" b="1" dirty="0">
                <a:solidFill>
                  <a:schemeClr val="accent6">
                    <a:lumMod val="50000"/>
                  </a:schemeClr>
                </a:solidFill>
              </a:rPr>
              <a:t>emetodyst.expertus.com.ua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D4068B-5D8B-63B8-73DE-E888A49FBC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9398945"/>
            <a:ext cx="542925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E3EECB-CBFF-3A57-3413-3D0A526FC3E8}"/>
              </a:ext>
            </a:extLst>
          </p:cNvPr>
          <p:cNvSpPr txBox="1"/>
          <p:nvPr/>
        </p:nvSpPr>
        <p:spPr>
          <a:xfrm>
            <a:off x="1447800" y="953410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err="1">
                <a:solidFill>
                  <a:schemeClr val="accent2">
                    <a:lumMod val="50000"/>
                  </a:schemeClr>
                </a:solidFill>
              </a:rPr>
              <a:t>Експертус</a:t>
            </a:r>
            <a:endParaRPr lang="uk-UA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94C1203AEB70140AB000814FB9FAF8A" ma:contentTypeVersion="17" ma:contentTypeDescription="Создание документа." ma:contentTypeScope="" ma:versionID="e2e5eb7b10b44d28dfc4b65f0d253ebb">
  <xsd:schema xmlns:xsd="http://www.w3.org/2001/XMLSchema" xmlns:xs="http://www.w3.org/2001/XMLSchema" xmlns:p="http://schemas.microsoft.com/office/2006/metadata/properties" xmlns:ns2="047194ae-67a8-4747-a031-f9839f483239" xmlns:ns3="5d1fa8d4-afb1-4fe3-bd1c-b5071176f0aa" targetNamespace="http://schemas.microsoft.com/office/2006/metadata/properties" ma:root="true" ma:fieldsID="32247a26676eebe4945c0c465f515a83" ns2:_="" ns3:_="">
    <xsd:import namespace="047194ae-67a8-4747-a031-f9839f483239"/>
    <xsd:import namespace="5d1fa8d4-afb1-4fe3-bd1c-b5071176f0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194ae-67a8-4747-a031-f9839f483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7a683056-55b3-4c01-b63f-fe59c54346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fa8d4-afb1-4fe3-bd1c-b5071176f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0578eb-f189-44fd-8238-070490b204b2}" ma:internalName="TaxCatchAll" ma:showField="CatchAllData" ma:web="5d1fa8d4-afb1-4fe3-bd1c-b5071176f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E02319-C72F-4C6D-B6D6-3A09CA47CB14}"/>
</file>

<file path=customXml/itemProps2.xml><?xml version="1.0" encoding="utf-8"?>
<ds:datastoreItem xmlns:ds="http://schemas.openxmlformats.org/officeDocument/2006/customXml" ds:itemID="{409677FD-0014-4385-8366-0E586545720E}"/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1926</Words>
  <Application>Microsoft Office PowerPoint</Application>
  <PresentationFormat>Произвольный</PresentationFormat>
  <Paragraphs>287</Paragraphs>
  <Slides>36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53" baseType="lpstr">
      <vt:lpstr>Calibri</vt:lpstr>
      <vt:lpstr>Open Sans Light Bold</vt:lpstr>
      <vt:lpstr>Open Sans Bold</vt:lpstr>
      <vt:lpstr>Arimo</vt:lpstr>
      <vt:lpstr>Open Sans Light</vt:lpstr>
      <vt:lpstr>Roboto</vt:lpstr>
      <vt:lpstr>Arial</vt:lpstr>
      <vt:lpstr>Podkova Regular</vt:lpstr>
      <vt:lpstr>LeoHand Light Bold</vt:lpstr>
      <vt:lpstr>Arimo Bold</vt:lpstr>
      <vt:lpstr>Roboto Bold</vt:lpstr>
      <vt:lpstr>Times New Roman</vt:lpstr>
      <vt:lpstr>Arimo Italics</vt:lpstr>
      <vt:lpstr>Open Sans Extra Bold</vt:lpstr>
      <vt:lpstr>Calibri Light</vt:lpstr>
      <vt:lpstr>Office Theme</vt:lpstr>
      <vt:lpstr>11_Тема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Сайт ЗДО, копія</dc:title>
  <cp:lastModifiedBy>Олена Стаєнна</cp:lastModifiedBy>
  <cp:revision>34</cp:revision>
  <cp:lastPrinted>2022-11-18T05:51:15Z</cp:lastPrinted>
  <dcterms:created xsi:type="dcterms:W3CDTF">2006-08-16T00:00:00Z</dcterms:created>
  <dcterms:modified xsi:type="dcterms:W3CDTF">2023-01-10T19:39:29Z</dcterms:modified>
  <dc:identifier>DAFNOkViI7U</dc:identifier>
</cp:coreProperties>
</file>