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8"/>
  </p:notesMasterIdLst>
  <p:handoutMasterIdLst>
    <p:handoutMasterId r:id="rId19"/>
  </p:handoutMasterIdLst>
  <p:sldIdLst>
    <p:sldId id="355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3" r:id="rId16"/>
    <p:sldId id="3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EE4104-41B3-9A23-F113-CF56FE50BDC1}" v="10" dt="2026-04-29T13:56:16.879"/>
    <p1510:client id="{A4FEEECD-BEBE-3C3B-5DD4-DC219D6CEB5E}" v="16" dt="2026-04-29T12:26:11.960"/>
  </p1510:revLst>
</p1510:revInfo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5256" autoAdjust="0"/>
  </p:normalViewPr>
  <p:slideViewPr>
    <p:cSldViewPr snapToGrid="0">
      <p:cViewPr varScale="1">
        <p:scale>
          <a:sx n="114" d="100"/>
          <a:sy n="114" d="100"/>
        </p:scale>
        <p:origin x="34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Наталія Пихтіна" userId="S::npykhtina@expertus.media::3dd5f4c6-201e-4d21-ab8b-fd78ba7120a2" providerId="AD" clId="Web-{07EE4104-41B3-9A23-F113-CF56FE50BDC1}"/>
    <pc:docChg chg="modSld">
      <pc:chgData name="Наталія Пихтіна" userId="S::npykhtina@expertus.media::3dd5f4c6-201e-4d21-ab8b-fd78ba7120a2" providerId="AD" clId="Web-{07EE4104-41B3-9A23-F113-CF56FE50BDC1}" dt="2026-04-29T13:56:16.879" v="9" actId="20577"/>
      <pc:docMkLst>
        <pc:docMk/>
      </pc:docMkLst>
      <pc:sldChg chg="modSp">
        <pc:chgData name="Наталія Пихтіна" userId="S::npykhtina@expertus.media::3dd5f4c6-201e-4d21-ab8b-fd78ba7120a2" providerId="AD" clId="Web-{07EE4104-41B3-9A23-F113-CF56FE50BDC1}" dt="2026-04-29T13:55:17.337" v="4" actId="20577"/>
        <pc:sldMkLst>
          <pc:docMk/>
          <pc:sldMk cId="1221363161" sldId="355"/>
        </pc:sldMkLst>
        <pc:spChg chg="mod">
          <ac:chgData name="Наталія Пихтіна" userId="S::npykhtina@expertus.media::3dd5f4c6-201e-4d21-ab8b-fd78ba7120a2" providerId="AD" clId="Web-{07EE4104-41B3-9A23-F113-CF56FE50BDC1}" dt="2026-04-29T13:55:17.337" v="4" actId="20577"/>
          <ac:spMkLst>
            <pc:docMk/>
            <pc:sldMk cId="1221363161" sldId="355"/>
            <ac:spMk id="2" creationId="{293E168C-8042-5B4E-A5A4-A5BF693AE2D6}"/>
          </ac:spMkLst>
        </pc:spChg>
        <pc:spChg chg="mod">
          <ac:chgData name="Наталія Пихтіна" userId="S::npykhtina@expertus.media::3dd5f4c6-201e-4d21-ab8b-fd78ba7120a2" providerId="AD" clId="Web-{07EE4104-41B3-9A23-F113-CF56FE50BDC1}" dt="2026-04-29T13:53:52.147" v="2" actId="14100"/>
          <ac:spMkLst>
            <pc:docMk/>
            <pc:sldMk cId="1221363161" sldId="355"/>
            <ac:spMk id="3" creationId="{F18E61D8-31A3-2D45-8E25-CBE846E26E1C}"/>
          </ac:spMkLst>
        </pc:spChg>
      </pc:sldChg>
      <pc:sldChg chg="modSp">
        <pc:chgData name="Наталія Пихтіна" userId="S::npykhtina@expertus.media::3dd5f4c6-201e-4d21-ab8b-fd78ba7120a2" providerId="AD" clId="Web-{07EE4104-41B3-9A23-F113-CF56FE50BDC1}" dt="2026-04-29T13:55:44.796" v="7" actId="1076"/>
        <pc:sldMkLst>
          <pc:docMk/>
          <pc:sldMk cId="789829847" sldId="363"/>
        </pc:sldMkLst>
        <pc:spChg chg="mod">
          <ac:chgData name="Наталія Пихтіна" userId="S::npykhtina@expertus.media::3dd5f4c6-201e-4d21-ab8b-fd78ba7120a2" providerId="AD" clId="Web-{07EE4104-41B3-9A23-F113-CF56FE50BDC1}" dt="2026-04-29T13:55:44.796" v="7" actId="1076"/>
          <ac:spMkLst>
            <pc:docMk/>
            <pc:sldMk cId="789829847" sldId="363"/>
            <ac:spMk id="3" creationId="{4A221FEA-09F4-A957-7212-A73A16A1D384}"/>
          </ac:spMkLst>
        </pc:spChg>
        <pc:spChg chg="mod">
          <ac:chgData name="Наталія Пихтіна" userId="S::npykhtina@expertus.media::3dd5f4c6-201e-4d21-ab8b-fd78ba7120a2" providerId="AD" clId="Web-{07EE4104-41B3-9A23-F113-CF56FE50BDC1}" dt="2026-04-29T13:55:39.639" v="6" actId="20577"/>
          <ac:spMkLst>
            <pc:docMk/>
            <pc:sldMk cId="789829847" sldId="363"/>
            <ac:spMk id="4" creationId="{BC8C6602-4209-A146-665B-EC121ABE2CFB}"/>
          </ac:spMkLst>
        </pc:spChg>
      </pc:sldChg>
      <pc:sldChg chg="modSp">
        <pc:chgData name="Наталія Пихтіна" userId="S::npykhtina@expertus.media::3dd5f4c6-201e-4d21-ab8b-fd78ba7120a2" providerId="AD" clId="Web-{07EE4104-41B3-9A23-F113-CF56FE50BDC1}" dt="2026-04-29T13:56:16.879" v="9" actId="20577"/>
        <pc:sldMkLst>
          <pc:docMk/>
          <pc:sldMk cId="1121523464" sldId="366"/>
        </pc:sldMkLst>
        <pc:spChg chg="mod">
          <ac:chgData name="Наталія Пихтіна" userId="S::npykhtina@expertus.media::3dd5f4c6-201e-4d21-ab8b-fd78ba7120a2" providerId="AD" clId="Web-{07EE4104-41B3-9A23-F113-CF56FE50BDC1}" dt="2026-04-29T13:56:16.879" v="9" actId="20577"/>
          <ac:spMkLst>
            <pc:docMk/>
            <pc:sldMk cId="1121523464" sldId="366"/>
            <ac:spMk id="4" creationId="{34D11AB2-A583-DFC2-D55F-BE0DBAF3BF7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uk-UA"/>
              <a:t>шеф-редактор Експертус Кадри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D13E5-4CEC-3A4A-8E5D-AFCEE7512EEC}" type="slidenum"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uk-UA"/>
              <a:t>шеф-редактор Експертус Кадри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EFC878-2316-41FF-ABEA-24041A6F2D1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uk-UA"/>
              <a:t>шеф-редактор Експертус Кадри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48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67056" y="758756"/>
            <a:ext cx="5491571" cy="287144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500" b="1" i="0" spc="75" baseline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uk-UA" dirty="0"/>
              <a:t>Тема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67056" y="4252111"/>
            <a:ext cx="5491571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67056" y="4549557"/>
            <a:ext cx="5491571" cy="160618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350" b="0" i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4" name="Рисунок 3" descr="Зображення, що містить малюнок, ссавець, лисиця, ескіз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571077DC-F02A-8E44-F4BF-65627E7A7E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439" y="3713317"/>
            <a:ext cx="3188525" cy="314468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EE11261-63E6-89E7-9669-8F6E2BBE30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27" y="5599217"/>
            <a:ext cx="2586755" cy="78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6" y="119557"/>
            <a:ext cx="10259471" cy="1370373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52500" y="2143619"/>
            <a:ext cx="3036477" cy="5786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F0C4CE5-5F02-B143-8FD1-1B235D270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569372" y="2143619"/>
            <a:ext cx="3036477" cy="5786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569374" y="2799146"/>
            <a:ext cx="305062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9A8C14-DB28-F34E-8098-168D4C75A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187019" y="2143619"/>
            <a:ext cx="3036477" cy="5786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87019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FA83401-E40A-4E36-9C63-0BC1B3B632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160389"/>
            <a:ext cx="10274324" cy="132954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52502" y="2303934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2" y="2656907"/>
            <a:ext cx="4838700" cy="70536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3655" y="3488872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3655" y="3841846"/>
            <a:ext cx="4838700" cy="770076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502" y="4664931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2502" y="5017901"/>
            <a:ext cx="4838700" cy="90834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99647" y="2303934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9647" y="2656907"/>
            <a:ext cx="4838700" cy="70536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647" y="3488872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99647" y="3841846"/>
            <a:ext cx="4838700" cy="90834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872EEAE-3D09-4AF7-9EF0-6B78FE68D6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5736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4008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3648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4" y="141479"/>
            <a:ext cx="10163507" cy="134845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64024" y="2185431"/>
            <a:ext cx="4827179" cy="58466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350" b="0" i="0" spc="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64024" y="2799146"/>
            <a:ext cx="4827179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1C063-0222-064B-8A2E-485FE9EAC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362700" y="2185431"/>
            <a:ext cx="4764829" cy="58466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350" b="0" i="0" spc="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62702" y="2799146"/>
            <a:ext cx="4756241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B3DA6A-FB54-4370-BCE2-AAD8617512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5736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4008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364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6102" y="398444"/>
            <a:ext cx="4903377" cy="238608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uk-UA" dirty="0"/>
              <a:t>Наші контакти</a:t>
            </a:r>
            <a:endParaRPr lang="en-US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6101" y="3514309"/>
            <a:ext cx="4903377" cy="4464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lang="uk-UA" sz="1500" b="0" i="0" smtClean="0">
                <a:effectLst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endParaRPr lang="uk-UA" b="1" i="0" dirty="0">
              <a:solidFill>
                <a:srgbClr val="7D7D7D"/>
              </a:solidFill>
              <a:effectLst/>
              <a:latin typeface="Inter" panose="02000503000000020004" pitchFamily="2" charset="0"/>
            </a:endParaRP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uk-UA" dirty="0"/>
              <a:t>Скануйте 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B5C3BF3-A164-DD48-BD02-4587489DA1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 Placeholder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0552" y="4770784"/>
            <a:ext cx="4574011" cy="1724074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 b="0" i="0">
                <a:solidFill>
                  <a:schemeClr val="tx2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DD3057D-BBCB-41E1-8869-5C271C7FA9C4}"/>
              </a:ext>
            </a:extLst>
          </p:cNvPr>
          <p:cNvSpPr txBox="1">
            <a:spLocks/>
          </p:cNvSpPr>
          <p:nvPr userDrawn="1"/>
        </p:nvSpPr>
        <p:spPr>
          <a:xfrm>
            <a:off x="6907626" y="4167732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1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2D966CF-7DF3-4130-9C1D-8F828B2187C0}"/>
              </a:ext>
            </a:extLst>
          </p:cNvPr>
          <p:cNvSpPr txBox="1">
            <a:spLocks/>
          </p:cNvSpPr>
          <p:nvPr userDrawn="1"/>
        </p:nvSpPr>
        <p:spPr>
          <a:xfrm>
            <a:off x="6896102" y="4679272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1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813203E3-4B25-4A29-8BD3-29E8E8F2169A}"/>
              </a:ext>
            </a:extLst>
          </p:cNvPr>
          <p:cNvSpPr txBox="1">
            <a:spLocks/>
          </p:cNvSpPr>
          <p:nvPr userDrawn="1"/>
        </p:nvSpPr>
        <p:spPr>
          <a:xfrm>
            <a:off x="6907626" y="5109467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1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8421B03-BBFA-4348-9D78-B9D2E4297769}"/>
              </a:ext>
            </a:extLst>
          </p:cNvPr>
          <p:cNvSpPr txBox="1">
            <a:spLocks/>
          </p:cNvSpPr>
          <p:nvPr userDrawn="1"/>
        </p:nvSpPr>
        <p:spPr>
          <a:xfrm>
            <a:off x="6896100" y="3999316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0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15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6D0F8CB-F68B-4718-8D2C-FB13E41EE1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6923" y="206591"/>
            <a:ext cx="7532276" cy="134747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 spc="38" baseline="0">
                <a:latin typeface="+mj-lt"/>
              </a:defRPr>
            </a:lvl1pPr>
          </a:lstStyle>
          <a:p>
            <a:r>
              <a:rPr lang="uk-UA" dirty="0" err="1"/>
              <a:t>Загаловок</a:t>
            </a:r>
            <a:r>
              <a:rPr lang="uk-UA" dirty="0"/>
              <a:t> (слайду)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" y="1748131"/>
            <a:ext cx="7532276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57178-8C1D-4937-A964-8B29208EE0C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76531" y="1896770"/>
            <a:ext cx="9987063" cy="414086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A380221-55B7-430D-AACE-EE3B8A991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7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" y="1488501"/>
            <a:ext cx="4377004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44751" y="1621276"/>
            <a:ext cx="10709343" cy="4267202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6069C2-606A-43EC-870C-FE1B93F6A8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562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5736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4008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36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239" y="1457217"/>
            <a:ext cx="9444359" cy="1097919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>
            <a:normAutofit/>
          </a:bodyPr>
          <a:lstStyle>
            <a:lvl1pPr>
              <a:lnSpc>
                <a:spcPct val="100000"/>
              </a:lnSpc>
              <a:defRPr sz="4500" b="0" i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3" name="Straight Connector 19">
            <a:extLst>
              <a:ext uri="{FF2B5EF4-FFF2-40B4-BE49-F238E27FC236}">
                <a16:creationId xmlns:a16="http://schemas.microsoft.com/office/drawing/2014/main" id="{ED3EA3F8-4F44-4D57-B117-55432C2D1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" y="1193635"/>
            <a:ext cx="7532276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Placeholder 29">
            <a:extLst>
              <a:ext uri="{FF2B5EF4-FFF2-40B4-BE49-F238E27FC236}">
                <a16:creationId xmlns:a16="http://schemas.microsoft.com/office/drawing/2014/main" id="{17DC0182-82D5-4DD7-B47B-B29F3BB101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2356" y="2818712"/>
            <a:ext cx="10183661" cy="303085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20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32BC933-914A-48C5-84C7-99CFD45A62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 userDrawn="1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6" y="82713"/>
            <a:ext cx="4572001" cy="2286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52502" y="2810201"/>
            <a:ext cx="4572001" cy="256032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20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09363" y="-22543"/>
            <a:ext cx="6096000" cy="6880543"/>
          </a:xfrm>
        </p:spPr>
        <p:txBody>
          <a:bodyPr tIns="182880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cxnSp>
        <p:nvCxnSpPr>
          <p:cNvPr id="8" name="Straight Connector 32">
            <a:extLst>
              <a:ext uri="{FF2B5EF4-FFF2-40B4-BE49-F238E27FC236}">
                <a16:creationId xmlns:a16="http://schemas.microsoft.com/office/drawing/2014/main" id="{6B736CE4-FEED-4944-A66C-AD8FA9C9D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99" y="258746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6CFBE4-D5BE-4263-9596-3C7DEBF246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2" y="201169"/>
            <a:ext cx="10352811" cy="128875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952501" y="1939108"/>
            <a:ext cx="10352811" cy="41107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chart</a:t>
            </a:r>
            <a:endParaRPr lang="uk-UA" dirty="0"/>
          </a:p>
          <a:p>
            <a:endParaRPr lang="uk-UA" dirty="0"/>
          </a:p>
          <a:p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D8F60F-3621-4CE3-8A2E-774C9767E0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210313"/>
            <a:ext cx="10287000" cy="1279614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952500" y="2209800"/>
            <a:ext cx="10287000" cy="3685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table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B0F9CB2-A1AD-4843-B4F1-069F63B484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4" y="151027"/>
            <a:ext cx="10275477" cy="1338903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77D2F0-DE3F-8343-B97A-E7FA44053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5792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4023" y="4395237"/>
            <a:ext cx="2133600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4023" y="4911362"/>
            <a:ext cx="2133600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Picture Placeholder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669804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74564" y="4395237"/>
            <a:ext cx="2128157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74564" y="4911362"/>
            <a:ext cx="2128157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Picture Placeholder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373816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78576" y="4395237"/>
            <a:ext cx="2129245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8576" y="4911362"/>
            <a:ext cx="2129245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Picture Placeholder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123547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21776" y="4395237"/>
            <a:ext cx="2129245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21776" y="4911362"/>
            <a:ext cx="2129245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353459D-FDE0-4D82-8F2D-26792545A1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205251"/>
            <a:ext cx="10169152" cy="1284679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0046AF-E5BF-854D-9986-7C3019770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6CA14A6-0144-BC49-A8D4-C979D1325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5" y="2213783"/>
            <a:ext cx="11103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582FC2-A135-5743-B9C0-6AC7225B4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7C43222-5868-0247-838F-58F4F6C8E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 Placeholder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340171"/>
            <a:ext cx="2133600" cy="546841"/>
          </a:xfrm>
          <a:ln>
            <a:noFill/>
          </a:ln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6" name="Text Placeholder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3" name="Text Placeholder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473393"/>
            <a:ext cx="2133600" cy="546841"/>
          </a:xfrm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lang="en-US" sz="1350" spc="0" baseline="0" dirty="0"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2" name="Text Placeholder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60433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9" name="Text Placeholder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340171"/>
            <a:ext cx="2133600" cy="546841"/>
          </a:xfrm>
          <a:ln>
            <a:noFill/>
          </a:ln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8" name="Text Placeholder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473393"/>
            <a:ext cx="2133600" cy="546841"/>
          </a:xfrm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lang="en-US" sz="1350" spc="0" baseline="0" dirty="0"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6" name="Text Placeholder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60433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E2724A-BCA1-604F-9D18-BF0574640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4326" y="388324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31593" y="3892016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F8F982-870E-AE44-B0D3-B3313BC48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8859" y="388324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49A137-DB5E-9C40-8C0A-ED6072120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66127" y="3892016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2A6ED142-C407-4208-A5F7-F056EF04EE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49" y="1825625"/>
            <a:ext cx="103822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2" y="365129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2" y="6332224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89" y="6332224"/>
            <a:ext cx="1497331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b="0" dirty="0"/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1" y="6332224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‹№›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4" r:id="rId2"/>
    <p:sldLayoutId id="2147483695" r:id="rId3"/>
    <p:sldLayoutId id="2147483675" r:id="rId4"/>
    <p:sldLayoutId id="2147483671" r:id="rId5"/>
    <p:sldLayoutId id="2147483673" r:id="rId6"/>
    <p:sldLayoutId id="2147483684" r:id="rId7"/>
    <p:sldLayoutId id="2147483676" r:id="rId8"/>
    <p:sldLayoutId id="2147483677" r:id="rId9"/>
    <p:sldLayoutId id="2147483688" r:id="rId10"/>
    <p:sldLayoutId id="2147483692" r:id="rId11"/>
    <p:sldLayoutId id="2147483685" r:id="rId12"/>
    <p:sldLayoutId id="2147483682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 spc="75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3480" y="1142405"/>
            <a:ext cx="6113720" cy="2026098"/>
          </a:xfrm>
        </p:spPr>
        <p:txBody>
          <a:bodyPr/>
          <a:lstStyle/>
          <a:p>
            <a:r>
              <a:rPr lang="uk-UA" noProof="0" dirty="0">
                <a:solidFill>
                  <a:schemeClr val="tx2"/>
                </a:solidFill>
                <a:latin typeface="Microsoft Sans Serif"/>
                <a:ea typeface="Microsoft Sans Serif"/>
                <a:cs typeface="Microsoft Sans Serif"/>
              </a:rPr>
              <a:t>Звіряння даних Списків з обліковими даними ТЦК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9291" y="4510954"/>
            <a:ext cx="4822950" cy="120464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uk-UA" sz="3200" b="1" noProof="0" dirty="0">
                <a:latin typeface="Segoe UI"/>
                <a:cs typeface="Segoe UI"/>
              </a:rPr>
              <a:t>Юлія Єріненко</a:t>
            </a:r>
            <a:endParaRPr lang="uk-UA" sz="3200" noProof="0" dirty="0">
              <a:latin typeface="Segoe UI"/>
              <a:cs typeface="Segoe UI"/>
            </a:endParaRPr>
          </a:p>
          <a:p>
            <a:r>
              <a:rPr lang="uk-UA" sz="2400" noProof="0" dirty="0">
                <a:solidFill>
                  <a:srgbClr val="7D7D7D"/>
                </a:solidFill>
                <a:latin typeface="Inter"/>
                <a:cs typeface="Segoe UI"/>
              </a:rPr>
              <a:t>експерт із трудового законодавства Експертус Кадри</a:t>
            </a:r>
            <a:endParaRPr lang="uk-UA" sz="2400" noProof="0" dirty="0">
              <a:cs typeface="Segoe UI"/>
            </a:endParaRPr>
          </a:p>
          <a:p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221363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C1A43-461A-C326-9155-0C7042E2D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0221DA-602C-6E9A-474F-94E005140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  <a:tabLst>
                <a:tab pos="3763963" algn="l"/>
              </a:tabLst>
            </a:pPr>
            <a:r>
              <a:rPr lang="uk-UA" sz="4400" dirty="0"/>
              <a:t> дані в ньому не відповідають інформації в Реєстрі;</a:t>
            </a:r>
          </a:p>
          <a:p>
            <a:pPr>
              <a:buFont typeface="Wingdings" panose="05000000000000000000" pitchFamily="2" charset="2"/>
              <a:buChar char="ü"/>
              <a:tabLst>
                <a:tab pos="3763963" algn="l"/>
              </a:tabLst>
            </a:pPr>
            <a:r>
              <a:rPr lang="uk-UA" sz="4400" dirty="0"/>
              <a:t> не містить QR-код або QR-код непридатний для зчитування;</a:t>
            </a:r>
          </a:p>
          <a:p>
            <a:pPr marL="213995" indent="-213995">
              <a:buFont typeface="Wingdings" panose="05000000000000000000" pitchFamily="2" charset="2"/>
              <a:buChar char="ü"/>
              <a:tabLst>
                <a:tab pos="3763963" algn="l"/>
              </a:tabLst>
            </a:pPr>
            <a:r>
              <a:rPr lang="uk-UA" sz="4400" dirty="0"/>
              <a:t> закінчився строк його дії</a:t>
            </a:r>
            <a:endParaRPr lang="uk-UA" sz="4400" dirty="0">
              <a:cs typeface="Segoe U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1E068-916B-94DE-15C5-089EA3627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56" y="331697"/>
            <a:ext cx="10749516" cy="976108"/>
          </a:xfrm>
        </p:spPr>
        <p:txBody>
          <a:bodyPr/>
          <a:lstStyle/>
          <a:p>
            <a:pPr fontAlgn="base"/>
            <a:r>
              <a:rPr lang="uk-UA" sz="4000" spc="75" dirty="0">
                <a:solidFill>
                  <a:schemeClr val="bg2"/>
                </a:solidFill>
              </a:rPr>
              <a:t>ВОД в електронній формі не дійсний, якщо:</a:t>
            </a:r>
          </a:p>
        </p:txBody>
      </p:sp>
    </p:spTree>
    <p:extLst>
      <p:ext uri="{BB962C8B-B14F-4D97-AF65-F5344CB8AC3E}">
        <p14:creationId xmlns:p14="http://schemas.microsoft.com/office/powerpoint/2010/main" val="3271957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139CD-1780-175C-8AD9-128E88B6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6D2858-F766-FC7A-75A4-D6CA9E005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3763963" algn="l"/>
              </a:tabLst>
            </a:pPr>
            <a:r>
              <a:rPr lang="uk-UA" sz="3200" dirty="0"/>
              <a:t>Призовники, військовозобов’язані, резервісти в разі зміни їх персональних даних зобов’язані особисто в семиденний строк повідомити про такі зміни відповідні органи, де вони перебувають на ВО (ч. 11 ст. 38 ЗУ «Про військовий обов’язок і військову службу» від 25.03.1992 № 2232-XII).  </a:t>
            </a:r>
          </a:p>
          <a:p>
            <a:pPr marL="0" indent="0">
              <a:buNone/>
              <a:tabLst>
                <a:tab pos="3763963" algn="l"/>
              </a:tabLst>
            </a:pPr>
            <a:r>
              <a:rPr lang="uk-UA" sz="3200" dirty="0"/>
              <a:t>Громадяни перебувають на ВО, зокрема за місцем роботи. Вони зобов’язані повідомити роботодавцю про зміни</a:t>
            </a:r>
            <a:endParaRPr lang="uk-UA" sz="3200" dirty="0">
              <a:cs typeface="Segoe U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C6371B-3C99-7717-D3E8-3B19F194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56" y="331697"/>
            <a:ext cx="10749516" cy="976108"/>
          </a:xfrm>
        </p:spPr>
        <p:txBody>
          <a:bodyPr/>
          <a:lstStyle/>
          <a:p>
            <a:pPr fontAlgn="base"/>
            <a:r>
              <a:rPr lang="uk-UA" sz="4000" dirty="0">
                <a:solidFill>
                  <a:schemeClr val="bg2"/>
                </a:solidFill>
              </a:rPr>
              <a:t>Обов’язок працівників оновити ВОД</a:t>
            </a:r>
            <a:endParaRPr lang="uk-UA" sz="4000" spc="75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50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288E6-9231-2279-4DC1-4902B748B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3C5B70A-4A56-3D30-15CC-9C99F374C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  <a:tabLst>
                <a:tab pos="3763963" algn="l"/>
              </a:tabLst>
            </a:pPr>
            <a:r>
              <a:rPr lang="uk-UA" sz="4000" dirty="0"/>
              <a:t>письмово повідомте працівників, про необхідність надати актуальний ВОД;</a:t>
            </a:r>
          </a:p>
          <a:p>
            <a:pPr>
              <a:buFont typeface="Wingdings" panose="05000000000000000000" pitchFamily="2" charset="2"/>
              <a:buChar char="v"/>
              <a:tabLst>
                <a:tab pos="3763963" algn="l"/>
              </a:tabLst>
            </a:pPr>
            <a:r>
              <a:rPr lang="uk-UA" sz="4000" dirty="0"/>
              <a:t> встановіть прийнятний строк, щоб надати ВОД;</a:t>
            </a:r>
          </a:p>
          <a:p>
            <a:pPr>
              <a:buFont typeface="Wingdings" panose="05000000000000000000" pitchFamily="2" charset="2"/>
              <a:buChar char="v"/>
              <a:tabLst>
                <a:tab pos="3763963" algn="l"/>
              </a:tabLst>
            </a:pPr>
            <a:r>
              <a:rPr lang="uk-UA" sz="4000" dirty="0"/>
              <a:t> у повідомленні вкажіть випадки, в яких необхідно оновити ВОД та строки, в які надавати інформацію;</a:t>
            </a:r>
            <a:endParaRPr lang="uk-UA" sz="280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93F896-BA2A-9CAB-3B50-D6521C671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56" y="331697"/>
            <a:ext cx="10749516" cy="976108"/>
          </a:xfrm>
        </p:spPr>
        <p:txBody>
          <a:bodyPr/>
          <a:lstStyle/>
          <a:p>
            <a:pPr fontAlgn="base"/>
            <a:r>
              <a:rPr lang="uk-UA" sz="4000" dirty="0">
                <a:solidFill>
                  <a:schemeClr val="bg2"/>
                </a:solidFill>
              </a:rPr>
              <a:t>Заходи, які організувати, щоб працівники надавали актуальні ВОД</a:t>
            </a:r>
            <a:endParaRPr lang="uk-UA" sz="4000" spc="75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863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1F7E3-2D88-C5A6-F9D3-69C4DD2BE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3DB619-674B-807D-9DAB-23902FF8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  <a:tabLst>
                <a:tab pos="3763963" algn="l"/>
              </a:tabLst>
            </a:pPr>
            <a:r>
              <a:rPr lang="uk-UA" sz="4000" dirty="0"/>
              <a:t> вкажіть про наслідки, якщо документ не нададуть: роботодавець запитає відповідну інформацію в ТЦК. В свою чергу ТЦК викличе працівника.</a:t>
            </a:r>
          </a:p>
          <a:p>
            <a:pPr marL="213995" indent="-213995">
              <a:buFont typeface="Wingdings" panose="05000000000000000000" pitchFamily="2" charset="2"/>
              <a:buChar char="v"/>
              <a:tabLst>
                <a:tab pos="3763963" algn="l"/>
              </a:tabLst>
            </a:pPr>
            <a:r>
              <a:rPr lang="uk-UA" sz="4000" dirty="0"/>
              <a:t> повідомте ТЦК про порушення працівниками правил ВО</a:t>
            </a:r>
            <a:endParaRPr lang="uk-UA" sz="3600" dirty="0">
              <a:cs typeface="Segoe U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658F58-C330-B875-76D4-7B269BA89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56" y="331697"/>
            <a:ext cx="10749516" cy="976108"/>
          </a:xfrm>
        </p:spPr>
        <p:txBody>
          <a:bodyPr/>
          <a:lstStyle/>
          <a:p>
            <a:pPr fontAlgn="base"/>
            <a:r>
              <a:rPr lang="uk-UA" sz="4000" dirty="0">
                <a:solidFill>
                  <a:schemeClr val="bg2"/>
                </a:solidFill>
              </a:rPr>
              <a:t>Заходи, які організувати, щоб працівники надавали актуальні ВОД</a:t>
            </a:r>
            <a:endParaRPr lang="uk-UA" sz="4000" spc="75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CD75C-B5BD-D5D8-9A7C-3FB631E00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221FEA-09F4-A957-7212-A73A16A1D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9048" y="2243134"/>
            <a:ext cx="11493795" cy="4140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noProof="0" dirty="0">
                <a:cs typeface="Segoe UI"/>
              </a:rPr>
              <a:t>Відповідальний за ведення військового обліку щонайменше раз на рік звіряє списки персонального військового обліку з: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4000" noProof="0" dirty="0">
                <a:cs typeface="Segoe UI"/>
              </a:rPr>
              <a:t> записами у військово-облікових документах (ВОД) працівників — «внутрішнє» звіряння; </a:t>
            </a:r>
          </a:p>
          <a:p>
            <a:pPr marL="0" indent="0">
              <a:buNone/>
            </a:pPr>
            <a:endParaRPr lang="uk-UA" noProof="0" dirty="0">
              <a:cs typeface="Segoe UI"/>
            </a:endParaRPr>
          </a:p>
          <a:p>
            <a:pPr marL="0" indent="0">
              <a:buNone/>
            </a:pPr>
            <a:endParaRPr lang="uk-UA" sz="1900" noProof="0" dirty="0">
              <a:cs typeface="Segoe UI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C8C6602-4209-A146-665B-EC121ABE2CFB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02678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5400" noProof="0" dirty="0">
                <a:solidFill>
                  <a:schemeClr val="tx2"/>
                </a:solidFill>
                <a:latin typeface="Microsoft Sans Serif"/>
                <a:ea typeface="Microsoft Sans Serif"/>
                <a:cs typeface="Microsoft Sans Serif"/>
              </a:rPr>
              <a:t>Види звіряння</a:t>
            </a:r>
          </a:p>
        </p:txBody>
      </p:sp>
    </p:spTree>
    <p:extLst>
      <p:ext uri="{BB962C8B-B14F-4D97-AF65-F5344CB8AC3E}">
        <p14:creationId xmlns:p14="http://schemas.microsoft.com/office/powerpoint/2010/main" val="78982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F18E4-FFC2-7D90-5EAF-78197F4C5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3BFC51-FABC-E0CB-7719-FA076A03C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5800" noProof="0" dirty="0">
                <a:cs typeface="Segoe UI"/>
              </a:rPr>
              <a:t> обліковими документами відповідних районних / міських територіальних центрів комплектування та соціальної підтримки, органів СБУ, підрозділів розвідувальних органів, у яких працівники перебувають на військовому обліку, — «зовнішнє» звіряння з ТЦК інших населених пунктів;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5800" noProof="0" dirty="0">
                <a:cs typeface="Segoe UI"/>
              </a:rPr>
              <a:t> обліковими документами ТЦК, у зоні відповідальності якого перебуває підприємство, — «зовнішнє» звіряння з ТЦК у своєму населеному пункті.</a:t>
            </a:r>
          </a:p>
          <a:p>
            <a:pPr marL="0" indent="0">
              <a:buNone/>
            </a:pPr>
            <a:r>
              <a:rPr lang="uk-UA" sz="3600" noProof="0" dirty="0">
                <a:cs typeface="Segoe UI"/>
              </a:rPr>
              <a:t>Підстава — </a:t>
            </a:r>
            <a:r>
              <a:rPr lang="uk-UA" sz="3600" noProof="0" dirty="0" err="1">
                <a:cs typeface="Segoe UI"/>
              </a:rPr>
              <a:t>абз</a:t>
            </a:r>
            <a:r>
              <a:rPr lang="uk-UA" sz="3600" noProof="0" dirty="0">
                <a:cs typeface="Segoe UI"/>
              </a:rPr>
              <a:t>. 11 п. 34 Порядку організації та ведення військового обліку призовників, військовозобов’язаних та резервістів, затвердженого постановою КМУ від 30.12.2022 № 1487</a:t>
            </a:r>
            <a:endParaRPr lang="uk-UA" noProof="0" dirty="0">
              <a:cs typeface="Segoe UI"/>
            </a:endParaRPr>
          </a:p>
          <a:p>
            <a:pPr marL="0" indent="0">
              <a:buNone/>
            </a:pPr>
            <a:endParaRPr lang="uk-UA" sz="1900" noProof="0" dirty="0">
              <a:cs typeface="Segoe UI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D1195FF-F73E-1CBD-5F56-A16618922A54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02678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000" noProof="0" dirty="0">
                <a:solidFill>
                  <a:schemeClr val="tx2"/>
                </a:solidFill>
              </a:rPr>
              <a:t>Види звіряння</a:t>
            </a:r>
            <a:endParaRPr lang="uk-UA" sz="4000" noProof="0" dirty="0">
              <a:solidFill>
                <a:schemeClr val="tx2"/>
              </a:solidFill>
              <a:ea typeface="Segoe UI Symbol"/>
            </a:endParaRPr>
          </a:p>
        </p:txBody>
      </p:sp>
    </p:spTree>
    <p:extLst>
      <p:ext uri="{BB962C8B-B14F-4D97-AF65-F5344CB8AC3E}">
        <p14:creationId xmlns:p14="http://schemas.microsoft.com/office/powerpoint/2010/main" val="258864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1B84E-701D-45A1-44B3-B276D4BFE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FE7AB1-1524-800A-8289-C96B19D80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3870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noProof="0" dirty="0">
              <a:cs typeface="Segoe UI"/>
            </a:endParaRPr>
          </a:p>
          <a:p>
            <a:pPr marL="0" indent="0">
              <a:buNone/>
            </a:pPr>
            <a:endParaRPr lang="uk-UA" sz="1900" noProof="0" dirty="0">
              <a:cs typeface="Segoe UI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8D16E0A-5C54-7D6F-4371-2C1B30D4E6EE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02678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000" noProof="0" dirty="0">
                <a:solidFill>
                  <a:schemeClr val="tx2"/>
                </a:solidFill>
              </a:rPr>
              <a:t>Затверджують графіки звіряння </a:t>
            </a:r>
            <a:endParaRPr lang="uk-UA" sz="4000" noProof="0" dirty="0">
              <a:solidFill>
                <a:schemeClr val="tx2"/>
              </a:solidFill>
              <a:ea typeface="Segoe UI Symbol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C324FC1-247F-FC8D-B261-4122DE137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871737"/>
              </p:ext>
            </p:extLst>
          </p:nvPr>
        </p:nvGraphicFramePr>
        <p:xfrm>
          <a:off x="712381" y="2200941"/>
          <a:ext cx="10473069" cy="4117367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3491023">
                  <a:extLst>
                    <a:ext uri="{9D8B030D-6E8A-4147-A177-3AD203B41FA5}">
                      <a16:colId xmlns:a16="http://schemas.microsoft.com/office/drawing/2014/main" val="1486151684"/>
                    </a:ext>
                  </a:extLst>
                </a:gridCol>
                <a:gridCol w="3491023">
                  <a:extLst>
                    <a:ext uri="{9D8B030D-6E8A-4147-A177-3AD203B41FA5}">
                      <a16:colId xmlns:a16="http://schemas.microsoft.com/office/drawing/2014/main" val="3800826313"/>
                    </a:ext>
                  </a:extLst>
                </a:gridCol>
                <a:gridCol w="3491023">
                  <a:extLst>
                    <a:ext uri="{9D8B030D-6E8A-4147-A177-3AD203B41FA5}">
                      <a16:colId xmlns:a16="http://schemas.microsoft.com/office/drawing/2014/main" val="633180663"/>
                    </a:ext>
                  </a:extLst>
                </a:gridCol>
              </a:tblGrid>
              <a:tr h="1154255">
                <a:tc>
                  <a:txBody>
                    <a:bodyPr/>
                    <a:lstStyle/>
                    <a:p>
                      <a:r>
                        <a:rPr lang="uk-UA" sz="2400" b="1" i="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Segoe UI"/>
                        </a:rPr>
                        <a:t>«Внутрішнє» звіряння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i="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Segoe UI"/>
                        </a:rPr>
                        <a:t>«Зовнішнє» звіряння з ТЦК інших населених пунктів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i="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Segoe UI"/>
                        </a:rPr>
                        <a:t>«Зовнішнє» звіряння з ТЦК у своєму населеному пункті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820819"/>
                  </a:ext>
                </a:extLst>
              </a:tr>
              <a:tr h="2928647">
                <a:tc>
                  <a:txBody>
                    <a:bodyPr/>
                    <a:lstStyle/>
                    <a:p>
                      <a:r>
                        <a:rPr lang="uk-UA" sz="2400" b="0" i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/>
                        </a:rPr>
                        <a:t>Керівник державного органу, органу місцевого самоврядування, підприємства, установи та організації</a:t>
                      </a:r>
                      <a:endParaRPr lang="uk-UA" sz="2400" b="0" i="0" kern="1200" noProof="0" dirty="0">
                        <a:solidFill>
                          <a:schemeClr val="bg1"/>
                        </a:solidFill>
                        <a:latin typeface="Segoe UI"/>
                        <a:ea typeface="+mn-ea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i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/>
                        </a:rPr>
                        <a:t>Не унормовано. Керівник підприємства</a:t>
                      </a:r>
                    </a:p>
                    <a:p>
                      <a:endParaRPr lang="uk-UA" sz="2400" b="0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0" i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/>
                        </a:rPr>
                        <a:t>Голова районної, районної у мм. Києві та Севастополі держадміністрації, міський голова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77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52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9FDED-776D-B88E-1C0C-ED8883EC7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F8D991-180A-A394-2EE2-59805FCB2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5800" noProof="0" dirty="0">
                <a:cs typeface="Segoe UI"/>
              </a:rPr>
              <a:t> </a:t>
            </a:r>
            <a:r>
              <a:rPr lang="uk-UA" sz="7600" noProof="0" dirty="0">
                <a:cs typeface="Segoe UI"/>
              </a:rPr>
              <a:t>«внутрішнє» — в день, що визначили графіком;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600" noProof="0" dirty="0">
                <a:cs typeface="Segoe UI"/>
              </a:rPr>
              <a:t> з ТЦК інших населених пунктів (</a:t>
            </a:r>
            <a:r>
              <a:rPr lang="uk-UA" sz="7600" noProof="0" dirty="0" err="1">
                <a:cs typeface="Segoe UI"/>
              </a:rPr>
              <a:t>абз</a:t>
            </a:r>
            <a:r>
              <a:rPr lang="uk-UA" sz="7600" noProof="0" dirty="0">
                <a:cs typeface="Segoe UI"/>
              </a:rPr>
              <a:t>. 3 та 4 п. 46 Порядку № 1487);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600" noProof="0" dirty="0">
                <a:cs typeface="Segoe UI"/>
              </a:rPr>
              <a:t> з ТЦК, на території повноважень якого перебуває підприємство</a:t>
            </a:r>
            <a:endParaRPr lang="uk-UA" sz="1900" noProof="0" dirty="0">
              <a:cs typeface="Segoe UI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4D11AB2-A583-DFC2-D55F-BE0DBAF3BF71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02678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5400" noProof="0" dirty="0">
                <a:solidFill>
                  <a:schemeClr val="tx2"/>
                </a:solidFill>
                <a:latin typeface="Microsoft Sans Serif"/>
                <a:ea typeface="Microsoft Sans Serif"/>
                <a:cs typeface="Microsoft Sans Serif"/>
              </a:rPr>
              <a:t>Проведіть звіряння</a:t>
            </a:r>
          </a:p>
        </p:txBody>
      </p:sp>
    </p:spTree>
    <p:extLst>
      <p:ext uri="{BB962C8B-B14F-4D97-AF65-F5344CB8AC3E}">
        <p14:creationId xmlns:p14="http://schemas.microsoft.com/office/powerpoint/2010/main" val="1121523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02BC2-8319-16C7-BB77-B61C094A7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1E8120-247B-D5DA-8DA7-C6283EA7C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4400" noProof="0" dirty="0">
                <a:cs typeface="Segoe UI"/>
              </a:rPr>
              <a:t> чи всі призовники, військовозобов’язані перебувають на ВО;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4400" noProof="0" dirty="0">
                <a:cs typeface="Segoe UI"/>
              </a:rPr>
              <a:t> строки проходження медичного огляду ВЛК;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4400" noProof="0" dirty="0">
                <a:cs typeface="Segoe UI"/>
              </a:rPr>
              <a:t> чи відповідає місце перебування на ВО місцю проживання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9E8D2BF-8958-E55E-C105-42794CD2C3C4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28196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400" noProof="0" dirty="0">
                <a:solidFill>
                  <a:schemeClr val="tx2"/>
                </a:solidFill>
              </a:rPr>
              <a:t>На що звертають увагу представники ТЦК під час звіряння</a:t>
            </a:r>
          </a:p>
        </p:txBody>
      </p:sp>
    </p:spTree>
    <p:extLst>
      <p:ext uri="{BB962C8B-B14F-4D97-AF65-F5344CB8AC3E}">
        <p14:creationId xmlns:p14="http://schemas.microsoft.com/office/powerpoint/2010/main" val="48380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FA04D-EF17-C2AB-0FD8-37E8016DF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744B9-E22F-894E-55A0-EE47CBF55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558" y="2290059"/>
            <a:ext cx="11493795" cy="35224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sz="9600" noProof="0" dirty="0"/>
              <a:t>ВО ведуть на підставі даних паспорта громадянина України та ВОД (п. 20 Порядку № 1487).</a:t>
            </a:r>
            <a:endParaRPr lang="uk-UA" sz="11000" noProof="0" dirty="0">
              <a:cs typeface="Segoe UI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C3AD43B-17E0-D5B7-CD04-BE964CD3E592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28196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400" noProof="0" dirty="0">
                <a:solidFill>
                  <a:schemeClr val="tx2"/>
                </a:solidFill>
              </a:rPr>
              <a:t>Військово-облікові документи, які надавати для звіряння</a:t>
            </a:r>
          </a:p>
        </p:txBody>
      </p:sp>
    </p:spTree>
    <p:extLst>
      <p:ext uri="{BB962C8B-B14F-4D97-AF65-F5344CB8AC3E}">
        <p14:creationId xmlns:p14="http://schemas.microsoft.com/office/powerpoint/2010/main" val="1643741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2737B-62D7-8E43-2038-D8B72CC26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DC91E6F-B3E0-77B3-6017-74AE737A2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6000" noProof="0" dirty="0"/>
              <a:t>ВОД оформлюють / створюють в електронній або паперовій формі, які мають однакову юридичну силу </a:t>
            </a:r>
            <a:endParaRPr lang="uk-UA" sz="6000" noProof="0" dirty="0">
              <a:cs typeface="Segoe UI"/>
            </a:endParaRPr>
          </a:p>
          <a:p>
            <a:pPr marL="0" indent="0" fontAlgn="base"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800" noProof="0" dirty="0"/>
              <a:t>(</a:t>
            </a:r>
            <a:r>
              <a:rPr lang="uk-UA" sz="4000" noProof="0" dirty="0"/>
              <a:t>п. 9 Порядку оформлення (створення) та видачі військово-облікового документа для призовників, військовозобов’язаних та резервістів і форми такого документа, затвердженого постановою КМУ від 16.05.2024 № 559)</a:t>
            </a:r>
            <a:endParaRPr lang="uk-UA" sz="4000" noProof="0" dirty="0">
              <a:cs typeface="Segoe UI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D542336-299B-F3F8-BAB5-CEC5447F7546}"/>
              </a:ext>
            </a:extLst>
          </p:cNvPr>
          <p:cNvSpPr txBox="1">
            <a:spLocks/>
          </p:cNvSpPr>
          <p:nvPr/>
        </p:nvSpPr>
        <p:spPr>
          <a:xfrm>
            <a:off x="712381" y="206592"/>
            <a:ext cx="10473070" cy="128196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spc="38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400" noProof="0" dirty="0">
                <a:solidFill>
                  <a:schemeClr val="tx2"/>
                </a:solidFill>
              </a:rPr>
              <a:t>Військово-облікові документи, які надавати для звіряння</a:t>
            </a:r>
          </a:p>
        </p:txBody>
      </p:sp>
    </p:spTree>
    <p:extLst>
      <p:ext uri="{BB962C8B-B14F-4D97-AF65-F5344CB8AC3E}">
        <p14:creationId xmlns:p14="http://schemas.microsoft.com/office/powerpoint/2010/main" val="1466665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FC1A1-EFD3-6DC6-8A5D-84B180F34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2C66B4-E57E-E049-7E2A-067797B50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139" y="1896769"/>
            <a:ext cx="11493795" cy="4493398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uk-UA" sz="3400" noProof="0" dirty="0"/>
              <a:t> засобами Єдиного державного реєстру призовників, військовозобов’язаних та резервістів;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uk-UA" sz="3400" noProof="0" dirty="0"/>
              <a:t> засобами Державного вебпорталу електронних публічних послуг у сфері національної безпеки і оборони;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uk-UA" sz="3400" noProof="0" dirty="0"/>
              <a:t> засобами Єдиного державного вебпорталу електронних послуг;</a:t>
            </a:r>
          </a:p>
          <a:p>
            <a:pPr marL="213995" indent="-213995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uk-UA" sz="3400" noProof="0" dirty="0"/>
              <a:t> у районному / міському ТЦК</a:t>
            </a:r>
            <a:endParaRPr lang="uk-UA" sz="3400" noProof="0" dirty="0">
              <a:cs typeface="Segoe U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48BF7-2940-CF6E-284E-4A2DEBF84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56" y="331697"/>
            <a:ext cx="10749516" cy="976108"/>
          </a:xfrm>
        </p:spPr>
        <p:txBody>
          <a:bodyPr/>
          <a:lstStyle/>
          <a:p>
            <a:r>
              <a:rPr lang="uk-UA" sz="4000" noProof="0" dirty="0">
                <a:solidFill>
                  <a:schemeClr val="bg2"/>
                </a:solidFill>
              </a:rPr>
              <a:t>Електронний ВОД оформлюють / створюють:</a:t>
            </a:r>
            <a:endParaRPr lang="uk-UA" sz="2800" noProof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15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Каддри">
      <a:dk1>
        <a:srgbClr val="3F3F3F"/>
      </a:dk1>
      <a:lt1>
        <a:sysClr val="window" lastClr="FFFFFF"/>
      </a:lt1>
      <a:dk2>
        <a:srgbClr val="9A1B1E"/>
      </a:dk2>
      <a:lt2>
        <a:srgbClr val="9A1B1E"/>
      </a:lt2>
      <a:accent1>
        <a:srgbClr val="9A1B1E"/>
      </a:accent1>
      <a:accent2>
        <a:srgbClr val="9A1B1E"/>
      </a:accent2>
      <a:accent3>
        <a:srgbClr val="9A1B1E"/>
      </a:accent3>
      <a:accent4>
        <a:srgbClr val="9A1B1E"/>
      </a:accent4>
      <a:accent5>
        <a:srgbClr val="9A1B1E"/>
      </a:accent5>
      <a:accent6>
        <a:srgbClr val="9A1B1E"/>
      </a:accent6>
      <a:hlink>
        <a:srgbClr val="9A1B1E"/>
      </a:hlink>
      <a:folHlink>
        <a:srgbClr val="954F72"/>
      </a:folHlink>
    </a:clrScheme>
    <a:fontScheme name="Другая 3">
      <a:majorFont>
        <a:latin typeface="Segoe UI Symbo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annual presentation_Win32_EF_V6" id="{C39D9A21-4858-4087-9FF0-28F21031D048}" vid="{7480821C-154D-4ED6-BEAB-DBC9D20F13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7e80e6-8821-4be9-8917-c0ee21c1c9c7" xsi:nil="true"/>
    <lcf76f155ced4ddcb4097134ff3c332f xmlns="da7d07d7-5145-4ed6-99e4-26d0809d42f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91B308DFD1B69845BD5B70CA9D1525D9" ma:contentTypeVersion="15" ma:contentTypeDescription="Створення нового документа." ma:contentTypeScope="" ma:versionID="074b0161dc1d183622743ebc7a568420">
  <xsd:schema xmlns:xsd="http://www.w3.org/2001/XMLSchema" xmlns:xs="http://www.w3.org/2001/XMLSchema" xmlns:p="http://schemas.microsoft.com/office/2006/metadata/properties" xmlns:ns2="da7d07d7-5145-4ed6-99e4-26d0809d42f9" xmlns:ns3="5b7e80e6-8821-4be9-8917-c0ee21c1c9c7" targetNamespace="http://schemas.microsoft.com/office/2006/metadata/properties" ma:root="true" ma:fieldsID="119150c9359e5026f5290263e62516ca" ns2:_="" ns3:_="">
    <xsd:import namespace="da7d07d7-5145-4ed6-99e4-26d0809d42f9"/>
    <xsd:import namespace="5b7e80e6-8821-4be9-8917-c0ee21c1c9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7d07d7-5145-4ed6-99e4-26d0809d42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190df430-6475-4a1d-8646-ae46a32db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e80e6-8821-4be9-8917-c0ee21c1c9c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63d7430-8c69-4f6c-8589-061558fc7594}" ma:internalName="TaxCatchAll" ma:showField="CatchAllData" ma:web="5b7e80e6-8821-4be9-8917-c0ee21c1c9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B334C4-64A2-4673-803C-35178659DD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93354B-8927-46EE-B294-4D51952A09C2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bc0507b-34df-41f4-aa2c-ba6caca8058f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9b9b1886-08b7-4c79-9def-163549992f4f"/>
    <ds:schemaRef ds:uri="http://purl.org/dc/dcmitype/"/>
    <ds:schemaRef ds:uri="5b7e80e6-8821-4be9-8917-c0ee21c1c9c7"/>
    <ds:schemaRef ds:uri="da7d07d7-5145-4ed6-99e4-26d0809d42f9"/>
  </ds:schemaRefs>
</ds:datastoreItem>
</file>

<file path=customXml/itemProps3.xml><?xml version="1.0" encoding="utf-8"?>
<ds:datastoreItem xmlns:ds="http://schemas.openxmlformats.org/officeDocument/2006/customXml" ds:itemID="{C390002E-FCF3-4B21-A202-6E24B2621B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7d07d7-5145-4ed6-99e4-26d0809d42f9"/>
    <ds:schemaRef ds:uri="5b7e80e6-8821-4be9-8917-c0ee21c1c9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598</Words>
  <Application>Microsoft Office PowerPoint</Application>
  <PresentationFormat>Широкий екран</PresentationFormat>
  <Paragraphs>51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Custom</vt:lpstr>
      <vt:lpstr>Звіряння даних Списків з обліковими даними ТЦК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Електронний ВОД оформлюють / створюють:</vt:lpstr>
      <vt:lpstr>ВОД в електронній формі не дійсний, якщо:</vt:lpstr>
      <vt:lpstr>Обов’язок працівників оновити ВОД</vt:lpstr>
      <vt:lpstr>Заходи, які організувати, щоб працівники надавали актуальні ВОД</vt:lpstr>
      <vt:lpstr>Заходи, які організувати, щоб працівники надавали актуальні ВОД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Review</dc:title>
  <cp:lastModifiedBy>Ольга Догадіна</cp:lastModifiedBy>
  <cp:revision>103</cp:revision>
  <cp:lastPrinted>2024-10-15T14:24:49Z</cp:lastPrinted>
  <dcterms:created xsi:type="dcterms:W3CDTF">2023-09-14T18:45:47Z</dcterms:created>
  <dcterms:modified xsi:type="dcterms:W3CDTF">2026-04-29T13:56:22Z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0x01010091B308DFD1B69845BD5B70CA9D1525D9</vt:lpwstr>
  </property>
  <property fmtid="{D5CDD505-2E9C-101B-9397-08002B2CF9AE}" pid="3" name="MediaServiceImageTags">
    <vt:lpwstr/>
  </property>
</Properties>
</file>