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slideLayouts/slideLayout6.xml" ContentType="application/vnd.openxmlformats-officedocument.presentationml.slideLayout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339" r:id="rId19"/>
  </p:sldIdLst>
  <p:sldSz cx="14630400" cy="8229600"/>
  <p:notesSz cx="8229600" cy="14630400"/>
  <p:embeddedFontLst>
    <p:embeddedFont>
      <p:font typeface="Bahnschrift SemiBold Condensed" panose="020B0604020202020204" charset="0"/>
      <p:regular r:id="rId21"/>
      <p:bold r:id="rId22"/>
    </p:embeddedFont>
    <p:embeddedFont>
      <p:font typeface="Red Hat Text" panose="020B0604020202020204" charset="0"/>
      <p:regular r:id="rId23"/>
    </p:embeddedFont>
    <p:embeddedFont>
      <p:font typeface="Roboto Light" panose="02000000000000000000" pitchFamily="2" charset="0"/>
      <p:regular r:id="rId24"/>
      <p:italic r:id="rId25"/>
    </p:embeddedFont>
  </p:embeddedFontLst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F6A23FF-F499-6E73-862A-C8149CD36DF8}" v="369" dt="2026-04-29T22:06:25.78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109" d="100"/>
          <a:sy n="109" d="100"/>
        </p:scale>
        <p:origin x="39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schemas.openxmlformats.org/officeDocument/2006/relationships/customXml" Target="../customXml/item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93698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A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A"/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A"/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A"/>
          </a:solidFill>
          <a:ln/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A"/>
          </a:solidFill>
          <a:ln/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A"/>
          </a:solidFill>
          <a:ln/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A"/>
          </a:solidFill>
          <a:ln/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A"/>
          </a:solidFill>
          <a:ln/>
        </p:spPr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A"/>
          </a:solidFill>
          <a:ln/>
        </p:spPr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24893A8-A4E9-43E0-8BDC-617ADEC6B8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646E5-27C1-422D-A2CD-04AE1A7D9E9A}" type="datetimeFigureOut">
              <a:rPr lang="ru-RU" smtClean="0"/>
              <a:t>29.04.2026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3DF4338-9779-400E-8ACF-920AB5CF66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252DBC7-F58C-480C-A845-2450903EFE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2B7C9-D0AC-4150-AC01-518689A0A2B0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64932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A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A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A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A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A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A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A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A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7710996" y="3041964"/>
            <a:ext cx="3399693" cy="814928"/>
          </a:xfrm>
          <a:prstGeom prst="roundRect">
            <a:avLst>
              <a:gd name="adj" fmla="val 6388"/>
            </a:avLst>
          </a:prstGeom>
          <a:solidFill>
            <a:srgbClr val="FAD1D1"/>
          </a:solidFill>
          <a:ln/>
        </p:spPr>
        <p:txBody>
          <a:bodyPr/>
          <a:lstStyle/>
          <a:p>
            <a:endParaRPr lang="uk-UA" dirty="0"/>
          </a:p>
        </p:txBody>
      </p:sp>
      <p:sp>
        <p:nvSpPr>
          <p:cNvPr id="3" name="Text 1"/>
          <p:cNvSpPr/>
          <p:nvPr/>
        </p:nvSpPr>
        <p:spPr>
          <a:xfrm>
            <a:off x="8060270" y="3176878"/>
            <a:ext cx="2312149" cy="6143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uk-UA" sz="2200" b="1" dirty="0">
                <a:solidFill>
                  <a:srgbClr val="3B3535"/>
                </a:solidFill>
                <a:latin typeface="Roboto Light" pitchFamily="34" charset="0"/>
                <a:cs typeface="Roboto Light" pitchFamily="34" charset="-120"/>
              </a:rPr>
              <a:t>РУСЛАН СОВЕРШЕННИЙ</a:t>
            </a:r>
            <a:endParaRPr lang="en-US" sz="2200" b="1" dirty="0"/>
          </a:p>
        </p:txBody>
      </p:sp>
      <p:sp>
        <p:nvSpPr>
          <p:cNvPr id="4" name="Text 2"/>
          <p:cNvSpPr/>
          <p:nvPr/>
        </p:nvSpPr>
        <p:spPr>
          <a:xfrm>
            <a:off x="5427688" y="5040026"/>
            <a:ext cx="7966307" cy="123182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4850"/>
              </a:lnSpc>
              <a:buNone/>
            </a:pPr>
            <a:r>
              <a:rPr lang="uk-UA" sz="3850" dirty="0">
                <a:solidFill>
                  <a:srgbClr val="FF0000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Аналіз судової практики </a:t>
            </a:r>
          </a:p>
          <a:p>
            <a:pPr marL="0" indent="0" algn="ctr">
              <a:lnSpc>
                <a:spcPts val="4850"/>
              </a:lnSpc>
              <a:buNone/>
            </a:pPr>
            <a:r>
              <a:rPr lang="uk-UA" sz="3850" dirty="0">
                <a:solidFill>
                  <a:srgbClr val="FF0000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з питань трудового законодавства</a:t>
            </a:r>
            <a:endParaRPr lang="uk-UA" sz="3850" dirty="0">
              <a:solidFill>
                <a:srgbClr val="FF0000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EBA1056-B94D-0F17-D327-47DD142A94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72422" y="0"/>
            <a:ext cx="5491981" cy="82296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811D278-F137-2EC4-8E48-1467B52EFF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7688" y="275356"/>
            <a:ext cx="7772400" cy="168239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837724" y="1822966"/>
            <a:ext cx="2155865" cy="408742"/>
          </a:xfrm>
          <a:prstGeom prst="roundRect">
            <a:avLst>
              <a:gd name="adj" fmla="val 6149"/>
            </a:avLst>
          </a:prstGeom>
          <a:noFill/>
          <a:ln w="7620">
            <a:solidFill>
              <a:srgbClr val="F5A3A3"/>
            </a:solidFill>
            <a:prstDash val="solid"/>
          </a:ln>
        </p:spPr>
      </p:sp>
      <p:sp>
        <p:nvSpPr>
          <p:cNvPr id="3" name="Text 1"/>
          <p:cNvSpPr/>
          <p:nvPr/>
        </p:nvSpPr>
        <p:spPr>
          <a:xfrm>
            <a:off x="970955" y="1893332"/>
            <a:ext cx="1889403" cy="2680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00" dirty="0">
                <a:solidFill>
                  <a:srgbClr val="F5A3A3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НАПРЯМ: ПОНОВЛЕННЯ</a:t>
            </a:r>
            <a:endParaRPr lang="en-US" sz="1300" dirty="0"/>
          </a:p>
        </p:txBody>
      </p:sp>
      <p:sp>
        <p:nvSpPr>
          <p:cNvPr id="4" name="Text 2"/>
          <p:cNvSpPr/>
          <p:nvPr/>
        </p:nvSpPr>
        <p:spPr>
          <a:xfrm>
            <a:off x="837724" y="2315408"/>
            <a:ext cx="12530733" cy="6159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850" b="1" dirty="0">
                <a:solidFill>
                  <a:srgbClr val="FF0000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Середній заробіток за весь час вимушеного прогулу</a:t>
            </a:r>
            <a:endParaRPr lang="en-US" sz="3850" b="1" dirty="0">
              <a:solidFill>
                <a:srgbClr val="FF0000"/>
              </a:solidFill>
            </a:endParaRPr>
          </a:p>
        </p:txBody>
      </p:sp>
      <p:sp>
        <p:nvSpPr>
          <p:cNvPr id="5" name="Text 3"/>
          <p:cNvSpPr/>
          <p:nvPr/>
        </p:nvSpPr>
        <p:spPr>
          <a:xfrm>
            <a:off x="837724" y="3245406"/>
            <a:ext cx="12954952" cy="6700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200" b="1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Постанова ВС від 09.07.2025 р., справа № 593/385/22.</a:t>
            </a:r>
            <a:r>
              <a:rPr lang="en-US" sz="220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 Якщо справа розглядається більше одного року </a:t>
            </a:r>
            <a:r>
              <a:rPr lang="en-US" sz="2200" b="1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не з вини працівника</a:t>
            </a:r>
            <a:r>
              <a:rPr lang="en-US" sz="220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 — суд виносить рішення про виплату середнього заробітку за весь час вимушеного прогулу.</a:t>
            </a:r>
            <a:endParaRPr lang="en-US" sz="2200" dirty="0"/>
          </a:p>
        </p:txBody>
      </p:sp>
      <p:sp>
        <p:nvSpPr>
          <p:cNvPr id="6" name="Shape 4"/>
          <p:cNvSpPr/>
          <p:nvPr/>
        </p:nvSpPr>
        <p:spPr>
          <a:xfrm>
            <a:off x="700727" y="4469769"/>
            <a:ext cx="6592945" cy="2449483"/>
          </a:xfrm>
          <a:prstGeom prst="roundRect">
            <a:avLst>
              <a:gd name="adj" fmla="val 1393"/>
            </a:avLst>
          </a:prstGeom>
          <a:solidFill>
            <a:srgbClr val="F5A3A3"/>
          </a:solidFill>
          <a:ln/>
        </p:spPr>
      </p:sp>
      <p:sp>
        <p:nvSpPr>
          <p:cNvPr id="7" name="Text 5"/>
          <p:cNvSpPr/>
          <p:nvPr/>
        </p:nvSpPr>
        <p:spPr>
          <a:xfrm>
            <a:off x="910156" y="4679200"/>
            <a:ext cx="246411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400" dirty="0">
                <a:solidFill>
                  <a:srgbClr val="1F1E1E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Загальне правило</a:t>
            </a:r>
            <a:endParaRPr lang="en-US" sz="2400" dirty="0"/>
          </a:p>
        </p:txBody>
      </p:sp>
      <p:sp>
        <p:nvSpPr>
          <p:cNvPr id="8" name="Text 6"/>
          <p:cNvSpPr/>
          <p:nvPr/>
        </p:nvSpPr>
        <p:spPr>
          <a:xfrm>
            <a:off x="910156" y="5196645"/>
            <a:ext cx="6104811" cy="10051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20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При поновленні на роботі виплачується середній заробіток за час вимушеного прогулу, але </a:t>
            </a:r>
            <a:r>
              <a:rPr lang="en-US" sz="2200" b="1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не більш як за один рік</a:t>
            </a:r>
            <a:r>
              <a:rPr lang="en-US" sz="220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 (ст. 235 КЗпП України).</a:t>
            </a:r>
            <a:endParaRPr lang="en-US" sz="2200" dirty="0"/>
          </a:p>
        </p:txBody>
      </p:sp>
      <p:sp>
        <p:nvSpPr>
          <p:cNvPr id="9" name="Text 7"/>
          <p:cNvSpPr/>
          <p:nvPr/>
        </p:nvSpPr>
        <p:spPr>
          <a:xfrm>
            <a:off x="7592183" y="4679200"/>
            <a:ext cx="2545913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400" dirty="0">
                <a:solidFill>
                  <a:srgbClr val="1F1E1E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Виняток та його межі</a:t>
            </a:r>
            <a:endParaRPr lang="en-US" sz="2400" dirty="0"/>
          </a:p>
        </p:txBody>
      </p:sp>
      <p:sp>
        <p:nvSpPr>
          <p:cNvPr id="10" name="Text 8"/>
          <p:cNvSpPr/>
          <p:nvPr/>
        </p:nvSpPr>
        <p:spPr>
          <a:xfrm>
            <a:off x="7592183" y="5196645"/>
            <a:ext cx="6221968" cy="13401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20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Якщо розгляд тривав понад рік з вини </a:t>
            </a:r>
            <a:r>
              <a:rPr lang="en-US" sz="2200" b="1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самого позивача</a:t>
            </a:r>
            <a:r>
              <a:rPr lang="en-US" sz="220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 (справа відкладалась дев'ять разів за його клопотанням) — суд обґрунтовано обмежив виплату одним роком. Вина у затягуванні має значення.</a:t>
            </a:r>
            <a:endParaRPr lang="en-US" sz="22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837724" y="933688"/>
            <a:ext cx="1655802" cy="408742"/>
          </a:xfrm>
          <a:prstGeom prst="roundRect">
            <a:avLst>
              <a:gd name="adj" fmla="val 6149"/>
            </a:avLst>
          </a:prstGeom>
          <a:noFill/>
          <a:ln w="7620">
            <a:solidFill>
              <a:srgbClr val="F5A3A3"/>
            </a:solidFill>
            <a:prstDash val="solid"/>
          </a:ln>
        </p:spPr>
      </p:sp>
      <p:sp>
        <p:nvSpPr>
          <p:cNvPr id="3" name="Text 1"/>
          <p:cNvSpPr/>
          <p:nvPr/>
        </p:nvSpPr>
        <p:spPr>
          <a:xfrm>
            <a:off x="970955" y="1004054"/>
            <a:ext cx="1389340" cy="2680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00" dirty="0">
                <a:solidFill>
                  <a:srgbClr val="F5A3A3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НАПРЯМ: МОБІНГ</a:t>
            </a:r>
            <a:endParaRPr lang="en-US" sz="1300" dirty="0"/>
          </a:p>
        </p:txBody>
      </p:sp>
      <p:sp>
        <p:nvSpPr>
          <p:cNvPr id="4" name="Text 2"/>
          <p:cNvSpPr/>
          <p:nvPr/>
        </p:nvSpPr>
        <p:spPr>
          <a:xfrm>
            <a:off x="837724" y="1426131"/>
            <a:ext cx="11678841" cy="6159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850" b="1" dirty="0">
                <a:solidFill>
                  <a:srgbClr val="FF0000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Встановлення факту мобінгу в судовому порядку</a:t>
            </a:r>
            <a:endParaRPr lang="en-US" sz="3850" b="1" dirty="0">
              <a:solidFill>
                <a:srgbClr val="FF0000"/>
              </a:solidFill>
            </a:endParaRPr>
          </a:p>
        </p:txBody>
      </p:sp>
      <p:sp>
        <p:nvSpPr>
          <p:cNvPr id="5" name="Text 3"/>
          <p:cNvSpPr/>
          <p:nvPr/>
        </p:nvSpPr>
        <p:spPr>
          <a:xfrm>
            <a:off x="837724" y="2356128"/>
            <a:ext cx="12954952" cy="6700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00" b="1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Постанова ВС від 18.03.2026 р., справа № 468/981/25.</a:t>
            </a:r>
            <a:r>
              <a:rPr lang="en-US" sz="200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 Мобінг — систематичні умисні дії, спрямовані на приниження честі, гідності та ділової репутації працівника (ст. 2-2 КЗпП України).</a:t>
            </a:r>
            <a:endParaRPr lang="en-US" sz="2000" dirty="0"/>
          </a:p>
        </p:txBody>
      </p:sp>
      <p:sp>
        <p:nvSpPr>
          <p:cNvPr id="6" name="Shape 4"/>
          <p:cNvSpPr/>
          <p:nvPr/>
        </p:nvSpPr>
        <p:spPr>
          <a:xfrm>
            <a:off x="837724" y="3261836"/>
            <a:ext cx="4178618" cy="2573417"/>
          </a:xfrm>
          <a:prstGeom prst="roundRect">
            <a:avLst>
              <a:gd name="adj" fmla="val 1221"/>
            </a:avLst>
          </a:prstGeom>
          <a:solidFill>
            <a:srgbClr val="FFFAFA"/>
          </a:solidFill>
          <a:ln w="22860">
            <a:solidFill>
              <a:srgbClr val="D9CECE"/>
            </a:solidFill>
            <a:prstDash val="solid"/>
          </a:ln>
        </p:spPr>
      </p:sp>
      <p:sp>
        <p:nvSpPr>
          <p:cNvPr id="7" name="Text 5"/>
          <p:cNvSpPr/>
          <p:nvPr/>
        </p:nvSpPr>
        <p:spPr>
          <a:xfrm>
            <a:off x="1070015" y="3494127"/>
            <a:ext cx="3458647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40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Форми психологічного тиску</a:t>
            </a:r>
            <a:endParaRPr lang="en-US" sz="2400" dirty="0"/>
          </a:p>
        </p:txBody>
      </p:sp>
      <p:sp>
        <p:nvSpPr>
          <p:cNvPr id="8" name="Text 6"/>
          <p:cNvSpPr/>
          <p:nvPr/>
        </p:nvSpPr>
        <p:spPr>
          <a:xfrm>
            <a:off x="1070015" y="3927753"/>
            <a:ext cx="3714036" cy="13401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0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Погрози, висміювання, наклепи, зневажливі зауваження, ізоляція від колективу, перешкоджання виконанню трудових функцій.</a:t>
            </a:r>
            <a:endParaRPr lang="en-US" sz="2000" dirty="0"/>
          </a:p>
        </p:txBody>
      </p:sp>
      <p:sp>
        <p:nvSpPr>
          <p:cNvPr id="9" name="Shape 7"/>
          <p:cNvSpPr/>
          <p:nvPr/>
        </p:nvSpPr>
        <p:spPr>
          <a:xfrm>
            <a:off x="5225772" y="3261836"/>
            <a:ext cx="4178737" cy="2573417"/>
          </a:xfrm>
          <a:prstGeom prst="roundRect">
            <a:avLst>
              <a:gd name="adj" fmla="val 1221"/>
            </a:avLst>
          </a:prstGeom>
          <a:solidFill>
            <a:srgbClr val="FFFAFA"/>
          </a:solidFill>
          <a:ln w="22860">
            <a:solidFill>
              <a:srgbClr val="D9CECE"/>
            </a:solidFill>
            <a:prstDash val="solid"/>
          </a:ln>
        </p:spPr>
      </p:sp>
      <p:sp>
        <p:nvSpPr>
          <p:cNvPr id="10" name="Text 8"/>
          <p:cNvSpPr/>
          <p:nvPr/>
        </p:nvSpPr>
        <p:spPr>
          <a:xfrm>
            <a:off x="5458063" y="3494127"/>
            <a:ext cx="3257312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40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Форми економічного тиску</a:t>
            </a:r>
            <a:endParaRPr lang="en-US" sz="2400" dirty="0"/>
          </a:p>
        </p:txBody>
      </p:sp>
      <p:sp>
        <p:nvSpPr>
          <p:cNvPr id="11" name="Text 9"/>
          <p:cNvSpPr/>
          <p:nvPr/>
        </p:nvSpPr>
        <p:spPr>
          <a:xfrm>
            <a:off x="5458063" y="3844626"/>
            <a:ext cx="3949682" cy="175833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0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Нерівна оплата, безпідставне позбавлення премій, необґрунтований нерівномірний розподіл навантаження між працівниками однакової кваліфікації.</a:t>
            </a:r>
            <a:endParaRPr lang="en-US" sz="2000" dirty="0"/>
          </a:p>
        </p:txBody>
      </p:sp>
      <p:sp>
        <p:nvSpPr>
          <p:cNvPr id="12" name="Shape 10"/>
          <p:cNvSpPr/>
          <p:nvPr/>
        </p:nvSpPr>
        <p:spPr>
          <a:xfrm>
            <a:off x="9613940" y="3261836"/>
            <a:ext cx="4178737" cy="2573417"/>
          </a:xfrm>
          <a:prstGeom prst="roundRect">
            <a:avLst>
              <a:gd name="adj" fmla="val 1221"/>
            </a:avLst>
          </a:prstGeom>
          <a:solidFill>
            <a:srgbClr val="FFFAFA"/>
          </a:solidFill>
          <a:ln w="22860">
            <a:solidFill>
              <a:srgbClr val="D9CECE"/>
            </a:solidFill>
            <a:prstDash val="solid"/>
          </a:ln>
        </p:spPr>
      </p:sp>
      <p:sp>
        <p:nvSpPr>
          <p:cNvPr id="13" name="Text 11"/>
          <p:cNvSpPr/>
          <p:nvPr/>
        </p:nvSpPr>
        <p:spPr>
          <a:xfrm>
            <a:off x="9846231" y="3494127"/>
            <a:ext cx="246411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40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Що </a:t>
            </a:r>
            <a:r>
              <a:rPr lang="en-US" sz="2400" b="1" dirty="0">
                <a:solidFill>
                  <a:srgbClr val="FF0000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НЕ</a:t>
            </a:r>
            <a:r>
              <a:rPr lang="en-US" sz="240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 є мобінгом</a:t>
            </a:r>
            <a:endParaRPr lang="en-US" sz="2400" dirty="0"/>
          </a:p>
        </p:txBody>
      </p:sp>
      <p:sp>
        <p:nvSpPr>
          <p:cNvPr id="14" name="Text 12"/>
          <p:cNvSpPr/>
          <p:nvPr/>
        </p:nvSpPr>
        <p:spPr>
          <a:xfrm>
            <a:off x="9846231" y="3872335"/>
            <a:ext cx="3935827" cy="17306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0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Законні вимоги щодо виконання трудових обов'язків, зміна посади або оплати праці в порядку, встановленому законодавством чи договором.</a:t>
            </a:r>
            <a:endParaRPr lang="en-US" sz="2000" dirty="0"/>
          </a:p>
        </p:txBody>
      </p:sp>
      <p:sp>
        <p:nvSpPr>
          <p:cNvPr id="15" name="Shape 13"/>
          <p:cNvSpPr/>
          <p:nvPr/>
        </p:nvSpPr>
        <p:spPr>
          <a:xfrm>
            <a:off x="837724" y="6070878"/>
            <a:ext cx="12954952" cy="1224915"/>
          </a:xfrm>
          <a:prstGeom prst="roundRect">
            <a:avLst>
              <a:gd name="adj" fmla="val 2565"/>
            </a:avLst>
          </a:prstGeom>
          <a:solidFill>
            <a:srgbClr val="F7BABA"/>
          </a:solidFill>
          <a:ln/>
        </p:spPr>
      </p:sp>
      <p:pic>
        <p:nvPicPr>
          <p:cNvPr id="1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7155" y="6377821"/>
            <a:ext cx="261818" cy="209431"/>
          </a:xfrm>
          <a:prstGeom prst="rect">
            <a:avLst/>
          </a:prstGeom>
        </p:spPr>
      </p:pic>
      <p:sp>
        <p:nvSpPr>
          <p:cNvPr id="17" name="Text 14"/>
          <p:cNvSpPr/>
          <p:nvPr/>
        </p:nvSpPr>
        <p:spPr>
          <a:xfrm>
            <a:off x="1518404" y="6332577"/>
            <a:ext cx="12064841" cy="6700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00" dirty="0">
                <a:solidFill>
                  <a:srgbClr val="000000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У цій справі суд відмовив у позові — юрисконсульт не довів факту мобінгу належними доказами. Тягар доказування лежить на позивачеві.</a:t>
            </a:r>
            <a:endParaRPr lang="en-US" sz="20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837724" y="1076801"/>
            <a:ext cx="2795230" cy="408742"/>
          </a:xfrm>
          <a:prstGeom prst="roundRect">
            <a:avLst>
              <a:gd name="adj" fmla="val 6149"/>
            </a:avLst>
          </a:prstGeom>
          <a:noFill/>
          <a:ln w="7620">
            <a:solidFill>
              <a:srgbClr val="F5A3A3"/>
            </a:solidFill>
            <a:prstDash val="solid"/>
          </a:ln>
        </p:spPr>
      </p:sp>
      <p:sp>
        <p:nvSpPr>
          <p:cNvPr id="3" name="Text 1"/>
          <p:cNvSpPr/>
          <p:nvPr/>
        </p:nvSpPr>
        <p:spPr>
          <a:xfrm>
            <a:off x="970955" y="1147167"/>
            <a:ext cx="2528768" cy="2680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00" dirty="0">
                <a:solidFill>
                  <a:srgbClr val="F5A3A3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НАПРЯМ: НАДАННЯ ВІДПУСТКИ</a:t>
            </a:r>
            <a:endParaRPr lang="en-US" sz="1300" dirty="0"/>
          </a:p>
        </p:txBody>
      </p:sp>
      <p:sp>
        <p:nvSpPr>
          <p:cNvPr id="4" name="Text 2"/>
          <p:cNvSpPr/>
          <p:nvPr/>
        </p:nvSpPr>
        <p:spPr>
          <a:xfrm>
            <a:off x="837724" y="1569244"/>
            <a:ext cx="12954952" cy="123182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850" b="1" dirty="0">
                <a:solidFill>
                  <a:srgbClr val="FF0000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Самовільний вихід у відпустку — підстава для звільнення</a:t>
            </a:r>
            <a:endParaRPr lang="en-US" sz="3850" b="1" dirty="0">
              <a:solidFill>
                <a:srgbClr val="FF0000"/>
              </a:solidFill>
            </a:endParaRPr>
          </a:p>
        </p:txBody>
      </p:sp>
      <p:sp>
        <p:nvSpPr>
          <p:cNvPr id="5" name="Text 3"/>
          <p:cNvSpPr/>
          <p:nvPr/>
        </p:nvSpPr>
        <p:spPr>
          <a:xfrm>
            <a:off x="837724" y="2921187"/>
            <a:ext cx="12954952" cy="6700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300" b="1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Постанова ВС від 16.12.2024 р., справа № 463/8028/22.</a:t>
            </a:r>
            <a:r>
              <a:rPr lang="en-US" sz="230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 Вихід у відпустку без збереження заробітної плати на підставі ст. 26 Закону про відпустки </a:t>
            </a:r>
            <a:r>
              <a:rPr lang="en-US" sz="2300" b="1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має бути узгоджений з роботодавцем</a:t>
            </a:r>
            <a:r>
              <a:rPr lang="en-US" sz="230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 і не може бути самовільним — навіть в умовах воєнного стану.</a:t>
            </a:r>
            <a:endParaRPr lang="en-US" sz="2300" dirty="0"/>
          </a:p>
        </p:txBody>
      </p:sp>
      <p:sp>
        <p:nvSpPr>
          <p:cNvPr id="6" name="Shape 4"/>
          <p:cNvSpPr/>
          <p:nvPr/>
        </p:nvSpPr>
        <p:spPr>
          <a:xfrm>
            <a:off x="837724" y="4256387"/>
            <a:ext cx="471249" cy="471249"/>
          </a:xfrm>
          <a:prstGeom prst="roundRect">
            <a:avLst>
              <a:gd name="adj" fmla="val 6667"/>
            </a:avLst>
          </a:prstGeom>
          <a:solidFill>
            <a:srgbClr val="F3E8E8"/>
          </a:solidFill>
          <a:ln/>
        </p:spPr>
      </p:sp>
      <p:sp>
        <p:nvSpPr>
          <p:cNvPr id="7" name="Text 5"/>
          <p:cNvSpPr/>
          <p:nvPr/>
        </p:nvSpPr>
        <p:spPr>
          <a:xfrm>
            <a:off x="925532" y="4307226"/>
            <a:ext cx="295632" cy="3695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1</a:t>
            </a:r>
            <a:endParaRPr lang="en-US" sz="2300" dirty="0"/>
          </a:p>
        </p:txBody>
      </p:sp>
      <p:sp>
        <p:nvSpPr>
          <p:cNvPr id="8" name="Text 6"/>
          <p:cNvSpPr/>
          <p:nvPr/>
        </p:nvSpPr>
        <p:spPr>
          <a:xfrm>
            <a:off x="1518404" y="4328300"/>
            <a:ext cx="3463052" cy="6160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30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Заява має містити правову підставу</a:t>
            </a:r>
            <a:endParaRPr lang="en-US" sz="2300" dirty="0"/>
          </a:p>
        </p:txBody>
      </p:sp>
      <p:sp>
        <p:nvSpPr>
          <p:cNvPr id="9" name="Text 7"/>
          <p:cNvSpPr/>
          <p:nvPr/>
        </p:nvSpPr>
        <p:spPr>
          <a:xfrm>
            <a:off x="1518404" y="5291615"/>
            <a:ext cx="3463051" cy="22180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0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Якщо працівник не вказав конкретну норму (наприклад, ст. 25 Закону про відпустки), роботодавець не зобов'язаний здогадуватись про підставу відпустки.</a:t>
            </a:r>
            <a:endParaRPr lang="en-US" sz="2000" dirty="0"/>
          </a:p>
        </p:txBody>
      </p:sp>
      <p:sp>
        <p:nvSpPr>
          <p:cNvPr id="10" name="Shape 8"/>
          <p:cNvSpPr/>
          <p:nvPr/>
        </p:nvSpPr>
        <p:spPr>
          <a:xfrm>
            <a:off x="5243274" y="4256387"/>
            <a:ext cx="471249" cy="471249"/>
          </a:xfrm>
          <a:prstGeom prst="roundRect">
            <a:avLst>
              <a:gd name="adj" fmla="val 6667"/>
            </a:avLst>
          </a:prstGeom>
          <a:solidFill>
            <a:srgbClr val="F3E8E8"/>
          </a:solidFill>
          <a:ln/>
        </p:spPr>
      </p:sp>
      <p:sp>
        <p:nvSpPr>
          <p:cNvPr id="11" name="Text 9"/>
          <p:cNvSpPr/>
          <p:nvPr/>
        </p:nvSpPr>
        <p:spPr>
          <a:xfrm>
            <a:off x="5331083" y="4307226"/>
            <a:ext cx="295632" cy="3695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2</a:t>
            </a:r>
            <a:endParaRPr lang="en-US" sz="2300" dirty="0"/>
          </a:p>
        </p:txBody>
      </p:sp>
      <p:sp>
        <p:nvSpPr>
          <p:cNvPr id="12" name="Text 10"/>
          <p:cNvSpPr/>
          <p:nvPr/>
        </p:nvSpPr>
        <p:spPr>
          <a:xfrm>
            <a:off x="5910101" y="4314446"/>
            <a:ext cx="3310650" cy="9378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300" dirty="0" err="1">
                <a:solidFill>
                  <a:srgbClr val="3B3535"/>
                </a:solidFill>
                <a:latin typeface="Red Hat Text"/>
                <a:ea typeface="Red Hat Text"/>
                <a:cs typeface="Red Hat Text"/>
              </a:rPr>
              <a:t>Відсутність</a:t>
            </a:r>
            <a:r>
              <a:rPr lang="en-US" sz="2300" dirty="0">
                <a:solidFill>
                  <a:srgbClr val="3B3535"/>
                </a:solidFill>
                <a:latin typeface="Red Hat Text"/>
                <a:ea typeface="Red Hat Text"/>
                <a:cs typeface="Red Hat Text"/>
              </a:rPr>
              <a:t> </a:t>
            </a:r>
            <a:r>
              <a:rPr lang="en-US" sz="2300" dirty="0" err="1">
                <a:solidFill>
                  <a:srgbClr val="3B3535"/>
                </a:solidFill>
                <a:latin typeface="Red Hat Text"/>
                <a:ea typeface="Red Hat Text"/>
                <a:cs typeface="Red Hat Text"/>
              </a:rPr>
              <a:t>спеціальної</a:t>
            </a:r>
            <a:r>
              <a:rPr lang="en-US" sz="2300" dirty="0">
                <a:solidFill>
                  <a:srgbClr val="3B3535"/>
                </a:solidFill>
                <a:latin typeface="Red Hat Text"/>
                <a:ea typeface="Red Hat Text"/>
                <a:cs typeface="Red Hat Text"/>
              </a:rPr>
              <a:t> </a:t>
            </a:r>
            <a:r>
              <a:rPr lang="en-US" sz="2300" dirty="0" err="1">
                <a:solidFill>
                  <a:srgbClr val="3B3535"/>
                </a:solidFill>
                <a:latin typeface="Red Hat Text"/>
                <a:ea typeface="Red Hat Text"/>
                <a:cs typeface="Red Hat Text"/>
              </a:rPr>
              <a:t>процедури</a:t>
            </a:r>
            <a:r>
              <a:rPr lang="en-US" sz="2300" dirty="0">
                <a:solidFill>
                  <a:srgbClr val="3B3535"/>
                </a:solidFill>
                <a:latin typeface="Red Hat Text"/>
                <a:ea typeface="Red Hat Text"/>
                <a:cs typeface="Red Hat Text"/>
              </a:rPr>
              <a:t> — </a:t>
            </a:r>
            <a:r>
              <a:rPr lang="en-US" sz="2300" dirty="0" err="1">
                <a:solidFill>
                  <a:srgbClr val="3B3535"/>
                </a:solidFill>
                <a:latin typeface="Red Hat Text"/>
                <a:ea typeface="Red Hat Text"/>
                <a:cs typeface="Red Hat Text"/>
              </a:rPr>
              <a:t>не</a:t>
            </a:r>
            <a:r>
              <a:rPr lang="en-US" sz="2300" dirty="0">
                <a:solidFill>
                  <a:srgbClr val="3B3535"/>
                </a:solidFill>
                <a:latin typeface="Red Hat Text"/>
                <a:ea typeface="Red Hat Text"/>
                <a:cs typeface="Red Hat Text"/>
              </a:rPr>
              <a:t> </a:t>
            </a:r>
            <a:r>
              <a:rPr lang="en-US" sz="2300" dirty="0" err="1">
                <a:solidFill>
                  <a:srgbClr val="3B3535"/>
                </a:solidFill>
                <a:latin typeface="Red Hat Text"/>
                <a:ea typeface="Red Hat Text"/>
                <a:cs typeface="Red Hat Text"/>
              </a:rPr>
              <a:t>виправдання</a:t>
            </a:r>
            <a:endParaRPr lang="en-US" sz="2300" dirty="0" err="1">
              <a:latin typeface="Red Hat Text"/>
              <a:ea typeface="Red Hat Text"/>
              <a:cs typeface="Red Hat Text"/>
            </a:endParaRPr>
          </a:p>
        </p:txBody>
      </p:sp>
      <p:sp>
        <p:nvSpPr>
          <p:cNvPr id="13" name="Text 11"/>
          <p:cNvSpPr/>
          <p:nvPr/>
        </p:nvSpPr>
        <p:spPr>
          <a:xfrm>
            <a:off x="5910100" y="5322538"/>
            <a:ext cx="3698579" cy="21903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0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Якщо роботодавець не запровадив спеціальної процедури подання заяв — діють традиційні вимоги погодження, включно з підписом керівника та виданням наказу (форма П-3).</a:t>
            </a:r>
            <a:endParaRPr lang="en-US" sz="2000" dirty="0"/>
          </a:p>
        </p:txBody>
      </p:sp>
      <p:sp>
        <p:nvSpPr>
          <p:cNvPr id="14" name="Shape 12"/>
          <p:cNvSpPr/>
          <p:nvPr/>
        </p:nvSpPr>
        <p:spPr>
          <a:xfrm>
            <a:off x="9648825" y="4256387"/>
            <a:ext cx="471249" cy="471249"/>
          </a:xfrm>
          <a:prstGeom prst="roundRect">
            <a:avLst>
              <a:gd name="adj" fmla="val 6667"/>
            </a:avLst>
          </a:prstGeom>
          <a:solidFill>
            <a:srgbClr val="F3E8E8"/>
          </a:solidFill>
          <a:ln/>
        </p:spPr>
      </p:sp>
      <p:sp>
        <p:nvSpPr>
          <p:cNvPr id="15" name="Text 13"/>
          <p:cNvSpPr/>
          <p:nvPr/>
        </p:nvSpPr>
        <p:spPr>
          <a:xfrm>
            <a:off x="9736634" y="4307226"/>
            <a:ext cx="295632" cy="3695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3</a:t>
            </a:r>
            <a:endParaRPr lang="en-US" sz="2300" dirty="0"/>
          </a:p>
        </p:txBody>
      </p:sp>
      <p:sp>
        <p:nvSpPr>
          <p:cNvPr id="16" name="Text 14"/>
          <p:cNvSpPr/>
          <p:nvPr/>
        </p:nvSpPr>
        <p:spPr>
          <a:xfrm>
            <a:off x="10329505" y="4328300"/>
            <a:ext cx="3463171" cy="6160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30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Воєнний стан не скасовує погодження</a:t>
            </a:r>
            <a:endParaRPr lang="en-US" sz="2300" dirty="0"/>
          </a:p>
        </p:txBody>
      </p:sp>
      <p:sp>
        <p:nvSpPr>
          <p:cNvPr id="17" name="Text 15"/>
          <p:cNvSpPr/>
          <p:nvPr/>
        </p:nvSpPr>
        <p:spPr>
          <a:xfrm>
            <a:off x="10329506" y="5388595"/>
            <a:ext cx="2992117" cy="13401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0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Необхідність узгодження виходу у відпустку з роботодавцем зберігається незалежно від режиму воєнного стану.</a:t>
            </a:r>
            <a:endParaRPr lang="en-US" sz="20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837724" y="1347430"/>
            <a:ext cx="2945368" cy="408742"/>
          </a:xfrm>
          <a:prstGeom prst="roundRect">
            <a:avLst>
              <a:gd name="adj" fmla="val 6149"/>
            </a:avLst>
          </a:prstGeom>
          <a:noFill/>
          <a:ln w="7620">
            <a:solidFill>
              <a:srgbClr val="F5A3A3"/>
            </a:solidFill>
            <a:prstDash val="solid"/>
          </a:ln>
        </p:spPr>
      </p:sp>
      <p:sp>
        <p:nvSpPr>
          <p:cNvPr id="3" name="Text 1"/>
          <p:cNvSpPr/>
          <p:nvPr/>
        </p:nvSpPr>
        <p:spPr>
          <a:xfrm>
            <a:off x="970955" y="1417796"/>
            <a:ext cx="2678906" cy="2680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00" dirty="0">
                <a:solidFill>
                  <a:srgbClr val="F5A3A3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НАПРЯМ: ЗАГИБЕЛЬ ПРАЦІВНИКА</a:t>
            </a:r>
            <a:endParaRPr lang="en-US" sz="1300" dirty="0"/>
          </a:p>
        </p:txBody>
      </p:sp>
      <p:sp>
        <p:nvSpPr>
          <p:cNvPr id="4" name="Text 2"/>
          <p:cNvSpPr/>
          <p:nvPr/>
        </p:nvSpPr>
        <p:spPr>
          <a:xfrm>
            <a:off x="837724" y="1839873"/>
            <a:ext cx="12954952" cy="123182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850" b="1" dirty="0">
                <a:solidFill>
                  <a:srgbClr val="FF0000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Загибель працівника внаслідок військових дій: відповідальність роботодавця</a:t>
            </a:r>
            <a:endParaRPr lang="en-US" sz="3850" b="1" dirty="0">
              <a:solidFill>
                <a:srgbClr val="FF0000"/>
              </a:solidFill>
            </a:endParaRPr>
          </a:p>
        </p:txBody>
      </p:sp>
      <p:sp>
        <p:nvSpPr>
          <p:cNvPr id="5" name="Text 3"/>
          <p:cNvSpPr/>
          <p:nvPr/>
        </p:nvSpPr>
        <p:spPr>
          <a:xfrm>
            <a:off x="837724" y="3385780"/>
            <a:ext cx="12954952" cy="6700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200" b="1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Постанова ВС від 22.01.2025 р., справа № 210/6142/23.</a:t>
            </a:r>
            <a:r>
              <a:rPr lang="en-US" sz="220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 Смертельний нещасний випадок стався під час виконання трудових обов'язків внаслідок ракетного удару по території підприємства.</a:t>
            </a:r>
            <a:endParaRPr lang="en-US" sz="2200" dirty="0"/>
          </a:p>
        </p:txBody>
      </p:sp>
      <p:sp>
        <p:nvSpPr>
          <p:cNvPr id="6" name="Shape 4"/>
          <p:cNvSpPr/>
          <p:nvPr/>
        </p:nvSpPr>
        <p:spPr>
          <a:xfrm>
            <a:off x="686872" y="4291489"/>
            <a:ext cx="6606800" cy="3186307"/>
          </a:xfrm>
          <a:prstGeom prst="roundRect">
            <a:avLst>
              <a:gd name="adj" fmla="val 1213"/>
            </a:avLst>
          </a:prstGeom>
          <a:solidFill>
            <a:srgbClr val="F5A3A3"/>
          </a:solidFill>
          <a:ln/>
        </p:spPr>
      </p:sp>
      <p:sp>
        <p:nvSpPr>
          <p:cNvPr id="7" name="Text 5"/>
          <p:cNvSpPr/>
          <p:nvPr/>
        </p:nvSpPr>
        <p:spPr>
          <a:xfrm>
            <a:off x="896302" y="4500920"/>
            <a:ext cx="246411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600" dirty="0">
                <a:solidFill>
                  <a:srgbClr val="1F1E1E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Висновок суду</a:t>
            </a:r>
            <a:endParaRPr lang="en-US" sz="2600" dirty="0"/>
          </a:p>
        </p:txBody>
      </p:sp>
      <p:sp>
        <p:nvSpPr>
          <p:cNvPr id="8" name="Text 6"/>
          <p:cNvSpPr/>
          <p:nvPr/>
        </p:nvSpPr>
        <p:spPr>
          <a:xfrm>
            <a:off x="896302" y="5018365"/>
            <a:ext cx="6104811" cy="13401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20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Нещасний випадок </a:t>
            </a:r>
            <a:r>
              <a:rPr lang="en-US" sz="2200" b="1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пов'язаний з виробництвом</a:t>
            </a:r>
            <a:r>
              <a:rPr lang="en-US" sz="220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, однак осіб, дії яких призвели до нього, комісія не встановила. Порушень з боку ТОВ норм КЗпП та Закону «Про охорону праці» не виявлено.</a:t>
            </a:r>
            <a:endParaRPr lang="en-US" sz="2200" dirty="0"/>
          </a:p>
        </p:txBody>
      </p:sp>
      <p:sp>
        <p:nvSpPr>
          <p:cNvPr id="9" name="Text 7"/>
          <p:cNvSpPr/>
          <p:nvPr/>
        </p:nvSpPr>
        <p:spPr>
          <a:xfrm>
            <a:off x="7578328" y="4500920"/>
            <a:ext cx="279677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600" dirty="0">
                <a:solidFill>
                  <a:srgbClr val="1F1E1E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Хто відшкодовує шкоду</a:t>
            </a:r>
            <a:endParaRPr lang="en-US" sz="2600" dirty="0"/>
          </a:p>
        </p:txBody>
      </p:sp>
      <p:sp>
        <p:nvSpPr>
          <p:cNvPr id="10" name="Text 8"/>
          <p:cNvSpPr/>
          <p:nvPr/>
        </p:nvSpPr>
        <p:spPr>
          <a:xfrm>
            <a:off x="7578328" y="5018365"/>
            <a:ext cx="6582185" cy="24372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20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Відшкодування грошових сум, втрачених внаслідок </a:t>
            </a:r>
            <a:r>
              <a:rPr lang="en-US" sz="2200" b="1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збройної агресії проти України</a:t>
            </a:r>
            <a:r>
              <a:rPr lang="en-US" sz="220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, здійснюється за рахунок коштів держави-агресора та відповідних фондів відновлення України. Моральна шкода не може бути покладена на роботодавця (ст. 15 Закону про трудові відносини в умовах воєнного стану).</a:t>
            </a:r>
            <a:endParaRPr lang="en-US" sz="22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837724" y="1789390"/>
            <a:ext cx="1876306" cy="393502"/>
          </a:xfrm>
          <a:prstGeom prst="roundRect">
            <a:avLst>
              <a:gd name="adj" fmla="val 6388"/>
            </a:avLst>
          </a:prstGeom>
          <a:solidFill>
            <a:srgbClr val="FAD1D1"/>
          </a:solidFill>
          <a:ln/>
        </p:spPr>
      </p:sp>
      <p:sp>
        <p:nvSpPr>
          <p:cNvPr id="3" name="Text 1"/>
          <p:cNvSpPr/>
          <p:nvPr/>
        </p:nvSpPr>
        <p:spPr>
          <a:xfrm>
            <a:off x="963335" y="1852136"/>
            <a:ext cx="1625084" cy="2680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0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ПРАКТИЧНІ ПОРАДИ</a:t>
            </a:r>
            <a:endParaRPr lang="en-US" sz="1300" dirty="0"/>
          </a:p>
        </p:txBody>
      </p:sp>
      <p:sp>
        <p:nvSpPr>
          <p:cNvPr id="4" name="Text 2"/>
          <p:cNvSpPr/>
          <p:nvPr/>
        </p:nvSpPr>
        <p:spPr>
          <a:xfrm>
            <a:off x="837724" y="2266593"/>
            <a:ext cx="9174123" cy="6159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850" b="1" dirty="0">
                <a:solidFill>
                  <a:srgbClr val="FF0000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«Лайфхаки для перемоги» — частина І</a:t>
            </a:r>
            <a:endParaRPr lang="en-US" sz="3850" b="1" dirty="0">
              <a:solidFill>
                <a:srgbClr val="FF0000"/>
              </a:solidFill>
            </a:endParaRPr>
          </a:p>
        </p:txBody>
      </p:sp>
      <p:sp>
        <p:nvSpPr>
          <p:cNvPr id="5" name="Shape 3"/>
          <p:cNvSpPr/>
          <p:nvPr/>
        </p:nvSpPr>
        <p:spPr>
          <a:xfrm>
            <a:off x="837724" y="3196590"/>
            <a:ext cx="4178618" cy="3645282"/>
          </a:xfrm>
          <a:prstGeom prst="roundRect">
            <a:avLst>
              <a:gd name="adj" fmla="val 3383"/>
            </a:avLst>
          </a:prstGeom>
          <a:solidFill>
            <a:srgbClr val="FFFAFA"/>
          </a:solidFill>
          <a:ln w="22860">
            <a:solidFill>
              <a:srgbClr val="D9CECE"/>
            </a:solidFill>
            <a:prstDash val="solid"/>
          </a:ln>
        </p:spPr>
      </p:sp>
      <p:sp>
        <p:nvSpPr>
          <p:cNvPr id="6" name="Shape 4"/>
          <p:cNvSpPr/>
          <p:nvPr/>
        </p:nvSpPr>
        <p:spPr>
          <a:xfrm>
            <a:off x="814864" y="3196590"/>
            <a:ext cx="91440" cy="3645282"/>
          </a:xfrm>
          <a:prstGeom prst="roundRect">
            <a:avLst>
              <a:gd name="adj" fmla="val 34360"/>
            </a:avLst>
          </a:prstGeom>
          <a:solidFill>
            <a:srgbClr val="F5A3A3"/>
          </a:solidFill>
          <a:ln/>
        </p:spPr>
      </p:sp>
      <p:sp>
        <p:nvSpPr>
          <p:cNvPr id="7" name="Text 5"/>
          <p:cNvSpPr/>
          <p:nvPr/>
        </p:nvSpPr>
        <p:spPr>
          <a:xfrm>
            <a:off x="1138595" y="3428881"/>
            <a:ext cx="3645456" cy="6160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20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1. Процедура важливіша за «фактичну правоту»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1138595" y="4281357"/>
            <a:ext cx="3645456" cy="13401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0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Навіть обґрунтоване звільнення програється, якщо порушено строки, порядок пояснень, накази або ознайомлення працівника.</a:t>
            </a:r>
            <a:endParaRPr lang="en-US" sz="2000" dirty="0"/>
          </a:p>
        </p:txBody>
      </p:sp>
      <p:sp>
        <p:nvSpPr>
          <p:cNvPr id="9" name="Shape 7"/>
          <p:cNvSpPr/>
          <p:nvPr/>
        </p:nvSpPr>
        <p:spPr>
          <a:xfrm>
            <a:off x="5225772" y="3196590"/>
            <a:ext cx="4178737" cy="3645282"/>
          </a:xfrm>
          <a:prstGeom prst="roundRect">
            <a:avLst>
              <a:gd name="adj" fmla="val 3383"/>
            </a:avLst>
          </a:prstGeom>
          <a:solidFill>
            <a:srgbClr val="FFFAFA"/>
          </a:solidFill>
          <a:ln w="22860">
            <a:solidFill>
              <a:srgbClr val="D9CECE"/>
            </a:solidFill>
            <a:prstDash val="solid"/>
          </a:ln>
        </p:spPr>
      </p:sp>
      <p:sp>
        <p:nvSpPr>
          <p:cNvPr id="10" name="Shape 8"/>
          <p:cNvSpPr/>
          <p:nvPr/>
        </p:nvSpPr>
        <p:spPr>
          <a:xfrm>
            <a:off x="5202912" y="3196590"/>
            <a:ext cx="91440" cy="3645282"/>
          </a:xfrm>
          <a:prstGeom prst="roundRect">
            <a:avLst>
              <a:gd name="adj" fmla="val 34360"/>
            </a:avLst>
          </a:prstGeom>
          <a:solidFill>
            <a:srgbClr val="F5A3A3"/>
          </a:solidFill>
          <a:ln/>
        </p:spPr>
      </p:sp>
      <p:sp>
        <p:nvSpPr>
          <p:cNvPr id="11" name="Text 9"/>
          <p:cNvSpPr/>
          <p:nvPr/>
        </p:nvSpPr>
        <p:spPr>
          <a:xfrm>
            <a:off x="5526643" y="3428881"/>
            <a:ext cx="358032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20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2. Кожна дія — документально</a:t>
            </a:r>
            <a:endParaRPr lang="en-US" sz="2200" dirty="0"/>
          </a:p>
        </p:txBody>
      </p:sp>
      <p:sp>
        <p:nvSpPr>
          <p:cNvPr id="12" name="Text 10"/>
          <p:cNvSpPr/>
          <p:nvPr/>
        </p:nvSpPr>
        <p:spPr>
          <a:xfrm>
            <a:off x="5526643" y="3973343"/>
            <a:ext cx="3645575" cy="23452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uk-UA" sz="200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«Усно домовились» - у суді не існує. Потрібні накази, акти, службові записки, електронні підтвердження. Свідки лише підтверджують написане в актах — судді скептично ставляться до залежних від директора свідків.</a:t>
            </a:r>
            <a:endParaRPr lang="uk-UA" sz="2000" dirty="0"/>
          </a:p>
        </p:txBody>
      </p:sp>
      <p:sp>
        <p:nvSpPr>
          <p:cNvPr id="13" name="Shape 11"/>
          <p:cNvSpPr/>
          <p:nvPr/>
        </p:nvSpPr>
        <p:spPr>
          <a:xfrm>
            <a:off x="9613940" y="3196590"/>
            <a:ext cx="4178737" cy="3645282"/>
          </a:xfrm>
          <a:prstGeom prst="roundRect">
            <a:avLst>
              <a:gd name="adj" fmla="val 3383"/>
            </a:avLst>
          </a:prstGeom>
          <a:solidFill>
            <a:srgbClr val="FFFAFA"/>
          </a:solidFill>
          <a:ln w="22860">
            <a:solidFill>
              <a:srgbClr val="D9CECE"/>
            </a:solidFill>
            <a:prstDash val="solid"/>
          </a:ln>
        </p:spPr>
      </p:sp>
      <p:sp>
        <p:nvSpPr>
          <p:cNvPr id="14" name="Shape 12"/>
          <p:cNvSpPr/>
          <p:nvPr/>
        </p:nvSpPr>
        <p:spPr>
          <a:xfrm>
            <a:off x="9604934" y="3196590"/>
            <a:ext cx="77586" cy="3645282"/>
          </a:xfrm>
          <a:prstGeom prst="roundRect">
            <a:avLst>
              <a:gd name="adj" fmla="val 34360"/>
            </a:avLst>
          </a:prstGeom>
          <a:solidFill>
            <a:srgbClr val="F5A3A3"/>
          </a:solidFill>
          <a:ln/>
        </p:spPr>
      </p:sp>
      <p:sp>
        <p:nvSpPr>
          <p:cNvPr id="15" name="Text 13"/>
          <p:cNvSpPr/>
          <p:nvPr/>
        </p:nvSpPr>
        <p:spPr>
          <a:xfrm>
            <a:off x="9914811" y="3428881"/>
            <a:ext cx="3645575" cy="6160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20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3. Тягар доказування — на роботодавці</a:t>
            </a:r>
            <a:endParaRPr lang="en-US" sz="2200" dirty="0"/>
          </a:p>
        </p:txBody>
      </p:sp>
      <p:sp>
        <p:nvSpPr>
          <p:cNvPr id="16" name="Text 14"/>
          <p:cNvSpPr/>
          <p:nvPr/>
        </p:nvSpPr>
        <p:spPr>
          <a:xfrm>
            <a:off x="9914811" y="4281357"/>
            <a:ext cx="3645575" cy="16752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0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Особливо у спорах про звільнення, дисциплінарні стягнення, прогули та невідповідність посаді. Будьте готові доводити правомірність кожного кроку.</a:t>
            </a:r>
            <a:endParaRPr lang="en-US" sz="20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837724" y="1403152"/>
            <a:ext cx="1876306" cy="393502"/>
          </a:xfrm>
          <a:prstGeom prst="roundRect">
            <a:avLst>
              <a:gd name="adj" fmla="val 6388"/>
            </a:avLst>
          </a:prstGeom>
          <a:solidFill>
            <a:srgbClr val="FAD1D1"/>
          </a:solidFill>
          <a:ln/>
        </p:spPr>
      </p:sp>
      <p:sp>
        <p:nvSpPr>
          <p:cNvPr id="3" name="Text 1"/>
          <p:cNvSpPr/>
          <p:nvPr/>
        </p:nvSpPr>
        <p:spPr>
          <a:xfrm>
            <a:off x="963335" y="1465898"/>
            <a:ext cx="1625084" cy="2680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0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ПРАКТИЧНІ ПОРАДИ</a:t>
            </a:r>
            <a:endParaRPr lang="en-US" sz="1300" dirty="0"/>
          </a:p>
        </p:txBody>
      </p:sp>
      <p:sp>
        <p:nvSpPr>
          <p:cNvPr id="4" name="Text 2"/>
          <p:cNvSpPr/>
          <p:nvPr/>
        </p:nvSpPr>
        <p:spPr>
          <a:xfrm>
            <a:off x="837724" y="1880354"/>
            <a:ext cx="9311640" cy="6159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850" b="1" dirty="0">
                <a:solidFill>
                  <a:srgbClr val="FF0000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«Лайфхаки для перемоги» — частина ІІ</a:t>
            </a:r>
            <a:endParaRPr lang="en-US" sz="3850" b="1" dirty="0">
              <a:solidFill>
                <a:srgbClr val="FF0000"/>
              </a:solidFill>
            </a:endParaRPr>
          </a:p>
        </p:txBody>
      </p:sp>
      <p:sp>
        <p:nvSpPr>
          <p:cNvPr id="5" name="Shape 3"/>
          <p:cNvSpPr/>
          <p:nvPr/>
        </p:nvSpPr>
        <p:spPr>
          <a:xfrm>
            <a:off x="837724" y="2810351"/>
            <a:ext cx="6372701" cy="1903333"/>
          </a:xfrm>
          <a:prstGeom prst="roundRect">
            <a:avLst>
              <a:gd name="adj" fmla="val 5765"/>
            </a:avLst>
          </a:prstGeom>
          <a:solidFill>
            <a:srgbClr val="FFFAFA"/>
          </a:solidFill>
          <a:ln w="22860">
            <a:solidFill>
              <a:srgbClr val="D9CECE"/>
            </a:solidFill>
            <a:prstDash val="solid"/>
          </a:ln>
        </p:spPr>
      </p:sp>
      <p:sp>
        <p:nvSpPr>
          <p:cNvPr id="6" name="Shape 4"/>
          <p:cNvSpPr/>
          <p:nvPr/>
        </p:nvSpPr>
        <p:spPr>
          <a:xfrm>
            <a:off x="814864" y="2810351"/>
            <a:ext cx="91440" cy="1903333"/>
          </a:xfrm>
          <a:prstGeom prst="roundRect">
            <a:avLst>
              <a:gd name="adj" fmla="val 34360"/>
            </a:avLst>
          </a:prstGeom>
          <a:solidFill>
            <a:srgbClr val="F5A3A3"/>
          </a:solidFill>
          <a:ln/>
        </p:spPr>
      </p:sp>
      <p:sp>
        <p:nvSpPr>
          <p:cNvPr id="7" name="Text 5"/>
          <p:cNvSpPr/>
          <p:nvPr/>
        </p:nvSpPr>
        <p:spPr>
          <a:xfrm>
            <a:off x="1138595" y="3042642"/>
            <a:ext cx="3586639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20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4. Строки — критично важливі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1138595" y="3476268"/>
            <a:ext cx="5839539" cy="6700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0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Пропущений місячний строк з моменту виявлення проступку часто автоматично руйнує справу роботодавця.</a:t>
            </a:r>
            <a:endParaRPr lang="en-US" sz="2000" dirty="0"/>
          </a:p>
        </p:txBody>
      </p:sp>
      <p:sp>
        <p:nvSpPr>
          <p:cNvPr id="9" name="Shape 7"/>
          <p:cNvSpPr/>
          <p:nvPr/>
        </p:nvSpPr>
        <p:spPr>
          <a:xfrm>
            <a:off x="7419856" y="2810351"/>
            <a:ext cx="6372820" cy="1903333"/>
          </a:xfrm>
          <a:prstGeom prst="roundRect">
            <a:avLst>
              <a:gd name="adj" fmla="val 5765"/>
            </a:avLst>
          </a:prstGeom>
          <a:solidFill>
            <a:srgbClr val="FFFAFA"/>
          </a:solidFill>
          <a:ln w="22860">
            <a:solidFill>
              <a:srgbClr val="D9CECE"/>
            </a:solidFill>
            <a:prstDash val="solid"/>
          </a:ln>
        </p:spPr>
      </p:sp>
      <p:sp>
        <p:nvSpPr>
          <p:cNvPr id="10" name="Shape 8"/>
          <p:cNvSpPr/>
          <p:nvPr/>
        </p:nvSpPr>
        <p:spPr>
          <a:xfrm>
            <a:off x="7396996" y="2810351"/>
            <a:ext cx="91440" cy="1903333"/>
          </a:xfrm>
          <a:prstGeom prst="roundRect">
            <a:avLst>
              <a:gd name="adj" fmla="val 34360"/>
            </a:avLst>
          </a:prstGeom>
          <a:solidFill>
            <a:srgbClr val="F5A3A3"/>
          </a:solidFill>
          <a:ln/>
        </p:spPr>
      </p:sp>
      <p:sp>
        <p:nvSpPr>
          <p:cNvPr id="11" name="Text 9"/>
          <p:cNvSpPr/>
          <p:nvPr/>
        </p:nvSpPr>
        <p:spPr>
          <a:xfrm>
            <a:off x="7720727" y="3042642"/>
            <a:ext cx="5619036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20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5. Правильна кваліфікація підстави звільнення</a:t>
            </a:r>
            <a:endParaRPr lang="en-US" sz="2200" dirty="0"/>
          </a:p>
        </p:txBody>
      </p:sp>
      <p:sp>
        <p:nvSpPr>
          <p:cNvPr id="12" name="Text 10"/>
          <p:cNvSpPr/>
          <p:nvPr/>
        </p:nvSpPr>
        <p:spPr>
          <a:xfrm>
            <a:off x="7720727" y="3476268"/>
            <a:ext cx="5839658" cy="10051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0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Помилка у статті КЗпП або формулюванні підстави звільнення — самостійна підстава для поновлення працівника на роботі.</a:t>
            </a:r>
            <a:endParaRPr lang="en-US" sz="2000" dirty="0"/>
          </a:p>
        </p:txBody>
      </p:sp>
      <p:sp>
        <p:nvSpPr>
          <p:cNvPr id="13" name="Shape 11"/>
          <p:cNvSpPr/>
          <p:nvPr/>
        </p:nvSpPr>
        <p:spPr>
          <a:xfrm>
            <a:off x="837724" y="4923115"/>
            <a:ext cx="6372701" cy="2180423"/>
          </a:xfrm>
          <a:prstGeom prst="roundRect">
            <a:avLst>
              <a:gd name="adj" fmla="val 5765"/>
            </a:avLst>
          </a:prstGeom>
          <a:solidFill>
            <a:srgbClr val="FFFAFA"/>
          </a:solidFill>
          <a:ln w="22860">
            <a:solidFill>
              <a:srgbClr val="D9CECE"/>
            </a:solidFill>
            <a:prstDash val="solid"/>
          </a:ln>
        </p:spPr>
      </p:sp>
      <p:sp>
        <p:nvSpPr>
          <p:cNvPr id="14" name="Shape 12"/>
          <p:cNvSpPr/>
          <p:nvPr/>
        </p:nvSpPr>
        <p:spPr>
          <a:xfrm>
            <a:off x="814864" y="4923115"/>
            <a:ext cx="91440" cy="2180423"/>
          </a:xfrm>
          <a:prstGeom prst="roundRect">
            <a:avLst>
              <a:gd name="adj" fmla="val 34360"/>
            </a:avLst>
          </a:prstGeom>
          <a:solidFill>
            <a:srgbClr val="F5A3A3"/>
          </a:solidFill>
          <a:ln/>
        </p:spPr>
      </p:sp>
      <p:sp>
        <p:nvSpPr>
          <p:cNvPr id="15" name="Text 13"/>
          <p:cNvSpPr/>
          <p:nvPr/>
        </p:nvSpPr>
        <p:spPr>
          <a:xfrm>
            <a:off x="1138595" y="5155406"/>
            <a:ext cx="5610582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20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6. «Ідеально чиста» дисциплінарна процедура</a:t>
            </a:r>
            <a:endParaRPr lang="en-US" sz="2200" dirty="0"/>
          </a:p>
        </p:txBody>
      </p:sp>
      <p:sp>
        <p:nvSpPr>
          <p:cNvPr id="16" name="Text 14"/>
          <p:cNvSpPr/>
          <p:nvPr/>
        </p:nvSpPr>
        <p:spPr>
          <a:xfrm>
            <a:off x="1138595" y="5589032"/>
            <a:ext cx="5839539" cy="10051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0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Запит пояснень, фіксація відмови, аналіз пояснень, пропорційність стягнення — все це має бути в матеріалах справи.</a:t>
            </a:r>
            <a:endParaRPr lang="en-US" sz="2000" dirty="0"/>
          </a:p>
        </p:txBody>
      </p:sp>
      <p:sp>
        <p:nvSpPr>
          <p:cNvPr id="17" name="Shape 15"/>
          <p:cNvSpPr/>
          <p:nvPr/>
        </p:nvSpPr>
        <p:spPr>
          <a:xfrm>
            <a:off x="7419856" y="4923115"/>
            <a:ext cx="6372820" cy="2180423"/>
          </a:xfrm>
          <a:prstGeom prst="roundRect">
            <a:avLst>
              <a:gd name="adj" fmla="val 5765"/>
            </a:avLst>
          </a:prstGeom>
          <a:solidFill>
            <a:srgbClr val="FFFAFA"/>
          </a:solidFill>
          <a:ln w="22860">
            <a:solidFill>
              <a:srgbClr val="D9CECE"/>
            </a:solidFill>
            <a:prstDash val="solid"/>
          </a:ln>
        </p:spPr>
      </p:sp>
      <p:sp>
        <p:nvSpPr>
          <p:cNvPr id="18" name="Shape 16"/>
          <p:cNvSpPr/>
          <p:nvPr/>
        </p:nvSpPr>
        <p:spPr>
          <a:xfrm>
            <a:off x="7396996" y="4923115"/>
            <a:ext cx="91440" cy="2180423"/>
          </a:xfrm>
          <a:prstGeom prst="roundRect">
            <a:avLst>
              <a:gd name="adj" fmla="val 34360"/>
            </a:avLst>
          </a:prstGeom>
          <a:solidFill>
            <a:srgbClr val="F5A3A3"/>
          </a:solidFill>
          <a:ln/>
        </p:spPr>
      </p:sp>
      <p:sp>
        <p:nvSpPr>
          <p:cNvPr id="19" name="Text 17"/>
          <p:cNvSpPr/>
          <p:nvPr/>
        </p:nvSpPr>
        <p:spPr>
          <a:xfrm>
            <a:off x="7720727" y="5155406"/>
            <a:ext cx="4821793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20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7. Послідовність поведінки роботодавця</a:t>
            </a:r>
            <a:endParaRPr lang="en-US" sz="2200" dirty="0"/>
          </a:p>
        </p:txBody>
      </p:sp>
      <p:sp>
        <p:nvSpPr>
          <p:cNvPr id="20" name="Text 18"/>
          <p:cNvSpPr/>
          <p:nvPr/>
        </p:nvSpPr>
        <p:spPr>
          <a:xfrm>
            <a:off x="7720727" y="5589032"/>
            <a:ext cx="5839658" cy="10051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0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Якщо аналогічні порушення раніше «пробачались», а потім раптово стали підставою для звільнення — суд може побачити вибірковість і зловживання правом.</a:t>
            </a:r>
            <a:endParaRPr lang="en-US" sz="20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837724" y="1970484"/>
            <a:ext cx="1876306" cy="393502"/>
          </a:xfrm>
          <a:prstGeom prst="roundRect">
            <a:avLst>
              <a:gd name="adj" fmla="val 6388"/>
            </a:avLst>
          </a:prstGeom>
          <a:solidFill>
            <a:srgbClr val="FAD1D1"/>
          </a:solidFill>
          <a:ln/>
        </p:spPr>
      </p:sp>
      <p:sp>
        <p:nvSpPr>
          <p:cNvPr id="3" name="Text 1"/>
          <p:cNvSpPr/>
          <p:nvPr/>
        </p:nvSpPr>
        <p:spPr>
          <a:xfrm>
            <a:off x="963335" y="2033230"/>
            <a:ext cx="1625084" cy="2680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0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ПРАКТИЧНІ ПОРАДИ</a:t>
            </a:r>
            <a:endParaRPr lang="en-US" sz="1300" dirty="0"/>
          </a:p>
        </p:txBody>
      </p:sp>
      <p:sp>
        <p:nvSpPr>
          <p:cNvPr id="4" name="Text 2"/>
          <p:cNvSpPr/>
          <p:nvPr/>
        </p:nvSpPr>
        <p:spPr>
          <a:xfrm>
            <a:off x="837724" y="2447687"/>
            <a:ext cx="9449276" cy="6159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850" b="1" dirty="0">
                <a:solidFill>
                  <a:srgbClr val="FF0000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«Лайфхаки для перемоги» — частина ІІІ</a:t>
            </a:r>
            <a:endParaRPr lang="en-US" sz="3850" b="1" dirty="0">
              <a:solidFill>
                <a:srgbClr val="FF0000"/>
              </a:solidFill>
            </a:endParaRPr>
          </a:p>
        </p:txBody>
      </p:sp>
      <p:sp>
        <p:nvSpPr>
          <p:cNvPr id="5" name="Shape 3"/>
          <p:cNvSpPr/>
          <p:nvPr/>
        </p:nvSpPr>
        <p:spPr>
          <a:xfrm>
            <a:off x="837724" y="3377684"/>
            <a:ext cx="4178618" cy="3352486"/>
          </a:xfrm>
          <a:prstGeom prst="roundRect">
            <a:avLst>
              <a:gd name="adj" fmla="val 3808"/>
            </a:avLst>
          </a:prstGeom>
          <a:solidFill>
            <a:srgbClr val="FFFAFA"/>
          </a:solidFill>
          <a:ln w="22860">
            <a:solidFill>
              <a:srgbClr val="D9CECE"/>
            </a:solidFill>
            <a:prstDash val="solid"/>
          </a:ln>
        </p:spPr>
      </p:sp>
      <p:sp>
        <p:nvSpPr>
          <p:cNvPr id="6" name="Shape 4"/>
          <p:cNvSpPr/>
          <p:nvPr/>
        </p:nvSpPr>
        <p:spPr>
          <a:xfrm>
            <a:off x="814864" y="3377684"/>
            <a:ext cx="91440" cy="3352486"/>
          </a:xfrm>
          <a:prstGeom prst="roundRect">
            <a:avLst>
              <a:gd name="adj" fmla="val 34360"/>
            </a:avLst>
          </a:prstGeom>
          <a:solidFill>
            <a:srgbClr val="F5A3A3"/>
          </a:solidFill>
          <a:ln/>
        </p:spPr>
      </p:sp>
      <p:sp>
        <p:nvSpPr>
          <p:cNvPr id="7" name="Text 5"/>
          <p:cNvSpPr/>
          <p:nvPr/>
        </p:nvSpPr>
        <p:spPr>
          <a:xfrm>
            <a:off x="1138595" y="3609975"/>
            <a:ext cx="3645456" cy="9240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50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8. Локальні акти — лише за умови належного впровадження</a:t>
            </a:r>
            <a:endParaRPr lang="en-US" sz="2500" dirty="0"/>
          </a:p>
        </p:txBody>
      </p:sp>
      <p:sp>
        <p:nvSpPr>
          <p:cNvPr id="8" name="Text 6"/>
          <p:cNvSpPr/>
          <p:nvPr/>
        </p:nvSpPr>
        <p:spPr>
          <a:xfrm>
            <a:off x="1097031" y="4756612"/>
            <a:ext cx="3645456" cy="13401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0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Правила та положення мають юридичну силу лише якщо доведені до працівника </a:t>
            </a:r>
            <a:r>
              <a:rPr lang="en-US" sz="2000" b="1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під підпис</a:t>
            </a:r>
            <a:r>
              <a:rPr lang="en-US" sz="200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 і реально застосовуються.</a:t>
            </a:r>
            <a:endParaRPr lang="en-US" sz="2000" dirty="0"/>
          </a:p>
        </p:txBody>
      </p:sp>
      <p:sp>
        <p:nvSpPr>
          <p:cNvPr id="9" name="Shape 7"/>
          <p:cNvSpPr/>
          <p:nvPr/>
        </p:nvSpPr>
        <p:spPr>
          <a:xfrm>
            <a:off x="5225772" y="3377684"/>
            <a:ext cx="4178737" cy="3352486"/>
          </a:xfrm>
          <a:prstGeom prst="roundRect">
            <a:avLst>
              <a:gd name="adj" fmla="val 3808"/>
            </a:avLst>
          </a:prstGeom>
          <a:solidFill>
            <a:srgbClr val="FFFAFA"/>
          </a:solidFill>
          <a:ln w="22860">
            <a:solidFill>
              <a:srgbClr val="D9CECE"/>
            </a:solidFill>
            <a:prstDash val="solid"/>
          </a:ln>
        </p:spPr>
      </p:sp>
      <p:sp>
        <p:nvSpPr>
          <p:cNvPr id="10" name="Shape 8"/>
          <p:cNvSpPr/>
          <p:nvPr/>
        </p:nvSpPr>
        <p:spPr>
          <a:xfrm>
            <a:off x="5202912" y="3377684"/>
            <a:ext cx="91440" cy="3352486"/>
          </a:xfrm>
          <a:prstGeom prst="roundRect">
            <a:avLst>
              <a:gd name="adj" fmla="val 34360"/>
            </a:avLst>
          </a:prstGeom>
          <a:solidFill>
            <a:srgbClr val="F5A3A3"/>
          </a:solidFill>
          <a:ln/>
        </p:spPr>
      </p:sp>
      <p:sp>
        <p:nvSpPr>
          <p:cNvPr id="11" name="Text 9"/>
          <p:cNvSpPr/>
          <p:nvPr/>
        </p:nvSpPr>
        <p:spPr>
          <a:xfrm>
            <a:off x="5526643" y="3609975"/>
            <a:ext cx="3645575" cy="9240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50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9. Електронні докази потребують правильної фіксації</a:t>
            </a:r>
            <a:endParaRPr lang="en-US" sz="2500" dirty="0"/>
          </a:p>
        </p:txBody>
      </p:sp>
      <p:sp>
        <p:nvSpPr>
          <p:cNvPr id="12" name="Text 10"/>
          <p:cNvSpPr/>
          <p:nvPr/>
        </p:nvSpPr>
        <p:spPr>
          <a:xfrm>
            <a:off x="5485079" y="4756612"/>
            <a:ext cx="3645575" cy="13401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0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Скріни, листування, лог-файли без належного підтвердження походження можуть бути відхилені або знецінені судом.</a:t>
            </a:r>
            <a:endParaRPr lang="en-US" sz="2000" dirty="0"/>
          </a:p>
        </p:txBody>
      </p:sp>
      <p:sp>
        <p:nvSpPr>
          <p:cNvPr id="13" name="Shape 11"/>
          <p:cNvSpPr/>
          <p:nvPr/>
        </p:nvSpPr>
        <p:spPr>
          <a:xfrm>
            <a:off x="9613940" y="3377684"/>
            <a:ext cx="4178737" cy="3352486"/>
          </a:xfrm>
          <a:prstGeom prst="roundRect">
            <a:avLst>
              <a:gd name="adj" fmla="val 3808"/>
            </a:avLst>
          </a:prstGeom>
          <a:solidFill>
            <a:srgbClr val="FFFAFA"/>
          </a:solidFill>
          <a:ln w="22860">
            <a:solidFill>
              <a:srgbClr val="D9CECE"/>
            </a:solidFill>
            <a:prstDash val="solid"/>
          </a:ln>
        </p:spPr>
      </p:sp>
      <p:sp>
        <p:nvSpPr>
          <p:cNvPr id="14" name="Shape 12"/>
          <p:cNvSpPr/>
          <p:nvPr/>
        </p:nvSpPr>
        <p:spPr>
          <a:xfrm>
            <a:off x="9604934" y="3377684"/>
            <a:ext cx="77586" cy="3352486"/>
          </a:xfrm>
          <a:prstGeom prst="roundRect">
            <a:avLst>
              <a:gd name="adj" fmla="val 34360"/>
            </a:avLst>
          </a:prstGeom>
          <a:solidFill>
            <a:srgbClr val="F5A3A3"/>
          </a:solidFill>
          <a:ln/>
        </p:spPr>
      </p:sp>
      <p:sp>
        <p:nvSpPr>
          <p:cNvPr id="15" name="Text 13"/>
          <p:cNvSpPr/>
          <p:nvPr/>
        </p:nvSpPr>
        <p:spPr>
          <a:xfrm>
            <a:off x="9914811" y="3609975"/>
            <a:ext cx="3645575" cy="6160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50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10. Суд оцінює баланс прав і пропорційність</a:t>
            </a:r>
            <a:endParaRPr lang="en-US" sz="2500" dirty="0"/>
          </a:p>
        </p:txBody>
      </p:sp>
      <p:sp>
        <p:nvSpPr>
          <p:cNvPr id="16" name="Text 14"/>
          <p:cNvSpPr/>
          <p:nvPr/>
        </p:nvSpPr>
        <p:spPr>
          <a:xfrm>
            <a:off x="9873247" y="4448597"/>
            <a:ext cx="3645575" cy="16752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0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Навіть при порушенні з боку працівника роботодавець має довести, що його реакція була </a:t>
            </a:r>
            <a:r>
              <a:rPr lang="en-US" sz="2000" b="1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розумною, необхідною і не надмірною</a:t>
            </a:r>
            <a:r>
              <a:rPr lang="en-US" sz="200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.</a:t>
            </a:r>
            <a:endParaRPr lang="en-US" sz="20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1"/>
          <p:cNvSpPr/>
          <p:nvPr/>
        </p:nvSpPr>
        <p:spPr>
          <a:xfrm>
            <a:off x="2860110" y="1047137"/>
            <a:ext cx="9391678" cy="8080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900"/>
              </a:lnSpc>
              <a:buNone/>
            </a:pPr>
            <a:r>
              <a:rPr lang="uk-UA" sz="3100">
                <a:solidFill>
                  <a:srgbClr val="1F1E1E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Кадровий документ, оформлений вчасно і правильно, — </a:t>
            </a:r>
          </a:p>
          <a:p>
            <a:pPr marL="0" indent="0" algn="ctr">
              <a:lnSpc>
                <a:spcPts val="1900"/>
              </a:lnSpc>
              <a:buNone/>
            </a:pPr>
            <a:endParaRPr lang="uk-UA" sz="3100">
              <a:solidFill>
                <a:srgbClr val="1F1E1E"/>
              </a:solidFill>
              <a:latin typeface="Red Hat Text" pitchFamily="34" charset="0"/>
              <a:ea typeface="Red Hat Text" pitchFamily="34" charset="-122"/>
              <a:cs typeface="Red Hat Text" pitchFamily="34" charset="-120"/>
            </a:endParaRPr>
          </a:p>
          <a:p>
            <a:pPr marL="0" indent="0" algn="ctr">
              <a:lnSpc>
                <a:spcPts val="1900"/>
              </a:lnSpc>
              <a:buNone/>
            </a:pPr>
            <a:r>
              <a:rPr lang="uk-UA" sz="3100">
                <a:solidFill>
                  <a:srgbClr val="1F1E1E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це рішення суду, написане заздалегідь.</a:t>
            </a:r>
          </a:p>
        </p:txBody>
      </p:sp>
      <p:sp>
        <p:nvSpPr>
          <p:cNvPr id="4" name="Shape 2"/>
          <p:cNvSpPr/>
          <p:nvPr/>
        </p:nvSpPr>
        <p:spPr>
          <a:xfrm>
            <a:off x="814864" y="864155"/>
            <a:ext cx="22860" cy="648414"/>
          </a:xfrm>
          <a:prstGeom prst="rect">
            <a:avLst/>
          </a:prstGeom>
          <a:solidFill>
            <a:srgbClr val="F5A3A3"/>
          </a:solidFill>
          <a:ln/>
        </p:spPr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243" y="2423993"/>
            <a:ext cx="10363914" cy="4549497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3891342" y="5615585"/>
            <a:ext cx="1816705" cy="2640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050"/>
              </a:lnSpc>
              <a:buNone/>
            </a:pPr>
            <a:r>
              <a:rPr lang="uk-UA" sz="2200">
                <a:solidFill>
                  <a:srgbClr val="1F1E1E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Документуйте</a:t>
            </a:r>
            <a:endParaRPr lang="uk-UA" sz="2200"/>
          </a:p>
        </p:txBody>
      </p:sp>
      <p:sp>
        <p:nvSpPr>
          <p:cNvPr id="7" name="Text 4"/>
          <p:cNvSpPr/>
          <p:nvPr/>
        </p:nvSpPr>
        <p:spPr>
          <a:xfrm>
            <a:off x="3891342" y="6070328"/>
            <a:ext cx="1816705" cy="4042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550"/>
              </a:lnSpc>
              <a:buNone/>
            </a:pPr>
            <a:r>
              <a:rPr lang="uk-UA" sz="200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Фіксуй кожну дію письмово</a:t>
            </a:r>
            <a:endParaRPr lang="uk-UA" sz="2000"/>
          </a:p>
        </p:txBody>
      </p:sp>
      <p:sp>
        <p:nvSpPr>
          <p:cNvPr id="8" name="Text 5"/>
          <p:cNvSpPr/>
          <p:nvPr/>
        </p:nvSpPr>
        <p:spPr>
          <a:xfrm>
            <a:off x="8922817" y="5267805"/>
            <a:ext cx="2093795" cy="5003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050"/>
              </a:lnSpc>
              <a:buNone/>
            </a:pPr>
            <a:r>
              <a:rPr lang="uk-UA" sz="2200">
                <a:solidFill>
                  <a:srgbClr val="1F1E1E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Забезпечуйте пропорційність</a:t>
            </a:r>
            <a:endParaRPr lang="uk-UA" sz="2200"/>
          </a:p>
        </p:txBody>
      </p:sp>
      <p:sp>
        <p:nvSpPr>
          <p:cNvPr id="9" name="Text 6"/>
          <p:cNvSpPr/>
          <p:nvPr/>
        </p:nvSpPr>
        <p:spPr>
          <a:xfrm>
            <a:off x="8922819" y="5903473"/>
            <a:ext cx="1955247" cy="7921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550"/>
              </a:lnSpc>
              <a:buNone/>
            </a:pPr>
            <a:r>
              <a:rPr lang="uk-UA" sz="200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Адекватна реакція до порушення</a:t>
            </a:r>
            <a:endParaRPr lang="uk-UA" sz="2000"/>
          </a:p>
        </p:txBody>
      </p:sp>
      <p:sp>
        <p:nvSpPr>
          <p:cNvPr id="10" name="Text 7"/>
          <p:cNvSpPr/>
          <p:nvPr/>
        </p:nvSpPr>
        <p:spPr>
          <a:xfrm>
            <a:off x="6456689" y="2901076"/>
            <a:ext cx="1816705" cy="5281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050"/>
              </a:lnSpc>
              <a:buNone/>
            </a:pPr>
            <a:r>
              <a:rPr lang="uk-UA" sz="2200">
                <a:solidFill>
                  <a:srgbClr val="1F1E1E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Дотримуйтеся процедури</a:t>
            </a:r>
            <a:endParaRPr lang="uk-UA" sz="2200"/>
          </a:p>
        </p:txBody>
      </p:sp>
      <p:sp>
        <p:nvSpPr>
          <p:cNvPr id="11" name="Text 8"/>
          <p:cNvSpPr/>
          <p:nvPr/>
        </p:nvSpPr>
        <p:spPr>
          <a:xfrm>
            <a:off x="6456689" y="3619873"/>
            <a:ext cx="1816705" cy="65364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550"/>
              </a:lnSpc>
              <a:buNone/>
            </a:pPr>
            <a:r>
              <a:rPr lang="uk-UA" sz="200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Дотримуйся строків і формалізму</a:t>
            </a:r>
            <a:endParaRPr lang="uk-UA" sz="2000"/>
          </a:p>
        </p:txBody>
      </p:sp>
      <p:sp>
        <p:nvSpPr>
          <p:cNvPr id="12" name="Text 9"/>
          <p:cNvSpPr/>
          <p:nvPr/>
        </p:nvSpPr>
        <p:spPr>
          <a:xfrm>
            <a:off x="837724" y="7124224"/>
            <a:ext cx="12954952" cy="2412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1850"/>
              </a:lnSpc>
            </a:pPr>
            <a:r>
              <a:rPr lang="uk-UA" sz="2000">
                <a:solidFill>
                  <a:srgbClr val="3B3535"/>
                </a:solidFill>
                <a:latin typeface="Roboto Light"/>
                <a:ea typeface="Roboto Light"/>
                <a:cs typeface="Roboto Light"/>
              </a:rPr>
              <a:t>Судова практика Верховного Суду 2024–2026 років підтверджує: </a:t>
            </a:r>
            <a:endParaRPr lang="uk-UA" sz="2000">
              <a:solidFill>
                <a:srgbClr val="FF0000"/>
              </a:solidFill>
              <a:latin typeface="Calibri" panose="020F0502020204030204"/>
              <a:ea typeface="Calibri" panose="020F0502020204030204"/>
              <a:cs typeface="Calibri" panose="020F0502020204030204"/>
            </a:endParaRPr>
          </a:p>
          <a:p>
            <a:pPr marL="0" indent="0" algn="ctr">
              <a:lnSpc>
                <a:spcPts val="1850"/>
              </a:lnSpc>
              <a:buNone/>
            </a:pPr>
            <a:r>
              <a:rPr lang="uk-UA" sz="2000">
                <a:solidFill>
                  <a:srgbClr val="FF0000"/>
                </a:solidFill>
                <a:latin typeface="Roboto Light"/>
                <a:ea typeface="Roboto Light"/>
                <a:cs typeface="Roboto Light"/>
              </a:rPr>
              <a:t>формальна бездоганність кадрового процесу — найнадійніший захист у трудових спорах.</a:t>
            </a:r>
            <a:endParaRPr lang="uk-UA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26165A8-C9E6-4126-8DC8-89CDFFD257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12728448" y="6193535"/>
            <a:ext cx="1976534" cy="238122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DE93CB7-EA91-4854-B4A5-7869A07DC35A}"/>
              </a:ext>
            </a:extLst>
          </p:cNvPr>
          <p:cNvSpPr txBox="1"/>
          <p:nvPr/>
        </p:nvSpPr>
        <p:spPr>
          <a:xfrm>
            <a:off x="920708" y="219840"/>
            <a:ext cx="12760124" cy="40811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uk-UA" sz="576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uk-UA" sz="648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ПРАЦЮЙТЕ</a:t>
            </a:r>
            <a:r>
              <a:rPr lang="uk-UA" sz="576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	І				           		              (НЕ) </a:t>
            </a:r>
            <a:r>
              <a:rPr lang="uk-UA" sz="648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СУДІТЬСЯ</a:t>
            </a:r>
            <a:endParaRPr lang="en-US" sz="648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sz="7200" dirty="0">
              <a:latin typeface="Bahnschrift SemiBold Condensed" panose="020B0502040204020203" pitchFamily="34" charset="0"/>
            </a:endParaRP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E00FF1B0-173E-F3F2-1865-4028583FEC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7990" y="3833079"/>
            <a:ext cx="2614415" cy="2360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4EFD943-3E5D-7F42-1E25-2CC14F16B3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252" y="6014772"/>
            <a:ext cx="9043891" cy="2214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2605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2521982"/>
            <a:ext cx="8919210" cy="6159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850" dirty="0">
                <a:solidFill>
                  <a:srgbClr val="FF0000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Чому судова практика — це важливо?</a:t>
            </a:r>
            <a:endParaRPr lang="en-US" sz="3850" dirty="0">
              <a:solidFill>
                <a:srgbClr val="FF0000"/>
              </a:solidFill>
            </a:endParaRPr>
          </a:p>
        </p:txBody>
      </p:sp>
      <p:sp>
        <p:nvSpPr>
          <p:cNvPr id="3" name="Shape 1"/>
          <p:cNvSpPr/>
          <p:nvPr/>
        </p:nvSpPr>
        <p:spPr>
          <a:xfrm>
            <a:off x="728436" y="3729070"/>
            <a:ext cx="6610758" cy="2879635"/>
          </a:xfrm>
          <a:prstGeom prst="roundRect">
            <a:avLst>
              <a:gd name="adj" fmla="val 1393"/>
            </a:avLst>
          </a:prstGeom>
          <a:solidFill>
            <a:srgbClr val="F5A3A3"/>
          </a:solidFill>
          <a:ln/>
        </p:spPr>
      </p:sp>
      <p:sp>
        <p:nvSpPr>
          <p:cNvPr id="4" name="Text 2"/>
          <p:cNvSpPr/>
          <p:nvPr/>
        </p:nvSpPr>
        <p:spPr>
          <a:xfrm>
            <a:off x="894324" y="3938501"/>
            <a:ext cx="4779610" cy="3080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3200" dirty="0" err="1">
                <a:solidFill>
                  <a:srgbClr val="1F1E1E"/>
                </a:solidFill>
                <a:latin typeface="Red Hat Text"/>
                <a:ea typeface="Red Hat Text"/>
                <a:cs typeface="Red Hat Text"/>
              </a:rPr>
              <a:t>Суддя</a:t>
            </a:r>
            <a:r>
              <a:rPr lang="en-US" sz="3200" dirty="0">
                <a:solidFill>
                  <a:srgbClr val="1F1E1E"/>
                </a:solidFill>
                <a:latin typeface="Red Hat Text"/>
                <a:ea typeface="Red Hat Text"/>
                <a:cs typeface="Red Hat Text"/>
              </a:rPr>
              <a:t> </a:t>
            </a:r>
            <a:r>
              <a:rPr lang="en-US" sz="3200" dirty="0" err="1">
                <a:solidFill>
                  <a:srgbClr val="1F1E1E"/>
                </a:solidFill>
                <a:latin typeface="Red Hat Text"/>
                <a:ea typeface="Red Hat Text"/>
                <a:cs typeface="Red Hat Text"/>
              </a:rPr>
              <a:t>аналізує</a:t>
            </a:r>
            <a:r>
              <a:rPr lang="en-US" sz="3200" dirty="0">
                <a:solidFill>
                  <a:srgbClr val="1F1E1E"/>
                </a:solidFill>
                <a:latin typeface="Red Hat Text"/>
                <a:ea typeface="Red Hat Text"/>
                <a:cs typeface="Red Hat Text"/>
              </a:rPr>
              <a:t> </a:t>
            </a:r>
            <a:r>
              <a:rPr lang="en-US" sz="3200" dirty="0" err="1">
                <a:solidFill>
                  <a:srgbClr val="1F1E1E"/>
                </a:solidFill>
                <a:latin typeface="Red Hat Text"/>
                <a:ea typeface="Red Hat Text"/>
                <a:cs typeface="Red Hat Text"/>
              </a:rPr>
              <a:t>попередні</a:t>
            </a:r>
            <a:r>
              <a:rPr lang="en-US" sz="3200" dirty="0">
                <a:solidFill>
                  <a:srgbClr val="1F1E1E"/>
                </a:solidFill>
                <a:latin typeface="Red Hat Text"/>
                <a:ea typeface="Red Hat Text"/>
                <a:cs typeface="Red Hat Text"/>
              </a:rPr>
              <a:t> </a:t>
            </a:r>
            <a:r>
              <a:rPr lang="en-US" sz="3200" dirty="0" err="1">
                <a:solidFill>
                  <a:srgbClr val="1F1E1E"/>
                </a:solidFill>
                <a:latin typeface="Red Hat Text"/>
                <a:ea typeface="Red Hat Text"/>
                <a:cs typeface="Red Hat Text"/>
              </a:rPr>
              <a:t>рішення</a:t>
            </a:r>
            <a:endParaRPr lang="en-US" sz="3200" dirty="0" err="1">
              <a:latin typeface="Red Hat Text"/>
              <a:ea typeface="Red Hat Text"/>
              <a:cs typeface="Red Hat Text"/>
            </a:endParaRPr>
          </a:p>
        </p:txBody>
      </p:sp>
      <p:sp>
        <p:nvSpPr>
          <p:cNvPr id="5" name="Text 3"/>
          <p:cNvSpPr/>
          <p:nvPr/>
        </p:nvSpPr>
        <p:spPr>
          <a:xfrm>
            <a:off x="894324" y="4644634"/>
            <a:ext cx="6133839" cy="18046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40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Приймаючи рішення, суддя вивчає позиції інших суддів та вищих судових інстанцій. </a:t>
            </a:r>
            <a:endParaRPr lang="uk-UA" sz="2400" dirty="0">
              <a:solidFill>
                <a:srgbClr val="3B3535"/>
              </a:solidFill>
              <a:latin typeface="Roboto Light" pitchFamily="34" charset="0"/>
              <a:ea typeface="Roboto Light" pitchFamily="34" charset="-122"/>
              <a:cs typeface="Roboto Light" pitchFamily="34" charset="-120"/>
            </a:endParaRPr>
          </a:p>
          <a:p>
            <a:pPr marL="0" indent="0" algn="l">
              <a:lnSpc>
                <a:spcPts val="2600"/>
              </a:lnSpc>
              <a:buNone/>
            </a:pPr>
            <a:r>
              <a:rPr lang="en-US" sz="2400" dirty="0" err="1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Тому</a:t>
            </a:r>
            <a:r>
              <a:rPr lang="en-US" sz="240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 знати та контролювати судову практику — обов'язок кожного, хто працює у сфері трудових відносин.</a:t>
            </a:r>
            <a:endParaRPr lang="en-US" sz="2400" dirty="0"/>
          </a:p>
        </p:txBody>
      </p:sp>
      <p:sp>
        <p:nvSpPr>
          <p:cNvPr id="6" name="Text 4"/>
          <p:cNvSpPr/>
          <p:nvPr/>
        </p:nvSpPr>
        <p:spPr>
          <a:xfrm>
            <a:off x="7619892" y="3938501"/>
            <a:ext cx="4361418" cy="3660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3200" dirty="0">
                <a:solidFill>
                  <a:srgbClr val="1F1E1E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Сьогодні — про суди, але легко</a:t>
            </a:r>
            <a:endParaRPr lang="en-US" sz="3200" dirty="0"/>
          </a:p>
        </p:txBody>
      </p:sp>
      <p:sp>
        <p:nvSpPr>
          <p:cNvPr id="7" name="Text 5"/>
          <p:cNvSpPr/>
          <p:nvPr/>
        </p:nvSpPr>
        <p:spPr>
          <a:xfrm>
            <a:off x="7619892" y="4644634"/>
            <a:ext cx="6221968" cy="158569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40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Практичний огляд актуальних рішень Верховного Суду, які безпосередньо впливають на стратегію захисту та алгоритми дій роботодавців і працівників.</a:t>
            </a:r>
            <a:endParaRPr lang="en-US" sz="24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2501027"/>
            <a:ext cx="7498080" cy="6159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850" dirty="0">
                <a:solidFill>
                  <a:srgbClr val="FF0000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Судова практика — це наше все</a:t>
            </a:r>
            <a:endParaRPr lang="en-US" sz="3850" dirty="0">
              <a:solidFill>
                <a:srgbClr val="FF0000"/>
              </a:solidFill>
            </a:endParaRPr>
          </a:p>
        </p:txBody>
      </p:sp>
      <p:sp>
        <p:nvSpPr>
          <p:cNvPr id="3" name="Shape 1"/>
          <p:cNvSpPr/>
          <p:nvPr/>
        </p:nvSpPr>
        <p:spPr>
          <a:xfrm>
            <a:off x="837724" y="3535799"/>
            <a:ext cx="4178618" cy="3005455"/>
          </a:xfrm>
          <a:prstGeom prst="roundRect">
            <a:avLst>
              <a:gd name="adj" fmla="val 1433"/>
            </a:avLst>
          </a:prstGeom>
          <a:solidFill>
            <a:srgbClr val="F3E8E8"/>
          </a:solidFill>
          <a:ln/>
        </p:spPr>
      </p:sp>
      <p:sp>
        <p:nvSpPr>
          <p:cNvPr id="4" name="Text 2"/>
          <p:cNvSpPr/>
          <p:nvPr/>
        </p:nvSpPr>
        <p:spPr>
          <a:xfrm>
            <a:off x="1047155" y="3745230"/>
            <a:ext cx="246411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50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Вирішення спорів</a:t>
            </a:r>
            <a:endParaRPr lang="en-US" sz="2500" dirty="0"/>
          </a:p>
        </p:txBody>
      </p:sp>
      <p:sp>
        <p:nvSpPr>
          <p:cNvPr id="5" name="Text 3"/>
          <p:cNvSpPr/>
          <p:nvPr/>
        </p:nvSpPr>
        <p:spPr>
          <a:xfrm>
            <a:off x="1047155" y="4338513"/>
            <a:ext cx="3759756" cy="13401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40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Через судову систему учасники процесу вирішують питання встановлення фактів, вчинення дій та стягнення коштів.</a:t>
            </a:r>
            <a:endParaRPr lang="en-US" sz="2400" dirty="0"/>
          </a:p>
        </p:txBody>
      </p:sp>
      <p:sp>
        <p:nvSpPr>
          <p:cNvPr id="6" name="Shape 4"/>
          <p:cNvSpPr/>
          <p:nvPr/>
        </p:nvSpPr>
        <p:spPr>
          <a:xfrm>
            <a:off x="5225772" y="3535799"/>
            <a:ext cx="4178737" cy="3005455"/>
          </a:xfrm>
          <a:prstGeom prst="roundRect">
            <a:avLst>
              <a:gd name="adj" fmla="val 1433"/>
            </a:avLst>
          </a:prstGeom>
          <a:solidFill>
            <a:srgbClr val="F3E8E8"/>
          </a:solidFill>
          <a:ln/>
        </p:spPr>
      </p:sp>
      <p:sp>
        <p:nvSpPr>
          <p:cNvPr id="7" name="Text 5"/>
          <p:cNvSpPr/>
          <p:nvPr/>
        </p:nvSpPr>
        <p:spPr>
          <a:xfrm>
            <a:off x="5435203" y="3745230"/>
            <a:ext cx="3380661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50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Формування «прецедентів»</a:t>
            </a:r>
            <a:endParaRPr lang="en-US" sz="2500" dirty="0"/>
          </a:p>
        </p:txBody>
      </p:sp>
      <p:sp>
        <p:nvSpPr>
          <p:cNvPr id="8" name="Text 6"/>
          <p:cNvSpPr/>
          <p:nvPr/>
        </p:nvSpPr>
        <p:spPr>
          <a:xfrm>
            <a:off x="5435203" y="4338513"/>
            <a:ext cx="3759875" cy="190501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40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Судова система формує правила поведінки, алгоритми досудових дій та стратегії судового захисту.</a:t>
            </a:r>
            <a:endParaRPr lang="en-US" sz="2400" dirty="0"/>
          </a:p>
        </p:txBody>
      </p:sp>
      <p:sp>
        <p:nvSpPr>
          <p:cNvPr id="9" name="Shape 7"/>
          <p:cNvSpPr/>
          <p:nvPr/>
        </p:nvSpPr>
        <p:spPr>
          <a:xfrm>
            <a:off x="9613940" y="3535799"/>
            <a:ext cx="4178737" cy="3005455"/>
          </a:xfrm>
          <a:prstGeom prst="roundRect">
            <a:avLst>
              <a:gd name="adj" fmla="val 1433"/>
            </a:avLst>
          </a:prstGeom>
          <a:solidFill>
            <a:srgbClr val="F3E8E8"/>
          </a:solidFill>
          <a:ln/>
        </p:spPr>
      </p:sp>
      <p:sp>
        <p:nvSpPr>
          <p:cNvPr id="10" name="Text 8"/>
          <p:cNvSpPr/>
          <p:nvPr/>
        </p:nvSpPr>
        <p:spPr>
          <a:xfrm>
            <a:off x="9823371" y="3745230"/>
            <a:ext cx="246411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50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Фокус сьогодні</a:t>
            </a:r>
            <a:endParaRPr lang="en-US" sz="2500" dirty="0"/>
          </a:p>
        </p:txBody>
      </p:sp>
      <p:sp>
        <p:nvSpPr>
          <p:cNvPr id="11" name="Text 9"/>
          <p:cNvSpPr/>
          <p:nvPr/>
        </p:nvSpPr>
        <p:spPr>
          <a:xfrm>
            <a:off x="9823371" y="4338513"/>
            <a:ext cx="3759875" cy="168729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40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Верховний Суд та його практика </a:t>
            </a:r>
            <a:r>
              <a:rPr lang="en-US" sz="2400" b="1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2025–2026 років</a:t>
            </a:r>
            <a:r>
              <a:rPr lang="en-US" sz="240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 — найактуальніші рішення у сфері трудового права.</a:t>
            </a:r>
            <a:endParaRPr lang="en-US" sz="24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837724" y="1691045"/>
            <a:ext cx="2058710" cy="408742"/>
          </a:xfrm>
          <a:prstGeom prst="roundRect">
            <a:avLst>
              <a:gd name="adj" fmla="val 6149"/>
            </a:avLst>
          </a:prstGeom>
          <a:noFill/>
          <a:ln w="7620">
            <a:solidFill>
              <a:srgbClr val="F5A3A3"/>
            </a:solidFill>
            <a:prstDash val="solid"/>
          </a:ln>
        </p:spPr>
      </p:sp>
      <p:sp>
        <p:nvSpPr>
          <p:cNvPr id="3" name="Text 1"/>
          <p:cNvSpPr/>
          <p:nvPr/>
        </p:nvSpPr>
        <p:spPr>
          <a:xfrm>
            <a:off x="970955" y="1761411"/>
            <a:ext cx="1792248" cy="2680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00" dirty="0">
                <a:solidFill>
                  <a:srgbClr val="F5A3A3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НАПРЯМ: ЗВІЛЬНЕННЯ</a:t>
            </a:r>
            <a:endParaRPr lang="en-US" sz="1300" dirty="0"/>
          </a:p>
        </p:txBody>
      </p:sp>
      <p:sp>
        <p:nvSpPr>
          <p:cNvPr id="4" name="Text 2"/>
          <p:cNvSpPr/>
          <p:nvPr/>
        </p:nvSpPr>
        <p:spPr>
          <a:xfrm>
            <a:off x="837724" y="2183487"/>
            <a:ext cx="12954952" cy="123182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850" b="1" dirty="0">
                <a:solidFill>
                  <a:srgbClr val="FF0000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І. Систематичне невиконання обов'язків (п. 3 ч. 1 ст. 40 КЗпП)</a:t>
            </a:r>
            <a:endParaRPr lang="en-US" sz="3850" b="1" dirty="0">
              <a:solidFill>
                <a:srgbClr val="FF0000"/>
              </a:solidFill>
            </a:endParaRPr>
          </a:p>
        </p:txBody>
      </p:sp>
      <p:sp>
        <p:nvSpPr>
          <p:cNvPr id="5" name="Text 3"/>
          <p:cNvSpPr/>
          <p:nvPr/>
        </p:nvSpPr>
        <p:spPr>
          <a:xfrm>
            <a:off x="837724" y="3729395"/>
            <a:ext cx="12954952" cy="6700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400" b="1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Постанова ВС від 08.01.2025 р., справа № 296/2149/19.</a:t>
            </a:r>
            <a:r>
              <a:rPr lang="en-US" sz="240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 </a:t>
            </a:r>
            <a:r>
              <a:rPr lang="en-US" sz="2400" dirty="0" err="1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Для</a:t>
            </a:r>
            <a:r>
              <a:rPr lang="en-US" sz="240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 звільнення необхідне </a:t>
            </a:r>
            <a:r>
              <a:rPr lang="en-US" sz="2400" b="1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повторне</a:t>
            </a:r>
            <a:r>
              <a:rPr lang="en-US" sz="240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 (вдруге чи більше разів) вчинення порушення після застосування попереднього стягнення, яке не знято і не погашено.</a:t>
            </a:r>
            <a:endParaRPr lang="en-US" sz="2400" dirty="0"/>
          </a:p>
        </p:txBody>
      </p:sp>
      <p:sp>
        <p:nvSpPr>
          <p:cNvPr id="6" name="Shape 4"/>
          <p:cNvSpPr/>
          <p:nvPr/>
        </p:nvSpPr>
        <p:spPr>
          <a:xfrm>
            <a:off x="837724" y="5114074"/>
            <a:ext cx="6372701" cy="2600018"/>
          </a:xfrm>
          <a:prstGeom prst="roundRect">
            <a:avLst>
              <a:gd name="adj" fmla="val 5765"/>
            </a:avLst>
          </a:prstGeom>
          <a:solidFill>
            <a:srgbClr val="FFFAFA"/>
          </a:solidFill>
          <a:ln w="22860">
            <a:solidFill>
              <a:srgbClr val="D9CECE"/>
            </a:solidFill>
            <a:prstDash val="solid"/>
          </a:ln>
        </p:spPr>
      </p:sp>
      <p:sp>
        <p:nvSpPr>
          <p:cNvPr id="7" name="Shape 5"/>
          <p:cNvSpPr/>
          <p:nvPr/>
        </p:nvSpPr>
        <p:spPr>
          <a:xfrm>
            <a:off x="814864" y="5114074"/>
            <a:ext cx="91440" cy="2600018"/>
          </a:xfrm>
          <a:prstGeom prst="roundRect">
            <a:avLst>
              <a:gd name="adj" fmla="val 34360"/>
            </a:avLst>
          </a:prstGeom>
          <a:solidFill>
            <a:srgbClr val="F5A3A3"/>
          </a:solidFill>
          <a:ln/>
        </p:spPr>
      </p:sp>
      <p:sp>
        <p:nvSpPr>
          <p:cNvPr id="8" name="Text 6"/>
          <p:cNvSpPr/>
          <p:nvPr/>
        </p:nvSpPr>
        <p:spPr>
          <a:xfrm>
            <a:off x="1138595" y="5346365"/>
            <a:ext cx="2837140" cy="4241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40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Обов'язок роботодавця</a:t>
            </a:r>
            <a:endParaRPr lang="en-US" sz="2400" dirty="0"/>
          </a:p>
        </p:txBody>
      </p:sp>
      <p:sp>
        <p:nvSpPr>
          <p:cNvPr id="9" name="Text 7"/>
          <p:cNvSpPr/>
          <p:nvPr/>
        </p:nvSpPr>
        <p:spPr>
          <a:xfrm>
            <a:off x="1138595" y="5779991"/>
            <a:ext cx="5839539" cy="9168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40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Довести факт нового порушення трудових обов'язків, яким обґрунтовано наказ про звільнення.</a:t>
            </a:r>
            <a:endParaRPr lang="en-US" sz="2400" dirty="0"/>
          </a:p>
        </p:txBody>
      </p:sp>
      <p:sp>
        <p:nvSpPr>
          <p:cNvPr id="10" name="Shape 8"/>
          <p:cNvSpPr/>
          <p:nvPr/>
        </p:nvSpPr>
        <p:spPr>
          <a:xfrm>
            <a:off x="7419856" y="5114074"/>
            <a:ext cx="6372820" cy="2600018"/>
          </a:xfrm>
          <a:prstGeom prst="roundRect">
            <a:avLst>
              <a:gd name="adj" fmla="val 5765"/>
            </a:avLst>
          </a:prstGeom>
          <a:solidFill>
            <a:srgbClr val="FFFAFA"/>
          </a:solidFill>
          <a:ln w="22860">
            <a:solidFill>
              <a:srgbClr val="D9CECE"/>
            </a:solidFill>
            <a:prstDash val="solid"/>
          </a:ln>
        </p:spPr>
      </p:sp>
      <p:sp>
        <p:nvSpPr>
          <p:cNvPr id="11" name="Shape 9"/>
          <p:cNvSpPr/>
          <p:nvPr/>
        </p:nvSpPr>
        <p:spPr>
          <a:xfrm>
            <a:off x="7396996" y="5114074"/>
            <a:ext cx="91440" cy="2600018"/>
          </a:xfrm>
          <a:prstGeom prst="roundRect">
            <a:avLst>
              <a:gd name="adj" fmla="val 34360"/>
            </a:avLst>
          </a:prstGeom>
          <a:solidFill>
            <a:srgbClr val="F5A3A3"/>
          </a:solidFill>
          <a:ln/>
        </p:spPr>
      </p:sp>
      <p:sp>
        <p:nvSpPr>
          <p:cNvPr id="12" name="Text 10"/>
          <p:cNvSpPr/>
          <p:nvPr/>
        </p:nvSpPr>
        <p:spPr>
          <a:xfrm>
            <a:off x="7720727" y="5346365"/>
            <a:ext cx="2493050" cy="4241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40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Важливе обмеження</a:t>
            </a:r>
            <a:endParaRPr lang="en-US" sz="2400" dirty="0"/>
          </a:p>
        </p:txBody>
      </p:sp>
      <p:sp>
        <p:nvSpPr>
          <p:cNvPr id="13" name="Text 11"/>
          <p:cNvSpPr/>
          <p:nvPr/>
        </p:nvSpPr>
        <p:spPr>
          <a:xfrm>
            <a:off x="7720727" y="5779991"/>
            <a:ext cx="5839658" cy="13679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40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Роботодавець не вправі вимагати виконання роботи, не обумовленої трудовим договором (ст. 31 КЗпП). </a:t>
            </a:r>
            <a:endParaRPr lang="uk-UA" sz="2400" dirty="0">
              <a:solidFill>
                <a:srgbClr val="3B3535"/>
              </a:solidFill>
              <a:latin typeface="Roboto Light" pitchFamily="34" charset="0"/>
              <a:ea typeface="Roboto Light" pitchFamily="34" charset="-122"/>
              <a:cs typeface="Roboto Light" pitchFamily="34" charset="-120"/>
            </a:endParaRPr>
          </a:p>
          <a:p>
            <a:pPr marL="0" indent="0" algn="l">
              <a:lnSpc>
                <a:spcPts val="2600"/>
              </a:lnSpc>
              <a:buNone/>
            </a:pPr>
            <a:r>
              <a:rPr lang="en-US" sz="2400" dirty="0" err="1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Відмова</a:t>
            </a:r>
            <a:r>
              <a:rPr lang="en-US" sz="240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 від такої роботи — </a:t>
            </a:r>
            <a:r>
              <a:rPr lang="uk-UA" sz="2400" b="1" dirty="0">
                <a:solidFill>
                  <a:srgbClr val="FF0000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НЕ</a:t>
            </a:r>
            <a:r>
              <a:rPr lang="en-US" sz="240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 порушення дисципліни.</a:t>
            </a:r>
            <a:endParaRPr lang="en-US" sz="24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837724" y="901065"/>
            <a:ext cx="1649254" cy="308729"/>
          </a:xfrm>
          <a:prstGeom prst="roundRect">
            <a:avLst>
              <a:gd name="adj" fmla="val 6513"/>
            </a:avLst>
          </a:prstGeom>
          <a:noFill/>
          <a:ln w="7620">
            <a:solidFill>
              <a:srgbClr val="F5A3A3"/>
            </a:solidFill>
            <a:prstDash val="solid"/>
          </a:ln>
        </p:spPr>
      </p:sp>
      <p:sp>
        <p:nvSpPr>
          <p:cNvPr id="3" name="Text 1"/>
          <p:cNvSpPr/>
          <p:nvPr/>
        </p:nvSpPr>
        <p:spPr>
          <a:xfrm>
            <a:off x="945833" y="958929"/>
            <a:ext cx="1433036" cy="1930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050" dirty="0">
                <a:solidFill>
                  <a:srgbClr val="F5A3A3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НАПРЯМ: ЗВІЛЬНЕННЯ</a:t>
            </a:r>
            <a:endParaRPr lang="en-US" sz="1050" dirty="0"/>
          </a:p>
        </p:txBody>
      </p:sp>
      <p:sp>
        <p:nvSpPr>
          <p:cNvPr id="4" name="Text 2"/>
          <p:cNvSpPr/>
          <p:nvPr/>
        </p:nvSpPr>
        <p:spPr>
          <a:xfrm>
            <a:off x="837724" y="1263372"/>
            <a:ext cx="12954952" cy="98536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850"/>
              </a:lnSpc>
              <a:buNone/>
            </a:pPr>
            <a:r>
              <a:rPr lang="en-US" sz="3100" b="1" dirty="0">
                <a:solidFill>
                  <a:srgbClr val="FF0000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ІІ. Одноразове грубе порушення трудових обов'язків (п. 1 ч. 1 ст. 41 КЗпП)</a:t>
            </a:r>
            <a:endParaRPr lang="en-US" sz="3100" b="1" dirty="0">
              <a:solidFill>
                <a:srgbClr val="FF0000"/>
              </a:solidFill>
            </a:endParaRPr>
          </a:p>
        </p:txBody>
      </p:sp>
      <p:sp>
        <p:nvSpPr>
          <p:cNvPr id="5" name="Text 3"/>
          <p:cNvSpPr/>
          <p:nvPr/>
        </p:nvSpPr>
        <p:spPr>
          <a:xfrm>
            <a:off x="837724" y="2449711"/>
            <a:ext cx="12954952" cy="4824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2000" b="1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Постанова ВС від 12.03.2025 р., справа № 466/2799/22.</a:t>
            </a:r>
            <a:r>
              <a:rPr lang="en-US" sz="200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 Суд встановлює не лише факт невиконання обов'язку, а й </a:t>
            </a:r>
            <a:r>
              <a:rPr lang="en-US" sz="2000" b="1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вину працівника</a:t>
            </a:r>
            <a:r>
              <a:rPr lang="en-US" sz="200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 та причинний зв'язок між порушенням і негативними наслідками.</a:t>
            </a:r>
            <a:endParaRPr lang="en-US" sz="2000" dirty="0"/>
          </a:p>
        </p:txBody>
      </p:sp>
      <p:sp>
        <p:nvSpPr>
          <p:cNvPr id="6" name="Shape 4"/>
          <p:cNvSpPr/>
          <p:nvPr/>
        </p:nvSpPr>
        <p:spPr>
          <a:xfrm>
            <a:off x="837724" y="3334226"/>
            <a:ext cx="6410444" cy="1177290"/>
          </a:xfrm>
          <a:prstGeom prst="roundRect">
            <a:avLst>
              <a:gd name="adj" fmla="val 9320"/>
            </a:avLst>
          </a:prstGeom>
          <a:solidFill>
            <a:srgbClr val="FFFAFA"/>
          </a:solidFill>
          <a:ln/>
        </p:spPr>
      </p:sp>
      <p:sp>
        <p:nvSpPr>
          <p:cNvPr id="7" name="Shape 5"/>
          <p:cNvSpPr/>
          <p:nvPr/>
        </p:nvSpPr>
        <p:spPr>
          <a:xfrm>
            <a:off x="837724" y="3311366"/>
            <a:ext cx="6410444" cy="91440"/>
          </a:xfrm>
          <a:prstGeom prst="roundRect">
            <a:avLst>
              <a:gd name="adj" fmla="val 27488"/>
            </a:avLst>
          </a:prstGeom>
          <a:solidFill>
            <a:srgbClr val="F5A3A3"/>
          </a:solidFill>
          <a:ln/>
        </p:spPr>
      </p:sp>
      <p:sp>
        <p:nvSpPr>
          <p:cNvPr id="8" name="Shape 6"/>
          <p:cNvSpPr/>
          <p:nvPr/>
        </p:nvSpPr>
        <p:spPr>
          <a:xfrm>
            <a:off x="3791545" y="3082885"/>
            <a:ext cx="502682" cy="502682"/>
          </a:xfrm>
          <a:prstGeom prst="roundRect">
            <a:avLst>
              <a:gd name="adj" fmla="val 181904"/>
            </a:avLst>
          </a:prstGeom>
          <a:solidFill>
            <a:srgbClr val="F5A3A3"/>
          </a:solidFill>
          <a:ln/>
        </p:spPr>
      </p:sp>
      <p:sp>
        <p:nvSpPr>
          <p:cNvPr id="9" name="Text 7"/>
          <p:cNvSpPr/>
          <p:nvPr/>
        </p:nvSpPr>
        <p:spPr>
          <a:xfrm>
            <a:off x="3942398" y="3208496"/>
            <a:ext cx="200978" cy="2513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000" dirty="0">
                <a:solidFill>
                  <a:srgbClr val="000000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1</a:t>
            </a:r>
            <a:endParaRPr lang="en-US" sz="2000" dirty="0"/>
          </a:p>
        </p:txBody>
      </p:sp>
      <p:sp>
        <p:nvSpPr>
          <p:cNvPr id="10" name="Text 8"/>
          <p:cNvSpPr/>
          <p:nvPr/>
        </p:nvSpPr>
        <p:spPr>
          <a:xfrm>
            <a:off x="1028105" y="3711524"/>
            <a:ext cx="2331482" cy="2464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240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Суб'єкт відповідальності</a:t>
            </a:r>
            <a:endParaRPr lang="en-US" sz="2400" dirty="0"/>
          </a:p>
        </p:txBody>
      </p:sp>
      <p:sp>
        <p:nvSpPr>
          <p:cNvPr id="11" name="Text 9"/>
          <p:cNvSpPr/>
          <p:nvPr/>
        </p:nvSpPr>
        <p:spPr>
          <a:xfrm>
            <a:off x="1028105" y="4121479"/>
            <a:ext cx="6029682" cy="2412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200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Певна категорія працівників (керівні посади).</a:t>
            </a:r>
            <a:endParaRPr lang="en-US" sz="2000" dirty="0"/>
          </a:p>
        </p:txBody>
      </p:sp>
      <p:sp>
        <p:nvSpPr>
          <p:cNvPr id="12" name="Shape 10"/>
          <p:cNvSpPr/>
          <p:nvPr/>
        </p:nvSpPr>
        <p:spPr>
          <a:xfrm>
            <a:off x="7382113" y="3334226"/>
            <a:ext cx="6410563" cy="1177290"/>
          </a:xfrm>
          <a:prstGeom prst="roundRect">
            <a:avLst>
              <a:gd name="adj" fmla="val 9320"/>
            </a:avLst>
          </a:prstGeom>
          <a:solidFill>
            <a:srgbClr val="FFFAFA"/>
          </a:solidFill>
          <a:ln/>
        </p:spPr>
      </p:sp>
      <p:sp>
        <p:nvSpPr>
          <p:cNvPr id="13" name="Shape 11"/>
          <p:cNvSpPr/>
          <p:nvPr/>
        </p:nvSpPr>
        <p:spPr>
          <a:xfrm>
            <a:off x="7382113" y="3311366"/>
            <a:ext cx="6410563" cy="91440"/>
          </a:xfrm>
          <a:prstGeom prst="roundRect">
            <a:avLst>
              <a:gd name="adj" fmla="val 27488"/>
            </a:avLst>
          </a:prstGeom>
          <a:solidFill>
            <a:srgbClr val="F5A3A3"/>
          </a:solidFill>
          <a:ln/>
        </p:spPr>
      </p:sp>
      <p:sp>
        <p:nvSpPr>
          <p:cNvPr id="14" name="Shape 12"/>
          <p:cNvSpPr/>
          <p:nvPr/>
        </p:nvSpPr>
        <p:spPr>
          <a:xfrm>
            <a:off x="10336054" y="3082885"/>
            <a:ext cx="502682" cy="502682"/>
          </a:xfrm>
          <a:prstGeom prst="roundRect">
            <a:avLst>
              <a:gd name="adj" fmla="val 181904"/>
            </a:avLst>
          </a:prstGeom>
          <a:solidFill>
            <a:srgbClr val="F5A3A3"/>
          </a:solidFill>
          <a:ln/>
        </p:spPr>
      </p:sp>
      <p:sp>
        <p:nvSpPr>
          <p:cNvPr id="15" name="Text 13"/>
          <p:cNvSpPr/>
          <p:nvPr/>
        </p:nvSpPr>
        <p:spPr>
          <a:xfrm>
            <a:off x="10486906" y="3208496"/>
            <a:ext cx="200978" cy="2513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000" dirty="0">
                <a:solidFill>
                  <a:srgbClr val="000000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2</a:t>
            </a:r>
            <a:endParaRPr lang="en-US" sz="2000" dirty="0"/>
          </a:p>
        </p:txBody>
      </p:sp>
      <p:sp>
        <p:nvSpPr>
          <p:cNvPr id="16" name="Text 14"/>
          <p:cNvSpPr/>
          <p:nvPr/>
        </p:nvSpPr>
        <p:spPr>
          <a:xfrm>
            <a:off x="7572494" y="3711524"/>
            <a:ext cx="1971318" cy="2464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240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Грубість порушення</a:t>
            </a:r>
            <a:endParaRPr lang="en-US" sz="2400" dirty="0"/>
          </a:p>
        </p:txBody>
      </p:sp>
      <p:sp>
        <p:nvSpPr>
          <p:cNvPr id="17" name="Text 15"/>
          <p:cNvSpPr/>
          <p:nvPr/>
        </p:nvSpPr>
        <p:spPr>
          <a:xfrm>
            <a:off x="7528952" y="4150507"/>
            <a:ext cx="6421685" cy="2267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850"/>
              </a:lnSpc>
            </a:pPr>
            <a:r>
              <a:rPr lang="en-US" sz="2000" dirty="0" err="1">
                <a:solidFill>
                  <a:srgbClr val="3B3535"/>
                </a:solidFill>
                <a:latin typeface="Roboto Light"/>
                <a:ea typeface="Roboto Light"/>
                <a:cs typeface="Roboto Light"/>
              </a:rPr>
              <a:t>Оцінює</a:t>
            </a:r>
            <a:r>
              <a:rPr lang="en-US" sz="2000" dirty="0">
                <a:solidFill>
                  <a:srgbClr val="3B3535"/>
                </a:solidFill>
                <a:latin typeface="Roboto Light"/>
                <a:ea typeface="Roboto Light"/>
                <a:cs typeface="Roboto Light"/>
              </a:rPr>
              <a:t> </a:t>
            </a:r>
            <a:r>
              <a:rPr lang="en-US" sz="2000" dirty="0" err="1">
                <a:solidFill>
                  <a:srgbClr val="3B3535"/>
                </a:solidFill>
                <a:latin typeface="Roboto Light"/>
                <a:ea typeface="Roboto Light"/>
                <a:cs typeface="Roboto Light"/>
              </a:rPr>
              <a:t>суд</a:t>
            </a:r>
            <a:r>
              <a:rPr lang="en-US" sz="2000" dirty="0">
                <a:solidFill>
                  <a:srgbClr val="3B3535"/>
                </a:solidFill>
                <a:latin typeface="Roboto Light"/>
                <a:ea typeface="Roboto Light"/>
                <a:cs typeface="Roboto Light"/>
              </a:rPr>
              <a:t>: </a:t>
            </a:r>
            <a:r>
              <a:rPr lang="en-US" sz="2000" dirty="0" err="1">
                <a:solidFill>
                  <a:srgbClr val="3B3535"/>
                </a:solidFill>
                <a:latin typeface="Roboto Light"/>
                <a:ea typeface="Roboto Light"/>
                <a:cs typeface="Roboto Light"/>
              </a:rPr>
              <a:t>характер</a:t>
            </a:r>
            <a:r>
              <a:rPr lang="en-US" sz="2000" dirty="0">
                <a:solidFill>
                  <a:srgbClr val="3B3535"/>
                </a:solidFill>
                <a:latin typeface="Roboto Light"/>
                <a:ea typeface="Roboto Light"/>
                <a:cs typeface="Roboto Light"/>
              </a:rPr>
              <a:t> </a:t>
            </a:r>
            <a:r>
              <a:rPr lang="en-US" sz="2000" dirty="0" err="1">
                <a:solidFill>
                  <a:srgbClr val="3B3535"/>
                </a:solidFill>
                <a:latin typeface="Roboto Light"/>
                <a:ea typeface="Roboto Light"/>
                <a:cs typeface="Roboto Light"/>
              </a:rPr>
              <a:t>проступку</a:t>
            </a:r>
            <a:r>
              <a:rPr lang="en-US" sz="2000" dirty="0">
                <a:solidFill>
                  <a:srgbClr val="3B3535"/>
                </a:solidFill>
                <a:latin typeface="Roboto Light"/>
                <a:ea typeface="Roboto Light"/>
                <a:cs typeface="Roboto Light"/>
              </a:rPr>
              <a:t>, </a:t>
            </a:r>
            <a:r>
              <a:rPr lang="en-US" sz="2000" dirty="0" err="1">
                <a:solidFill>
                  <a:srgbClr val="3B3535"/>
                </a:solidFill>
                <a:latin typeface="Roboto Light"/>
                <a:ea typeface="Roboto Light"/>
                <a:cs typeface="Roboto Light"/>
              </a:rPr>
              <a:t>обставини</a:t>
            </a:r>
            <a:r>
              <a:rPr lang="en-US" sz="2000" dirty="0">
                <a:solidFill>
                  <a:srgbClr val="3B3535"/>
                </a:solidFill>
                <a:latin typeface="Roboto Light"/>
                <a:ea typeface="Roboto Light"/>
                <a:cs typeface="Roboto Light"/>
              </a:rPr>
              <a:t>, </a:t>
            </a:r>
            <a:endParaRPr lang="en-US" sz="2000" dirty="0">
              <a:solidFill>
                <a:srgbClr val="000000"/>
              </a:solidFill>
              <a:latin typeface="Roboto Light"/>
              <a:ea typeface="Roboto Light"/>
              <a:cs typeface="Roboto Light"/>
            </a:endParaRPr>
          </a:p>
          <a:p>
            <a:pPr marL="0" indent="0" algn="l">
              <a:lnSpc>
                <a:spcPts val="1850"/>
              </a:lnSpc>
              <a:buNone/>
            </a:pPr>
            <a:r>
              <a:rPr lang="en-US" sz="2000" dirty="0" err="1">
                <a:solidFill>
                  <a:srgbClr val="3B3535"/>
                </a:solidFill>
                <a:latin typeface="Roboto Light"/>
                <a:ea typeface="Roboto Light"/>
                <a:cs typeface="Roboto Light"/>
              </a:rPr>
              <a:t>істотність</a:t>
            </a:r>
            <a:r>
              <a:rPr lang="en-US" sz="2000" dirty="0">
                <a:solidFill>
                  <a:srgbClr val="3B3535"/>
                </a:solidFill>
                <a:latin typeface="Roboto Light"/>
                <a:ea typeface="Roboto Light"/>
                <a:cs typeface="Roboto Light"/>
              </a:rPr>
              <a:t> </a:t>
            </a:r>
            <a:r>
              <a:rPr lang="en-US" sz="2000" dirty="0" err="1">
                <a:solidFill>
                  <a:srgbClr val="3B3535"/>
                </a:solidFill>
                <a:latin typeface="Roboto Light"/>
                <a:ea typeface="Roboto Light"/>
                <a:cs typeface="Roboto Light"/>
              </a:rPr>
              <a:t>наслідків</a:t>
            </a:r>
            <a:r>
              <a:rPr lang="en-US" sz="2000" dirty="0">
                <a:solidFill>
                  <a:srgbClr val="3B3535"/>
                </a:solidFill>
                <a:latin typeface="Roboto Light"/>
                <a:ea typeface="Roboto Light"/>
                <a:cs typeface="Roboto Light"/>
              </a:rPr>
              <a:t>, </a:t>
            </a:r>
            <a:r>
              <a:rPr lang="en-US" sz="2000" dirty="0" err="1">
                <a:solidFill>
                  <a:srgbClr val="3B3535"/>
                </a:solidFill>
                <a:latin typeface="Roboto Light"/>
                <a:ea typeface="Roboto Light"/>
                <a:cs typeface="Roboto Light"/>
              </a:rPr>
              <a:t>форма</a:t>
            </a:r>
            <a:r>
              <a:rPr lang="en-US" sz="2000" dirty="0">
                <a:solidFill>
                  <a:srgbClr val="3B3535"/>
                </a:solidFill>
                <a:latin typeface="Roboto Light"/>
                <a:ea typeface="Roboto Light"/>
                <a:cs typeface="Roboto Light"/>
              </a:rPr>
              <a:t> </a:t>
            </a:r>
            <a:r>
              <a:rPr lang="en-US" sz="2000" dirty="0" err="1">
                <a:solidFill>
                  <a:srgbClr val="3B3535"/>
                </a:solidFill>
                <a:latin typeface="Roboto Light"/>
                <a:ea typeface="Roboto Light"/>
                <a:cs typeface="Roboto Light"/>
              </a:rPr>
              <a:t>вини</a:t>
            </a:r>
            <a:r>
              <a:rPr lang="en-US" sz="2000" dirty="0">
                <a:solidFill>
                  <a:srgbClr val="3B3535"/>
                </a:solidFill>
                <a:latin typeface="Roboto Light"/>
                <a:ea typeface="Roboto Light"/>
                <a:cs typeface="Roboto Light"/>
              </a:rPr>
              <a:t>.</a:t>
            </a:r>
            <a:endParaRPr lang="en-US" sz="2000">
              <a:latin typeface="Roboto Light"/>
              <a:ea typeface="Roboto Light"/>
              <a:cs typeface="Roboto Light"/>
            </a:endParaRPr>
          </a:p>
        </p:txBody>
      </p:sp>
      <p:sp>
        <p:nvSpPr>
          <p:cNvPr id="18" name="Shape 16"/>
          <p:cNvSpPr/>
          <p:nvPr/>
        </p:nvSpPr>
        <p:spPr>
          <a:xfrm>
            <a:off x="837724" y="4896803"/>
            <a:ext cx="6410444" cy="1418511"/>
          </a:xfrm>
          <a:prstGeom prst="roundRect">
            <a:avLst>
              <a:gd name="adj" fmla="val 7735"/>
            </a:avLst>
          </a:prstGeom>
          <a:solidFill>
            <a:srgbClr val="FFFAFA"/>
          </a:solidFill>
          <a:ln/>
        </p:spPr>
      </p:sp>
      <p:sp>
        <p:nvSpPr>
          <p:cNvPr id="19" name="Shape 17"/>
          <p:cNvSpPr/>
          <p:nvPr/>
        </p:nvSpPr>
        <p:spPr>
          <a:xfrm>
            <a:off x="837724" y="4873943"/>
            <a:ext cx="6410444" cy="91440"/>
          </a:xfrm>
          <a:prstGeom prst="roundRect">
            <a:avLst>
              <a:gd name="adj" fmla="val 27488"/>
            </a:avLst>
          </a:prstGeom>
          <a:solidFill>
            <a:srgbClr val="F5A3A3"/>
          </a:solidFill>
          <a:ln/>
        </p:spPr>
      </p:sp>
      <p:sp>
        <p:nvSpPr>
          <p:cNvPr id="20" name="Shape 18"/>
          <p:cNvSpPr/>
          <p:nvPr/>
        </p:nvSpPr>
        <p:spPr>
          <a:xfrm>
            <a:off x="3791545" y="4645462"/>
            <a:ext cx="502682" cy="502682"/>
          </a:xfrm>
          <a:prstGeom prst="roundRect">
            <a:avLst>
              <a:gd name="adj" fmla="val 181904"/>
            </a:avLst>
          </a:prstGeom>
          <a:solidFill>
            <a:srgbClr val="F5A3A3"/>
          </a:solidFill>
          <a:ln/>
        </p:spPr>
      </p:sp>
      <p:sp>
        <p:nvSpPr>
          <p:cNvPr id="21" name="Text 19"/>
          <p:cNvSpPr/>
          <p:nvPr/>
        </p:nvSpPr>
        <p:spPr>
          <a:xfrm>
            <a:off x="3942398" y="4771073"/>
            <a:ext cx="200978" cy="2513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000" dirty="0">
                <a:solidFill>
                  <a:srgbClr val="000000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3</a:t>
            </a:r>
            <a:endParaRPr lang="en-US" sz="2000" dirty="0"/>
          </a:p>
        </p:txBody>
      </p:sp>
      <p:sp>
        <p:nvSpPr>
          <p:cNvPr id="22" name="Text 20"/>
          <p:cNvSpPr/>
          <p:nvPr/>
        </p:nvSpPr>
        <p:spPr>
          <a:xfrm>
            <a:off x="1028105" y="5274100"/>
            <a:ext cx="2035254" cy="2464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240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Уповноважена особа</a:t>
            </a:r>
            <a:endParaRPr lang="en-US" sz="2400" dirty="0"/>
          </a:p>
        </p:txBody>
      </p:sp>
      <p:sp>
        <p:nvSpPr>
          <p:cNvPr id="23" name="Text 21"/>
          <p:cNvSpPr/>
          <p:nvPr/>
        </p:nvSpPr>
        <p:spPr>
          <a:xfrm>
            <a:off x="1014251" y="5628637"/>
            <a:ext cx="6057390" cy="5460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850"/>
              </a:lnSpc>
            </a:pPr>
            <a:r>
              <a:rPr lang="en-US" sz="2000" dirty="0" err="1">
                <a:solidFill>
                  <a:srgbClr val="3B3535"/>
                </a:solidFill>
                <a:latin typeface="Roboto Light"/>
                <a:ea typeface="Roboto Light"/>
                <a:cs typeface="Roboto Light"/>
              </a:rPr>
              <a:t>Рішення</a:t>
            </a:r>
            <a:r>
              <a:rPr lang="en-US" sz="2000" dirty="0">
                <a:solidFill>
                  <a:srgbClr val="3B3535"/>
                </a:solidFill>
                <a:latin typeface="Roboto Light"/>
                <a:ea typeface="Roboto Light"/>
                <a:cs typeface="Roboto Light"/>
              </a:rPr>
              <a:t> </a:t>
            </a:r>
            <a:r>
              <a:rPr lang="en-US" sz="2000" dirty="0" err="1">
                <a:solidFill>
                  <a:srgbClr val="3B3535"/>
                </a:solidFill>
                <a:latin typeface="Roboto Light"/>
                <a:ea typeface="Roboto Light"/>
                <a:cs typeface="Roboto Light"/>
              </a:rPr>
              <a:t>про</a:t>
            </a:r>
            <a:r>
              <a:rPr lang="en-US" sz="2000" dirty="0">
                <a:solidFill>
                  <a:srgbClr val="3B3535"/>
                </a:solidFill>
                <a:latin typeface="Roboto Light"/>
                <a:ea typeface="Roboto Light"/>
                <a:cs typeface="Roboto Light"/>
              </a:rPr>
              <a:t> </a:t>
            </a:r>
            <a:r>
              <a:rPr lang="en-US" sz="2000" dirty="0" err="1">
                <a:solidFill>
                  <a:srgbClr val="3B3535"/>
                </a:solidFill>
                <a:latin typeface="Roboto Light"/>
                <a:ea typeface="Roboto Light"/>
                <a:cs typeface="Roboto Light"/>
              </a:rPr>
              <a:t>звільнення</a:t>
            </a:r>
            <a:r>
              <a:rPr lang="en-US" sz="2000" dirty="0">
                <a:solidFill>
                  <a:srgbClr val="3B3535"/>
                </a:solidFill>
                <a:latin typeface="Roboto Light"/>
                <a:ea typeface="Roboto Light"/>
                <a:cs typeface="Roboto Light"/>
              </a:rPr>
              <a:t> </a:t>
            </a:r>
            <a:r>
              <a:rPr lang="en-US" sz="2000" dirty="0" err="1">
                <a:solidFill>
                  <a:srgbClr val="3B3535"/>
                </a:solidFill>
                <a:latin typeface="Roboto Light"/>
                <a:ea typeface="Roboto Light"/>
                <a:cs typeface="Roboto Light"/>
              </a:rPr>
              <a:t>приймає</a:t>
            </a:r>
            <a:r>
              <a:rPr lang="en-US" sz="2000" dirty="0">
                <a:solidFill>
                  <a:srgbClr val="3B3535"/>
                </a:solidFill>
                <a:latin typeface="Roboto Light"/>
                <a:ea typeface="Roboto Light"/>
                <a:cs typeface="Roboto Light"/>
              </a:rPr>
              <a:t> </a:t>
            </a:r>
            <a:r>
              <a:rPr lang="en-US" sz="2000" dirty="0" err="1">
                <a:solidFill>
                  <a:srgbClr val="3B3535"/>
                </a:solidFill>
                <a:latin typeface="Roboto Light"/>
                <a:ea typeface="Roboto Light"/>
                <a:cs typeface="Roboto Light"/>
              </a:rPr>
              <a:t>лише</a:t>
            </a:r>
            <a:endParaRPr lang="en-US" sz="2000" dirty="0" err="1">
              <a:solidFill>
                <a:srgbClr val="000000"/>
              </a:solidFill>
              <a:latin typeface="Roboto Light"/>
              <a:ea typeface="Roboto Light"/>
              <a:cs typeface="Roboto Light"/>
            </a:endParaRPr>
          </a:p>
          <a:p>
            <a:pPr>
              <a:lnSpc>
                <a:spcPts val="1850"/>
              </a:lnSpc>
            </a:pPr>
            <a:r>
              <a:rPr lang="en-US" sz="2000" dirty="0" err="1">
                <a:solidFill>
                  <a:srgbClr val="3B3535"/>
                </a:solidFill>
                <a:latin typeface="Roboto Light"/>
                <a:ea typeface="Roboto Light"/>
                <a:cs typeface="Roboto Light"/>
              </a:rPr>
              <a:t>уповноважена</a:t>
            </a:r>
            <a:r>
              <a:rPr lang="en-US" sz="2000" dirty="0">
                <a:solidFill>
                  <a:srgbClr val="3B3535"/>
                </a:solidFill>
                <a:latin typeface="Roboto Light"/>
                <a:ea typeface="Roboto Light"/>
                <a:cs typeface="Roboto Light"/>
              </a:rPr>
              <a:t> </a:t>
            </a:r>
            <a:r>
              <a:rPr lang="en-US" sz="2000" dirty="0" err="1">
                <a:solidFill>
                  <a:srgbClr val="3B3535"/>
                </a:solidFill>
                <a:latin typeface="Roboto Light"/>
                <a:ea typeface="Roboto Light"/>
                <a:cs typeface="Roboto Light"/>
              </a:rPr>
              <a:t>на</a:t>
            </a:r>
            <a:r>
              <a:rPr lang="en-US" sz="2000" dirty="0">
                <a:solidFill>
                  <a:srgbClr val="3B3535"/>
                </a:solidFill>
                <a:latin typeface="Roboto Light"/>
                <a:ea typeface="Roboto Light"/>
                <a:cs typeface="Roboto Light"/>
              </a:rPr>
              <a:t> </a:t>
            </a:r>
            <a:r>
              <a:rPr lang="en-US" sz="2000" dirty="0" err="1">
                <a:solidFill>
                  <a:srgbClr val="3B3535"/>
                </a:solidFill>
                <a:latin typeface="Roboto Light"/>
                <a:ea typeface="Roboto Light"/>
                <a:cs typeface="Roboto Light"/>
              </a:rPr>
              <a:t>те</a:t>
            </a:r>
            <a:r>
              <a:rPr lang="en-US" sz="2000" dirty="0">
                <a:solidFill>
                  <a:srgbClr val="3B3535"/>
                </a:solidFill>
                <a:latin typeface="Roboto Light"/>
                <a:ea typeface="Roboto Light"/>
                <a:cs typeface="Roboto Light"/>
              </a:rPr>
              <a:t> </a:t>
            </a:r>
            <a:r>
              <a:rPr lang="en-US" sz="2000" dirty="0" err="1">
                <a:solidFill>
                  <a:srgbClr val="3B3535"/>
                </a:solidFill>
                <a:latin typeface="Roboto Light"/>
                <a:ea typeface="Roboto Light"/>
                <a:cs typeface="Roboto Light"/>
              </a:rPr>
              <a:t>особа</a:t>
            </a:r>
            <a:r>
              <a:rPr lang="en-US" sz="2000" dirty="0">
                <a:solidFill>
                  <a:srgbClr val="3B3535"/>
                </a:solidFill>
                <a:latin typeface="Roboto Light"/>
                <a:ea typeface="Roboto Light"/>
                <a:cs typeface="Roboto Light"/>
              </a:rPr>
              <a:t>.</a:t>
            </a:r>
            <a:endParaRPr lang="en-US" sz="2000">
              <a:latin typeface="Roboto Light"/>
              <a:ea typeface="Roboto Light"/>
              <a:cs typeface="Roboto Light"/>
            </a:endParaRPr>
          </a:p>
        </p:txBody>
      </p:sp>
      <p:sp>
        <p:nvSpPr>
          <p:cNvPr id="24" name="Shape 22"/>
          <p:cNvSpPr/>
          <p:nvPr/>
        </p:nvSpPr>
        <p:spPr>
          <a:xfrm>
            <a:off x="7382113" y="4896803"/>
            <a:ext cx="6410563" cy="1418511"/>
          </a:xfrm>
          <a:prstGeom prst="roundRect">
            <a:avLst>
              <a:gd name="adj" fmla="val 7735"/>
            </a:avLst>
          </a:prstGeom>
          <a:solidFill>
            <a:srgbClr val="FFFAFA"/>
          </a:solidFill>
          <a:ln/>
        </p:spPr>
      </p:sp>
      <p:sp>
        <p:nvSpPr>
          <p:cNvPr id="25" name="Shape 23"/>
          <p:cNvSpPr/>
          <p:nvPr/>
        </p:nvSpPr>
        <p:spPr>
          <a:xfrm>
            <a:off x="7382113" y="4873943"/>
            <a:ext cx="6410563" cy="91440"/>
          </a:xfrm>
          <a:prstGeom prst="roundRect">
            <a:avLst>
              <a:gd name="adj" fmla="val 27488"/>
            </a:avLst>
          </a:prstGeom>
          <a:solidFill>
            <a:srgbClr val="F5A3A3"/>
          </a:solidFill>
          <a:ln/>
        </p:spPr>
      </p:sp>
      <p:sp>
        <p:nvSpPr>
          <p:cNvPr id="26" name="Shape 24"/>
          <p:cNvSpPr/>
          <p:nvPr/>
        </p:nvSpPr>
        <p:spPr>
          <a:xfrm>
            <a:off x="10336054" y="4645462"/>
            <a:ext cx="502682" cy="502682"/>
          </a:xfrm>
          <a:prstGeom prst="roundRect">
            <a:avLst>
              <a:gd name="adj" fmla="val 181904"/>
            </a:avLst>
          </a:prstGeom>
          <a:solidFill>
            <a:srgbClr val="F5A3A3"/>
          </a:solidFill>
          <a:ln/>
        </p:spPr>
      </p:sp>
      <p:sp>
        <p:nvSpPr>
          <p:cNvPr id="27" name="Text 25"/>
          <p:cNvSpPr/>
          <p:nvPr/>
        </p:nvSpPr>
        <p:spPr>
          <a:xfrm>
            <a:off x="10486906" y="4771073"/>
            <a:ext cx="200978" cy="2513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000" dirty="0">
                <a:solidFill>
                  <a:srgbClr val="000000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4</a:t>
            </a:r>
            <a:endParaRPr lang="en-US" sz="2000" dirty="0"/>
          </a:p>
        </p:txBody>
      </p:sp>
      <p:sp>
        <p:nvSpPr>
          <p:cNvPr id="28" name="Text 26"/>
          <p:cNvSpPr/>
          <p:nvPr/>
        </p:nvSpPr>
        <p:spPr>
          <a:xfrm>
            <a:off x="7572494" y="5274100"/>
            <a:ext cx="1985248" cy="2464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240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Виправлення наказу</a:t>
            </a:r>
            <a:endParaRPr lang="en-US" sz="2400" dirty="0"/>
          </a:p>
        </p:txBody>
      </p:sp>
      <p:sp>
        <p:nvSpPr>
          <p:cNvPr id="29" name="Text 27"/>
          <p:cNvSpPr/>
          <p:nvPr/>
        </p:nvSpPr>
        <p:spPr>
          <a:xfrm>
            <a:off x="7572494" y="5684055"/>
            <a:ext cx="6029801" cy="4824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200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Внесення змін до наказу для виправлення помилки чи дати — не підстава для визнання його незаконним.</a:t>
            </a:r>
            <a:endParaRPr lang="en-US" sz="2000" dirty="0"/>
          </a:p>
        </p:txBody>
      </p:sp>
      <p:sp>
        <p:nvSpPr>
          <p:cNvPr id="30" name="Shape 28"/>
          <p:cNvSpPr/>
          <p:nvPr/>
        </p:nvSpPr>
        <p:spPr>
          <a:xfrm>
            <a:off x="837724" y="6582160"/>
            <a:ext cx="12954952" cy="862489"/>
          </a:xfrm>
          <a:prstGeom prst="roundRect">
            <a:avLst>
              <a:gd name="adj" fmla="val 2914"/>
            </a:avLst>
          </a:prstGeom>
          <a:solidFill>
            <a:srgbClr val="B6D6FC"/>
          </a:solidFill>
          <a:ln/>
        </p:spPr>
      </p:sp>
      <p:pic>
        <p:nvPicPr>
          <p:cNvPr id="31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245" y="6820047"/>
            <a:ext cx="209431" cy="167521"/>
          </a:xfrm>
          <a:prstGeom prst="rect">
            <a:avLst/>
          </a:prstGeom>
        </p:spPr>
      </p:pic>
      <p:sp>
        <p:nvSpPr>
          <p:cNvPr id="32" name="Text 29"/>
          <p:cNvSpPr/>
          <p:nvPr/>
        </p:nvSpPr>
        <p:spPr>
          <a:xfrm>
            <a:off x="1382197" y="6757897"/>
            <a:ext cx="12242959" cy="4824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2000" dirty="0">
                <a:solidFill>
                  <a:srgbClr val="000000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Умисне порушення може бути підставою для звільнення навіть без суттєвих наслідків. </a:t>
            </a:r>
            <a:endParaRPr lang="uk-UA" sz="2000" dirty="0">
              <a:solidFill>
                <a:srgbClr val="000000"/>
              </a:solidFill>
              <a:latin typeface="Roboto Light" pitchFamily="34" charset="0"/>
              <a:ea typeface="Roboto Light" pitchFamily="34" charset="-122"/>
              <a:cs typeface="Roboto Light" pitchFamily="34" charset="-120"/>
            </a:endParaRPr>
          </a:p>
          <a:p>
            <a:pPr marL="0" indent="0" algn="l">
              <a:lnSpc>
                <a:spcPts val="1850"/>
              </a:lnSpc>
              <a:buNone/>
            </a:pPr>
            <a:r>
              <a:rPr lang="en-US" sz="2000" dirty="0" err="1">
                <a:solidFill>
                  <a:srgbClr val="000000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Значні</a:t>
            </a:r>
            <a:r>
              <a:rPr lang="en-US" sz="2000" dirty="0">
                <a:solidFill>
                  <a:srgbClr val="000000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 негативні наслідки можуть кваліфікувати порушення як грубе навіть через необережну вину.</a:t>
            </a:r>
            <a:endParaRPr lang="en-US" sz="20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837724" y="1655445"/>
            <a:ext cx="2058710" cy="408742"/>
          </a:xfrm>
          <a:prstGeom prst="roundRect">
            <a:avLst>
              <a:gd name="adj" fmla="val 6149"/>
            </a:avLst>
          </a:prstGeom>
          <a:noFill/>
          <a:ln w="7620">
            <a:solidFill>
              <a:srgbClr val="F5A3A3"/>
            </a:solidFill>
            <a:prstDash val="solid"/>
          </a:ln>
        </p:spPr>
      </p:sp>
      <p:sp>
        <p:nvSpPr>
          <p:cNvPr id="3" name="Text 1"/>
          <p:cNvSpPr/>
          <p:nvPr/>
        </p:nvSpPr>
        <p:spPr>
          <a:xfrm>
            <a:off x="970955" y="1725811"/>
            <a:ext cx="1792248" cy="2680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00" dirty="0">
                <a:solidFill>
                  <a:srgbClr val="F5A3A3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НАПРЯМ: ЗВІЛЬНЕННЯ</a:t>
            </a:r>
            <a:endParaRPr lang="en-US" sz="1300" dirty="0"/>
          </a:p>
        </p:txBody>
      </p:sp>
      <p:sp>
        <p:nvSpPr>
          <p:cNvPr id="4" name="Text 2"/>
          <p:cNvSpPr/>
          <p:nvPr/>
        </p:nvSpPr>
        <p:spPr>
          <a:xfrm>
            <a:off x="837724" y="2147888"/>
            <a:ext cx="12308205" cy="6159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850" b="1" dirty="0">
                <a:solidFill>
                  <a:srgbClr val="FF0000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ІІІ. Звільнення за угодою сторін під час лікарняного</a:t>
            </a:r>
            <a:endParaRPr lang="en-US" sz="3850" b="1" dirty="0">
              <a:solidFill>
                <a:srgbClr val="FF0000"/>
              </a:solidFill>
            </a:endParaRPr>
          </a:p>
        </p:txBody>
      </p:sp>
      <p:sp>
        <p:nvSpPr>
          <p:cNvPr id="5" name="Text 3"/>
          <p:cNvSpPr/>
          <p:nvPr/>
        </p:nvSpPr>
        <p:spPr>
          <a:xfrm>
            <a:off x="837724" y="3077885"/>
            <a:ext cx="12954952" cy="6700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400" b="1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Постанова ВС від 17.01.2025 р., справа № 522/2588/23.</a:t>
            </a:r>
            <a:r>
              <a:rPr lang="en-US" sz="240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 Заборона звільнення під час тимчасової непрацездатності (ч. 3 ст. 40 КЗпП) поширюється </a:t>
            </a:r>
            <a:r>
              <a:rPr lang="en-US" sz="2400" b="1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також на звільнення за угодою сторін</a:t>
            </a:r>
            <a:r>
              <a:rPr lang="en-US" sz="240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 (п. 1 ч. 1 ст. 36 КЗпП).</a:t>
            </a:r>
            <a:endParaRPr lang="en-US" sz="2400" dirty="0"/>
          </a:p>
        </p:txBody>
      </p:sp>
      <p:sp>
        <p:nvSpPr>
          <p:cNvPr id="6" name="Shape 4"/>
          <p:cNvSpPr/>
          <p:nvPr/>
        </p:nvSpPr>
        <p:spPr>
          <a:xfrm>
            <a:off x="802986" y="4462564"/>
            <a:ext cx="6480130" cy="2880848"/>
          </a:xfrm>
          <a:prstGeom prst="roundRect">
            <a:avLst>
              <a:gd name="adj" fmla="val 1213"/>
            </a:avLst>
          </a:prstGeom>
          <a:solidFill>
            <a:srgbClr val="F5A3A3"/>
          </a:solidFill>
          <a:ln/>
        </p:spPr>
      </p:sp>
      <p:sp>
        <p:nvSpPr>
          <p:cNvPr id="7" name="Text 5"/>
          <p:cNvSpPr/>
          <p:nvPr/>
        </p:nvSpPr>
        <p:spPr>
          <a:xfrm>
            <a:off x="939845" y="4628453"/>
            <a:ext cx="3006090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800" dirty="0">
                <a:solidFill>
                  <a:srgbClr val="1F1E1E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Ключовий висновок суду</a:t>
            </a:r>
            <a:endParaRPr lang="en-US" sz="2800" dirty="0"/>
          </a:p>
        </p:txBody>
      </p:sp>
      <p:sp>
        <p:nvSpPr>
          <p:cNvPr id="8" name="Text 6"/>
          <p:cNvSpPr/>
          <p:nvPr/>
        </p:nvSpPr>
        <p:spPr>
          <a:xfrm>
            <a:off x="939845" y="5145899"/>
            <a:ext cx="6104811" cy="10051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30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Дату звільнення змінено з </a:t>
            </a:r>
            <a:r>
              <a:rPr lang="en-US" sz="2300" b="1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14 листопада 2022 року</a:t>
            </a:r>
            <a:r>
              <a:rPr lang="en-US" sz="230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 на </a:t>
            </a:r>
            <a:r>
              <a:rPr lang="en-US" sz="2300" b="1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26 січня 2023 року</a:t>
            </a:r>
            <a:r>
              <a:rPr lang="en-US" sz="230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 — перший робочий день після закінчення непрацездатності.</a:t>
            </a:r>
            <a:endParaRPr lang="en-US" sz="2300" dirty="0"/>
          </a:p>
        </p:txBody>
      </p:sp>
      <p:sp>
        <p:nvSpPr>
          <p:cNvPr id="9" name="Text 7"/>
          <p:cNvSpPr/>
          <p:nvPr/>
        </p:nvSpPr>
        <p:spPr>
          <a:xfrm>
            <a:off x="7703019" y="4628452"/>
            <a:ext cx="246411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800" dirty="0">
                <a:solidFill>
                  <a:srgbClr val="1F1E1E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Наслідки зміни дати</a:t>
            </a:r>
            <a:endParaRPr lang="en-US" sz="2800" dirty="0"/>
          </a:p>
        </p:txBody>
      </p:sp>
      <p:sp>
        <p:nvSpPr>
          <p:cNvPr id="10" name="Text 8"/>
          <p:cNvSpPr/>
          <p:nvPr/>
        </p:nvSpPr>
        <p:spPr>
          <a:xfrm>
            <a:off x="7703019" y="5145898"/>
            <a:ext cx="6221968" cy="16752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30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Середній заробіток за час вимушеного прогулу </a:t>
            </a:r>
            <a:r>
              <a:rPr lang="en-US" sz="2300" b="1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не виплачується</a:t>
            </a:r>
            <a:r>
              <a:rPr lang="en-US" sz="230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. Натомість за заявою працівника виплачується допомога по тимчасовій непрацездатності відповідно до Закону про соціальне страхування. Підстав для поновлення на роботі немає.</a:t>
            </a:r>
            <a:endParaRPr lang="en-US" sz="23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837724" y="1601867"/>
            <a:ext cx="2058710" cy="408742"/>
          </a:xfrm>
          <a:prstGeom prst="roundRect">
            <a:avLst>
              <a:gd name="adj" fmla="val 6149"/>
            </a:avLst>
          </a:prstGeom>
          <a:noFill/>
          <a:ln w="7620">
            <a:solidFill>
              <a:srgbClr val="F5A3A3"/>
            </a:solidFill>
            <a:prstDash val="solid"/>
          </a:ln>
        </p:spPr>
      </p:sp>
      <p:sp>
        <p:nvSpPr>
          <p:cNvPr id="3" name="Text 1"/>
          <p:cNvSpPr/>
          <p:nvPr/>
        </p:nvSpPr>
        <p:spPr>
          <a:xfrm>
            <a:off x="970955" y="1672233"/>
            <a:ext cx="1792248" cy="2680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00" dirty="0">
                <a:solidFill>
                  <a:srgbClr val="F5A3A3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НАПРЯМ: ЗВІЛЬНЕННЯ</a:t>
            </a:r>
            <a:endParaRPr lang="en-US" sz="1300" dirty="0"/>
          </a:p>
        </p:txBody>
      </p:sp>
      <p:sp>
        <p:nvSpPr>
          <p:cNvPr id="4" name="Text 2"/>
          <p:cNvSpPr/>
          <p:nvPr/>
        </p:nvSpPr>
        <p:spPr>
          <a:xfrm>
            <a:off x="837724" y="2094309"/>
            <a:ext cx="12954952" cy="123182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850" b="1" dirty="0">
                <a:solidFill>
                  <a:srgbClr val="FF0000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ІV. Звільнення у зв'язку з порушенням роботодавцем трудового законодавства (ч. 3 ст. 38 КЗпП)</a:t>
            </a:r>
            <a:endParaRPr lang="en-US" sz="3850" b="1" dirty="0">
              <a:solidFill>
                <a:srgbClr val="FF0000"/>
              </a:solidFill>
            </a:endParaRPr>
          </a:p>
        </p:txBody>
      </p:sp>
      <p:sp>
        <p:nvSpPr>
          <p:cNvPr id="5" name="Text 3"/>
          <p:cNvSpPr/>
          <p:nvPr/>
        </p:nvSpPr>
        <p:spPr>
          <a:xfrm>
            <a:off x="837724" y="3640217"/>
            <a:ext cx="12954952" cy="6700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00" b="1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Постанова ВС від 14.08.2025 р., справа № 760/34080/21.</a:t>
            </a:r>
            <a:r>
              <a:rPr lang="en-US" sz="200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 Для звільнення за ч. 3 ст. 38 КЗпП необхідно довести </a:t>
            </a:r>
            <a:r>
              <a:rPr lang="en-US" sz="2000" b="1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реальні порушення роботодавцем</a:t>
            </a:r>
            <a:r>
              <a:rPr lang="en-US" sz="200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 трудового законодавства стосовно працівника на момент подання заяви.</a:t>
            </a:r>
            <a:endParaRPr lang="en-US" sz="2000" dirty="0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02450" y="4829565"/>
            <a:ext cx="314087" cy="314087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1504549" y="4823016"/>
            <a:ext cx="3463052" cy="6160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00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Подання заяви ≠ звільнення від обов'язків</a:t>
            </a:r>
            <a:endParaRPr lang="en-US" sz="2000" dirty="0"/>
          </a:p>
        </p:txBody>
      </p:sp>
      <p:sp>
        <p:nvSpPr>
          <p:cNvPr id="8" name="Text 5"/>
          <p:cNvSpPr/>
          <p:nvPr/>
        </p:nvSpPr>
        <p:spPr>
          <a:xfrm>
            <a:off x="1504549" y="5564657"/>
            <a:ext cx="3463052" cy="13401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0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Подання заяви про звільнення за ч. 3 ст. 38 КЗпП не звільняє працівника від обов'язку виходити на роботу.</a:t>
            </a:r>
            <a:endParaRPr lang="en-US" sz="2000" dirty="0"/>
          </a:p>
        </p:txBody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08001" y="4829565"/>
            <a:ext cx="314087" cy="314087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5910100" y="4823016"/>
            <a:ext cx="3463052" cy="6160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00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Тягар доказування — на працівнику</a:t>
            </a:r>
            <a:endParaRPr lang="en-US" sz="2000" dirty="0"/>
          </a:p>
        </p:txBody>
      </p:sp>
      <p:sp>
        <p:nvSpPr>
          <p:cNvPr id="11" name="Text 7"/>
          <p:cNvSpPr/>
          <p:nvPr/>
        </p:nvSpPr>
        <p:spPr>
          <a:xfrm>
            <a:off x="5910100" y="5564657"/>
            <a:ext cx="3463052" cy="13401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0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Позивач не надав належних доказів порушень роботодавцем трудового законодавства — суд обґрунтовано відмовив у позові.</a:t>
            </a:r>
            <a:endParaRPr lang="en-US" sz="2000" dirty="0"/>
          </a:p>
        </p:txBody>
      </p:sp>
      <p:pic>
        <p:nvPicPr>
          <p:cNvPr id="12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713551" y="4829565"/>
            <a:ext cx="314087" cy="314087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10315651" y="4823016"/>
            <a:ext cx="2982873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00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Право на судовий захист</a:t>
            </a:r>
            <a:endParaRPr lang="en-US" sz="2000" dirty="0"/>
          </a:p>
        </p:txBody>
      </p:sp>
      <p:sp>
        <p:nvSpPr>
          <p:cNvPr id="14" name="Text 9"/>
          <p:cNvSpPr/>
          <p:nvPr/>
        </p:nvSpPr>
        <p:spPr>
          <a:xfrm>
            <a:off x="10315651" y="5256642"/>
            <a:ext cx="3463171" cy="13401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0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У разі невидання наказу або непогодження дій роботодавця — працівник має право звернутися до суду з відповідним позовом.</a:t>
            </a:r>
            <a:endParaRPr lang="en-US" sz="20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837724" y="1854398"/>
            <a:ext cx="1741765" cy="408742"/>
          </a:xfrm>
          <a:prstGeom prst="roundRect">
            <a:avLst>
              <a:gd name="adj" fmla="val 6149"/>
            </a:avLst>
          </a:prstGeom>
          <a:noFill/>
          <a:ln w="7620">
            <a:solidFill>
              <a:srgbClr val="F5A3A3"/>
            </a:solidFill>
            <a:prstDash val="solid"/>
          </a:ln>
        </p:spPr>
      </p:sp>
      <p:sp>
        <p:nvSpPr>
          <p:cNvPr id="3" name="Text 1"/>
          <p:cNvSpPr/>
          <p:nvPr/>
        </p:nvSpPr>
        <p:spPr>
          <a:xfrm>
            <a:off x="970955" y="1924764"/>
            <a:ext cx="1475303" cy="2680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00" dirty="0">
                <a:solidFill>
                  <a:srgbClr val="F5A3A3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НАПРЯМ: ПРОСТІЙ</a:t>
            </a:r>
            <a:endParaRPr lang="en-US" sz="1300" dirty="0"/>
          </a:p>
        </p:txBody>
      </p:sp>
      <p:sp>
        <p:nvSpPr>
          <p:cNvPr id="4" name="Text 2"/>
          <p:cNvSpPr/>
          <p:nvPr/>
        </p:nvSpPr>
        <p:spPr>
          <a:xfrm>
            <a:off x="837724" y="2346841"/>
            <a:ext cx="10888861" cy="6159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850" b="1" dirty="0">
                <a:solidFill>
                  <a:srgbClr val="FF0000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Незаконний простій в умовах воєнного стану</a:t>
            </a:r>
            <a:endParaRPr lang="en-US" sz="3850" b="1" dirty="0">
              <a:solidFill>
                <a:srgbClr val="FF0000"/>
              </a:solidFill>
            </a:endParaRPr>
          </a:p>
        </p:txBody>
      </p:sp>
      <p:sp>
        <p:nvSpPr>
          <p:cNvPr id="5" name="Text 3"/>
          <p:cNvSpPr/>
          <p:nvPr/>
        </p:nvSpPr>
        <p:spPr>
          <a:xfrm>
            <a:off x="837724" y="3276838"/>
            <a:ext cx="12954952" cy="6700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00" b="1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Постанова ВС від 17.01.2025 р., справа № 761/3896/23.</a:t>
            </a:r>
            <a:r>
              <a:rPr lang="en-US" sz="200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 Наказ Укртрансбезпеки про простій визнано незаконним, оскільки в ньому були відсутні обґрунтування та посилання на норми Закону «Про правовий режим воєнного стану».</a:t>
            </a:r>
            <a:endParaRPr lang="en-US" sz="2000" dirty="0"/>
          </a:p>
        </p:txBody>
      </p:sp>
      <p:sp>
        <p:nvSpPr>
          <p:cNvPr id="6" name="Shape 4"/>
          <p:cNvSpPr/>
          <p:nvPr/>
        </p:nvSpPr>
        <p:spPr>
          <a:xfrm>
            <a:off x="736124" y="4516376"/>
            <a:ext cx="12954952" cy="2845797"/>
          </a:xfrm>
          <a:prstGeom prst="roundRect">
            <a:avLst>
              <a:gd name="adj" fmla="val 1433"/>
            </a:avLst>
          </a:prstGeom>
          <a:solidFill>
            <a:srgbClr val="F3E8E8"/>
          </a:solidFill>
          <a:ln/>
        </p:spPr>
      </p:sp>
      <p:sp>
        <p:nvSpPr>
          <p:cNvPr id="7" name="Shape 5"/>
          <p:cNvSpPr/>
          <p:nvPr/>
        </p:nvSpPr>
        <p:spPr>
          <a:xfrm>
            <a:off x="7238524" y="4559918"/>
            <a:ext cx="6477476" cy="2192655"/>
          </a:xfrm>
          <a:prstGeom prst="roundRect">
            <a:avLst>
              <a:gd name="adj" fmla="val 1433"/>
            </a:avLst>
          </a:prstGeom>
          <a:solidFill>
            <a:srgbClr val="F3E8E8"/>
          </a:solidFill>
          <a:ln/>
        </p:spPr>
      </p:sp>
      <p:sp>
        <p:nvSpPr>
          <p:cNvPr id="8" name="Text 6"/>
          <p:cNvSpPr/>
          <p:nvPr/>
        </p:nvSpPr>
        <p:spPr>
          <a:xfrm>
            <a:off x="945555" y="4769349"/>
            <a:ext cx="3326130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80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Що порушив роботодавець</a:t>
            </a:r>
            <a:endParaRPr lang="en-US" sz="2800" dirty="0"/>
          </a:p>
        </p:txBody>
      </p:sp>
      <p:sp>
        <p:nvSpPr>
          <p:cNvPr id="9" name="Text 7"/>
          <p:cNvSpPr/>
          <p:nvPr/>
        </p:nvSpPr>
        <p:spPr>
          <a:xfrm>
            <a:off x="945555" y="5348117"/>
            <a:ext cx="6058614" cy="13401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0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Не зазначив обставин відсутності організаційних або технічних умов для роботи. Не довів об'єктивної неможливості здійснення роботи саме через воєнний стан. Інші працівники тієї ж посади продовжували працювати.</a:t>
            </a:r>
            <a:endParaRPr lang="en-US" sz="2000" dirty="0"/>
          </a:p>
        </p:txBody>
      </p:sp>
      <p:sp>
        <p:nvSpPr>
          <p:cNvPr id="10" name="Shape 8"/>
          <p:cNvSpPr/>
          <p:nvPr/>
        </p:nvSpPr>
        <p:spPr>
          <a:xfrm>
            <a:off x="7213600" y="4559918"/>
            <a:ext cx="6477476" cy="2192655"/>
          </a:xfrm>
          <a:prstGeom prst="rect">
            <a:avLst/>
          </a:prstGeom>
          <a:solidFill>
            <a:srgbClr val="F3E8E8"/>
          </a:solidFill>
          <a:ln/>
        </p:spPr>
      </p:sp>
      <p:sp>
        <p:nvSpPr>
          <p:cNvPr id="11" name="Shape 9"/>
          <p:cNvSpPr/>
          <p:nvPr/>
        </p:nvSpPr>
        <p:spPr>
          <a:xfrm>
            <a:off x="7213600" y="4559918"/>
            <a:ext cx="22860" cy="2192655"/>
          </a:xfrm>
          <a:prstGeom prst="roundRect">
            <a:avLst>
              <a:gd name="adj" fmla="val 137440"/>
            </a:avLst>
          </a:prstGeom>
          <a:solidFill>
            <a:srgbClr val="D9CECE"/>
          </a:solidFill>
          <a:ln/>
        </p:spPr>
      </p:sp>
      <p:sp>
        <p:nvSpPr>
          <p:cNvPr id="12" name="Text 10"/>
          <p:cNvSpPr/>
          <p:nvPr/>
        </p:nvSpPr>
        <p:spPr>
          <a:xfrm>
            <a:off x="7423031" y="4769349"/>
            <a:ext cx="3167182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80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Наслідки для роботодавця</a:t>
            </a:r>
            <a:endParaRPr lang="en-US" sz="2800" dirty="0"/>
          </a:p>
        </p:txBody>
      </p:sp>
      <p:sp>
        <p:nvSpPr>
          <p:cNvPr id="13" name="Text 11"/>
          <p:cNvSpPr/>
          <p:nvPr/>
        </p:nvSpPr>
        <p:spPr>
          <a:xfrm>
            <a:off x="7423031" y="5348117"/>
            <a:ext cx="6058614" cy="13401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0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Обов'язкова підстава для простою — </a:t>
            </a:r>
            <a:r>
              <a:rPr lang="en-US" sz="2000" b="1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повна зупинка роботи підприємства або окремих підрозділів</a:t>
            </a:r>
            <a:r>
              <a:rPr lang="en-US" sz="200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. Оскільки простій незаконний — працівниця має право на різницю у заробітній платі за період з </a:t>
            </a:r>
            <a:r>
              <a:rPr lang="en-US" sz="2000" b="1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24.10.2022 по 20.07.2023</a:t>
            </a:r>
            <a:r>
              <a:rPr lang="en-US" sz="200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.</a:t>
            </a:r>
            <a:endParaRPr lang="en-US" sz="20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837724" y="1206579"/>
            <a:ext cx="4259461" cy="408742"/>
          </a:xfrm>
          <a:prstGeom prst="roundRect">
            <a:avLst>
              <a:gd name="adj" fmla="val 6149"/>
            </a:avLst>
          </a:prstGeom>
          <a:noFill/>
          <a:ln w="7620">
            <a:solidFill>
              <a:srgbClr val="F5A3A3"/>
            </a:solidFill>
            <a:prstDash val="solid"/>
          </a:ln>
        </p:spPr>
      </p:sp>
      <p:sp>
        <p:nvSpPr>
          <p:cNvPr id="3" name="Text 1"/>
          <p:cNvSpPr/>
          <p:nvPr/>
        </p:nvSpPr>
        <p:spPr>
          <a:xfrm>
            <a:off x="970955" y="1276945"/>
            <a:ext cx="3992999" cy="2680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00" dirty="0">
                <a:solidFill>
                  <a:srgbClr val="F5A3A3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НАПРЯМ: ПРИЗУПИНЕННЯ ТРУДОВОГО ДОГОВОРУ</a:t>
            </a:r>
            <a:endParaRPr lang="en-US" sz="1300" dirty="0"/>
          </a:p>
        </p:txBody>
      </p:sp>
      <p:sp>
        <p:nvSpPr>
          <p:cNvPr id="4" name="Text 2"/>
          <p:cNvSpPr/>
          <p:nvPr/>
        </p:nvSpPr>
        <p:spPr>
          <a:xfrm>
            <a:off x="837724" y="1699022"/>
            <a:ext cx="12954952" cy="123182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850" b="1" dirty="0">
                <a:solidFill>
                  <a:srgbClr val="FF0000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Призупинення трудового договору: дві умови одночасно</a:t>
            </a:r>
            <a:endParaRPr lang="en-US" sz="3850" b="1" dirty="0">
              <a:solidFill>
                <a:srgbClr val="FF0000"/>
              </a:solidFill>
            </a:endParaRPr>
          </a:p>
        </p:txBody>
      </p:sp>
      <p:sp>
        <p:nvSpPr>
          <p:cNvPr id="5" name="Text 3"/>
          <p:cNvSpPr/>
          <p:nvPr/>
        </p:nvSpPr>
        <p:spPr>
          <a:xfrm>
            <a:off x="837724" y="3143329"/>
            <a:ext cx="12954952" cy="6700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400" b="1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Постанова ВС від 29.05.2025 р., справа № 947/14653/23 (АТ «Укрзалізниця»).</a:t>
            </a:r>
            <a:r>
              <a:rPr lang="en-US" sz="240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 Сам факт військової агресії </a:t>
            </a:r>
            <a:r>
              <a:rPr lang="en-US" sz="2400" b="1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не є безумовною підставою</a:t>
            </a:r>
            <a:r>
              <a:rPr lang="en-US" sz="240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 для призупинення трудового договору.</a:t>
            </a:r>
            <a:endParaRPr lang="en-US" sz="2400" dirty="0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7724" y="4150638"/>
            <a:ext cx="523637" cy="523637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1623179" y="4150638"/>
            <a:ext cx="272438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50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Умова 1: Роботодавець</a:t>
            </a:r>
            <a:endParaRPr lang="en-US" sz="2500" dirty="0"/>
          </a:p>
        </p:txBody>
      </p:sp>
      <p:sp>
        <p:nvSpPr>
          <p:cNvPr id="8" name="Text 5"/>
          <p:cNvSpPr/>
          <p:nvPr/>
        </p:nvSpPr>
        <p:spPr>
          <a:xfrm>
            <a:off x="1623179" y="4584263"/>
            <a:ext cx="3358277" cy="6700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0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Неможливість надати роботу працівнику.</a:t>
            </a:r>
            <a:endParaRPr lang="en-US" sz="2000" dirty="0"/>
          </a:p>
        </p:txBody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43274" y="4150638"/>
            <a:ext cx="523637" cy="523637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6028730" y="4150638"/>
            <a:ext cx="246411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50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Умова 2: Працівник</a:t>
            </a:r>
            <a:endParaRPr lang="en-US" sz="2500" dirty="0"/>
          </a:p>
        </p:txBody>
      </p:sp>
      <p:sp>
        <p:nvSpPr>
          <p:cNvPr id="11" name="Text 7"/>
          <p:cNvSpPr/>
          <p:nvPr/>
        </p:nvSpPr>
        <p:spPr>
          <a:xfrm>
            <a:off x="6028730" y="4671349"/>
            <a:ext cx="3343763" cy="6833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600"/>
              </a:lnSpc>
            </a:pPr>
            <a:r>
              <a:rPr lang="en-US" sz="2000" dirty="0" err="1">
                <a:solidFill>
                  <a:srgbClr val="3B3535"/>
                </a:solidFill>
                <a:latin typeface="Roboto Light"/>
                <a:ea typeface="Roboto Light"/>
                <a:cs typeface="Roboto Light"/>
              </a:rPr>
              <a:t>Неможливість</a:t>
            </a:r>
            <a:r>
              <a:rPr lang="en-US" sz="2000" dirty="0">
                <a:solidFill>
                  <a:srgbClr val="3B3535"/>
                </a:solidFill>
                <a:latin typeface="Roboto Light"/>
                <a:ea typeface="Roboto Light"/>
                <a:cs typeface="Roboto Light"/>
              </a:rPr>
              <a:t> </a:t>
            </a:r>
            <a:r>
              <a:rPr lang="en-US" sz="2000" dirty="0" err="1">
                <a:solidFill>
                  <a:srgbClr val="3B3535"/>
                </a:solidFill>
                <a:latin typeface="Roboto Light"/>
                <a:ea typeface="Roboto Light"/>
                <a:cs typeface="Roboto Light"/>
              </a:rPr>
              <a:t>виконувати</a:t>
            </a:r>
            <a:endParaRPr lang="en-US" sz="2000" dirty="0" err="1">
              <a:solidFill>
                <a:srgbClr val="000000"/>
              </a:solidFill>
              <a:latin typeface="Roboto Light"/>
              <a:ea typeface="Roboto Light"/>
              <a:cs typeface="Roboto Light"/>
            </a:endParaRPr>
          </a:p>
          <a:p>
            <a:pPr>
              <a:lnSpc>
                <a:spcPts val="2600"/>
              </a:lnSpc>
            </a:pPr>
            <a:r>
              <a:rPr lang="en-US" sz="2000" dirty="0" err="1">
                <a:solidFill>
                  <a:srgbClr val="3B3535"/>
                </a:solidFill>
                <a:latin typeface="Roboto Light"/>
                <a:ea typeface="Roboto Light"/>
                <a:cs typeface="Roboto Light"/>
              </a:rPr>
              <a:t>роботу</a:t>
            </a:r>
            <a:r>
              <a:rPr lang="en-US" sz="2000" dirty="0">
                <a:solidFill>
                  <a:srgbClr val="3B3535"/>
                </a:solidFill>
                <a:latin typeface="Roboto Light"/>
                <a:ea typeface="Roboto Light"/>
                <a:cs typeface="Roboto Light"/>
              </a:rPr>
              <a:t>.</a:t>
            </a:r>
            <a:endParaRPr lang="en-US" sz="2000" dirty="0">
              <a:latin typeface="Roboto Light"/>
              <a:ea typeface="Roboto Light"/>
              <a:cs typeface="Roboto Light"/>
            </a:endParaRPr>
          </a:p>
        </p:txBody>
      </p:sp>
      <p:pic>
        <p:nvPicPr>
          <p:cNvPr id="12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648825" y="4150638"/>
            <a:ext cx="523637" cy="523637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10434280" y="4150638"/>
            <a:ext cx="3358396" cy="6160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50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Наслідок незаконного призупинення</a:t>
            </a:r>
            <a:endParaRPr lang="en-US" sz="2500" dirty="0"/>
          </a:p>
        </p:txBody>
      </p:sp>
      <p:sp>
        <p:nvSpPr>
          <p:cNvPr id="14" name="Text 9"/>
          <p:cNvSpPr/>
          <p:nvPr/>
        </p:nvSpPr>
        <p:spPr>
          <a:xfrm>
            <a:off x="10434280" y="4906132"/>
            <a:ext cx="3552359" cy="9912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0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Виплата середнього заробітку за час вимушеного прогулу за аналогією зі ст. 235 КЗпП України.</a:t>
            </a:r>
            <a:endParaRPr lang="en-US" sz="2000" dirty="0"/>
          </a:p>
        </p:txBody>
      </p:sp>
      <p:sp>
        <p:nvSpPr>
          <p:cNvPr id="15" name="Shape 10"/>
          <p:cNvSpPr/>
          <p:nvPr/>
        </p:nvSpPr>
        <p:spPr>
          <a:xfrm>
            <a:off x="837724" y="6611999"/>
            <a:ext cx="12954952" cy="1165644"/>
          </a:xfrm>
          <a:prstGeom prst="roundRect">
            <a:avLst>
              <a:gd name="adj" fmla="val 3531"/>
            </a:avLst>
          </a:prstGeom>
          <a:solidFill>
            <a:srgbClr val="FCF2B5"/>
          </a:solidFill>
          <a:ln/>
        </p:spPr>
      </p:sp>
      <p:pic>
        <p:nvPicPr>
          <p:cNvPr id="16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7155" y="6918943"/>
            <a:ext cx="261818" cy="209431"/>
          </a:xfrm>
          <a:prstGeom prst="rect">
            <a:avLst/>
          </a:prstGeom>
        </p:spPr>
      </p:pic>
      <p:sp>
        <p:nvSpPr>
          <p:cNvPr id="17" name="Text 11"/>
          <p:cNvSpPr/>
          <p:nvPr/>
        </p:nvSpPr>
        <p:spPr>
          <a:xfrm>
            <a:off x="1518404" y="6873699"/>
            <a:ext cx="12064841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600"/>
              </a:lnSpc>
            </a:pPr>
            <a:r>
              <a:rPr lang="en-US" sz="2400" dirty="0" err="1">
                <a:solidFill>
                  <a:srgbClr val="000000"/>
                </a:solidFill>
                <a:latin typeface="Roboto Light"/>
                <a:ea typeface="Roboto Light"/>
                <a:cs typeface="Roboto Light"/>
              </a:rPr>
              <a:t>Якщо</a:t>
            </a:r>
            <a:r>
              <a:rPr lang="en-US" sz="2400" dirty="0">
                <a:solidFill>
                  <a:srgbClr val="000000"/>
                </a:solidFill>
                <a:latin typeface="Roboto Light"/>
                <a:ea typeface="Roboto Light"/>
                <a:cs typeface="Roboto Ligh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Roboto Light"/>
                <a:ea typeface="Roboto Light"/>
                <a:cs typeface="Roboto Light"/>
              </a:rPr>
              <a:t>хоча</a:t>
            </a:r>
            <a:r>
              <a:rPr lang="en-US" sz="2400" dirty="0">
                <a:solidFill>
                  <a:srgbClr val="000000"/>
                </a:solidFill>
                <a:latin typeface="Roboto Light"/>
                <a:ea typeface="Roboto Light"/>
                <a:cs typeface="Roboto Light"/>
              </a:rPr>
              <a:t> б </a:t>
            </a:r>
            <a:r>
              <a:rPr lang="en-US" sz="2400" dirty="0" err="1">
                <a:solidFill>
                  <a:srgbClr val="000000"/>
                </a:solidFill>
                <a:latin typeface="Roboto Light"/>
                <a:ea typeface="Roboto Light"/>
                <a:cs typeface="Roboto Light"/>
              </a:rPr>
              <a:t>одна</a:t>
            </a:r>
            <a:r>
              <a:rPr lang="en-US" sz="2400" dirty="0">
                <a:solidFill>
                  <a:srgbClr val="000000"/>
                </a:solidFill>
                <a:latin typeface="Roboto Light"/>
                <a:ea typeface="Roboto Light"/>
                <a:cs typeface="Roboto Ligh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Roboto Light"/>
                <a:ea typeface="Roboto Light"/>
                <a:cs typeface="Roboto Light"/>
              </a:rPr>
              <a:t>зі</a:t>
            </a:r>
            <a:r>
              <a:rPr lang="en-US" sz="2400" dirty="0">
                <a:solidFill>
                  <a:srgbClr val="000000"/>
                </a:solidFill>
                <a:latin typeface="Roboto Light"/>
                <a:ea typeface="Roboto Light"/>
                <a:cs typeface="Roboto Ligh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Roboto Light"/>
                <a:ea typeface="Roboto Light"/>
                <a:cs typeface="Roboto Light"/>
              </a:rPr>
              <a:t>сторін</a:t>
            </a:r>
            <a:r>
              <a:rPr lang="en-US" sz="2400" dirty="0">
                <a:solidFill>
                  <a:srgbClr val="000000"/>
                </a:solidFill>
                <a:latin typeface="Roboto Light"/>
                <a:ea typeface="Roboto Light"/>
                <a:cs typeface="Roboto Ligh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Roboto Light"/>
                <a:ea typeface="Roboto Light"/>
                <a:cs typeface="Roboto Light"/>
              </a:rPr>
              <a:t>може</a:t>
            </a:r>
            <a:r>
              <a:rPr lang="en-US" sz="2400" dirty="0">
                <a:solidFill>
                  <a:srgbClr val="000000"/>
                </a:solidFill>
                <a:latin typeface="Roboto Light"/>
                <a:ea typeface="Roboto Light"/>
                <a:cs typeface="Roboto Ligh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Roboto Light"/>
                <a:ea typeface="Roboto Light"/>
                <a:cs typeface="Roboto Light"/>
              </a:rPr>
              <a:t>виконувати</a:t>
            </a:r>
            <a:r>
              <a:rPr lang="en-US" sz="2400" dirty="0">
                <a:solidFill>
                  <a:srgbClr val="000000"/>
                </a:solidFill>
                <a:latin typeface="Roboto Light"/>
                <a:ea typeface="Roboto Light"/>
                <a:cs typeface="Roboto Ligh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Roboto Light"/>
                <a:ea typeface="Roboto Light"/>
                <a:cs typeface="Roboto Light"/>
              </a:rPr>
              <a:t>свої</a:t>
            </a:r>
            <a:r>
              <a:rPr lang="en-US" sz="2400" dirty="0">
                <a:solidFill>
                  <a:srgbClr val="000000"/>
                </a:solidFill>
                <a:latin typeface="Roboto Light"/>
                <a:ea typeface="Roboto Light"/>
                <a:cs typeface="Roboto Ligh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Roboto Light"/>
                <a:ea typeface="Roboto Light"/>
                <a:cs typeface="Roboto Light"/>
              </a:rPr>
              <a:t>обов'язки</a:t>
            </a:r>
            <a:r>
              <a:rPr lang="en-US" sz="2400" dirty="0">
                <a:solidFill>
                  <a:srgbClr val="000000"/>
                </a:solidFill>
                <a:latin typeface="Roboto Light"/>
                <a:ea typeface="Roboto Light"/>
                <a:cs typeface="Roboto Light"/>
              </a:rPr>
              <a:t> — </a:t>
            </a:r>
            <a:r>
              <a:rPr lang="en-US" sz="2400" dirty="0" err="1">
                <a:solidFill>
                  <a:srgbClr val="000000"/>
                </a:solidFill>
                <a:latin typeface="Roboto Light"/>
                <a:ea typeface="Roboto Light"/>
                <a:cs typeface="Roboto Light"/>
              </a:rPr>
              <a:t>призупинення</a:t>
            </a:r>
            <a:r>
              <a:rPr lang="en-US" sz="2400" dirty="0">
                <a:solidFill>
                  <a:srgbClr val="000000"/>
                </a:solidFill>
                <a:latin typeface="Roboto Light"/>
                <a:ea typeface="Roboto Light"/>
                <a:cs typeface="Roboto Light"/>
              </a:rPr>
              <a:t> </a:t>
            </a:r>
          </a:p>
          <a:p>
            <a:pPr marL="0" indent="0" algn="l">
              <a:lnSpc>
                <a:spcPts val="2600"/>
              </a:lnSpc>
              <a:buNone/>
            </a:pPr>
            <a:r>
              <a:rPr lang="en-US" sz="2400" dirty="0" err="1">
                <a:solidFill>
                  <a:srgbClr val="000000"/>
                </a:solidFill>
                <a:latin typeface="Roboto Light"/>
                <a:ea typeface="Roboto Light"/>
                <a:cs typeface="Roboto Light"/>
              </a:rPr>
              <a:t>трудового</a:t>
            </a:r>
            <a:r>
              <a:rPr lang="en-US" sz="2400" dirty="0">
                <a:solidFill>
                  <a:srgbClr val="000000"/>
                </a:solidFill>
                <a:latin typeface="Roboto Light"/>
                <a:ea typeface="Roboto Light"/>
                <a:cs typeface="Roboto Ligh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Roboto Light"/>
                <a:ea typeface="Roboto Light"/>
                <a:cs typeface="Roboto Light"/>
              </a:rPr>
              <a:t>договору</a:t>
            </a:r>
            <a:r>
              <a:rPr lang="en-US" sz="2400" dirty="0">
                <a:solidFill>
                  <a:srgbClr val="000000"/>
                </a:solidFill>
                <a:latin typeface="Roboto Light"/>
                <a:ea typeface="Roboto Light"/>
                <a:cs typeface="Roboto Light"/>
              </a:rPr>
              <a:t> є </a:t>
            </a:r>
            <a:r>
              <a:rPr lang="en-US" sz="2400" dirty="0" err="1">
                <a:solidFill>
                  <a:srgbClr val="000000"/>
                </a:solidFill>
                <a:latin typeface="Roboto Light"/>
                <a:ea typeface="Roboto Light"/>
                <a:cs typeface="Roboto Light"/>
              </a:rPr>
              <a:t>незаконним</a:t>
            </a:r>
            <a:r>
              <a:rPr lang="en-US" sz="2400" dirty="0">
                <a:solidFill>
                  <a:srgbClr val="000000"/>
                </a:solidFill>
                <a:latin typeface="Roboto Light"/>
                <a:ea typeface="Roboto Light"/>
                <a:cs typeface="Roboto Light"/>
              </a:rPr>
              <a:t>.</a:t>
            </a:r>
            <a:endParaRPr lang="en-US" sz="2400">
              <a:latin typeface="Roboto Light"/>
              <a:ea typeface="Roboto Light"/>
              <a:cs typeface="Roboto Light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91B308DFD1B69845BD5B70CA9D1525D9" ma:contentTypeVersion="15" ma:contentTypeDescription="Створення нового документа." ma:contentTypeScope="" ma:versionID="074b0161dc1d183622743ebc7a568420">
  <xsd:schema xmlns:xsd="http://www.w3.org/2001/XMLSchema" xmlns:xs="http://www.w3.org/2001/XMLSchema" xmlns:p="http://schemas.microsoft.com/office/2006/metadata/properties" xmlns:ns2="da7d07d7-5145-4ed6-99e4-26d0809d42f9" xmlns:ns3="5b7e80e6-8821-4be9-8917-c0ee21c1c9c7" targetNamespace="http://schemas.microsoft.com/office/2006/metadata/properties" ma:root="true" ma:fieldsID="119150c9359e5026f5290263e62516ca" ns2:_="" ns3:_="">
    <xsd:import namespace="da7d07d7-5145-4ed6-99e4-26d0809d42f9"/>
    <xsd:import namespace="5b7e80e6-8821-4be9-8917-c0ee21c1c9c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LengthInSeconds" minOccurs="0"/>
                <xsd:element ref="ns2:MediaServiceDateTaken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a7d07d7-5145-4ed6-99e4-26d0809d42f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LengthInSeconds" ma:index="1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2" nillable="true" ma:displayName="Location" ma:indexed="true" ma:internalName="MediaServiceLocatio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6" nillable="true" ma:taxonomy="true" ma:internalName="lcf76f155ced4ddcb4097134ff3c332f" ma:taxonomyFieldName="MediaServiceImageTags" ma:displayName="Теги зображень" ma:readOnly="false" ma:fieldId="{5cf76f15-5ced-4ddc-b409-7134ff3c332f}" ma:taxonomyMulti="true" ma:sspId="190df430-6475-4a1d-8646-ae46a32db56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2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b7e80e6-8821-4be9-8917-c0ee21c1c9c7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d63d7430-8c69-4f6c-8589-061558fc7594}" ma:internalName="TaxCatchAll" ma:showField="CatchAllData" ma:web="5b7e80e6-8821-4be9-8917-c0ee21c1c9c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Спільний доступ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Відомості про тих, хто має доступ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вмісту"/>
        <xsd:element ref="dc:title" minOccurs="0" maxOccurs="1" ma:index="4" ma:displayName="Заголовок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a7d07d7-5145-4ed6-99e4-26d0809d42f9">
      <Terms xmlns="http://schemas.microsoft.com/office/infopath/2007/PartnerControls"/>
    </lcf76f155ced4ddcb4097134ff3c332f>
    <TaxCatchAll xmlns="5b7e80e6-8821-4be9-8917-c0ee21c1c9c7" xsi:nil="true"/>
  </documentManagement>
</p:properties>
</file>

<file path=customXml/itemProps1.xml><?xml version="1.0" encoding="utf-8"?>
<ds:datastoreItem xmlns:ds="http://schemas.openxmlformats.org/officeDocument/2006/customXml" ds:itemID="{C73ADCBC-29DF-436B-A0C2-102370E3425D}"/>
</file>

<file path=customXml/itemProps2.xml><?xml version="1.0" encoding="utf-8"?>
<ds:datastoreItem xmlns:ds="http://schemas.openxmlformats.org/officeDocument/2006/customXml" ds:itemID="{C55ACC74-4E96-457D-AD58-32B4AB5BA372}"/>
</file>

<file path=customXml/itemProps3.xml><?xml version="1.0" encoding="utf-8"?>
<ds:datastoreItem xmlns:ds="http://schemas.openxmlformats.org/officeDocument/2006/customXml" ds:itemID="{6B3EEF80-B24B-494D-9770-8903646D2C98}"/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1698</Words>
  <Application>Microsoft Office PowerPoint</Application>
  <PresentationFormat>Довільний</PresentationFormat>
  <Paragraphs>165</Paragraphs>
  <Slides>18</Slides>
  <Notes>17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18</vt:i4>
      </vt:variant>
    </vt:vector>
  </HeadingPairs>
  <TitlesOfParts>
    <vt:vector size="19" baseType="lpstr">
      <vt:lpstr>Office Theme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/>
  <cp:lastModifiedBy>Microsoft Office User</cp:lastModifiedBy>
  <cp:revision>125</cp:revision>
  <dcterms:created xsi:type="dcterms:W3CDTF">2026-04-29T13:31:06Z</dcterms:created>
  <dcterms:modified xsi:type="dcterms:W3CDTF">2026-04-29T22:06:26Z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0x01010091B308DFD1B69845BD5B70CA9D1525D9</vt:lpwstr>
  </property>
</Properties>
</file>