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321" r:id="rId4"/>
    <p:sldId id="322" r:id="rId5"/>
    <p:sldId id="263" r:id="rId6"/>
    <p:sldId id="324" r:id="rId7"/>
    <p:sldId id="325" r:id="rId8"/>
    <p:sldId id="307" r:id="rId9"/>
    <p:sldId id="266" r:id="rId10"/>
    <p:sldId id="268" r:id="rId11"/>
    <p:sldId id="326" r:id="rId12"/>
    <p:sldId id="267" r:id="rId13"/>
    <p:sldId id="330" r:id="rId14"/>
    <p:sldId id="331" r:id="rId15"/>
    <p:sldId id="327" r:id="rId16"/>
    <p:sldId id="328" r:id="rId17"/>
    <p:sldId id="329" r:id="rId18"/>
    <p:sldId id="264" r:id="rId1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42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pos="778" userDrawn="1">
          <p15:clr>
            <a:srgbClr val="A4A3A4"/>
          </p15:clr>
        </p15:guide>
        <p15:guide id="5" pos="7514" userDrawn="1">
          <p15:clr>
            <a:srgbClr val="A4A3A4"/>
          </p15:clr>
        </p15:guide>
        <p15:guide id="6" pos="4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4DF"/>
    <a:srgbClr val="FFC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4" y="180"/>
      </p:cViewPr>
      <p:guideLst>
        <p:guide orient="horz" pos="2160"/>
        <p:guide orient="horz" pos="142"/>
        <p:guide orient="horz" pos="4156"/>
        <p:guide pos="778"/>
        <p:guide pos="7514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00F76-554B-4030-903A-102AB2DE4A8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DC5FC9-162C-4728-9CC9-3052405079CE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uk-UA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Рішення роботодавця</a:t>
          </a:r>
          <a:endParaRPr lang="uk-UA" noProof="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4BEDA645-30B0-46A8-A201-C70B5AF121C5}" type="parTrans" cxnId="{682A9E5C-F20F-441C-822D-B9C654CA45BF}">
      <dgm:prSet/>
      <dgm:spPr/>
      <dgm:t>
        <a:bodyPr/>
        <a:lstStyle/>
        <a:p>
          <a:endParaRPr lang="ru-RU"/>
        </a:p>
      </dgm:t>
    </dgm:pt>
    <dgm:pt modelId="{79EBE110-86EC-47E8-9A28-07CB20C6BF2A}" type="sibTrans" cxnId="{682A9E5C-F20F-441C-822D-B9C654CA45BF}">
      <dgm:prSet/>
      <dgm:spPr/>
      <dgm:t>
        <a:bodyPr/>
        <a:lstStyle/>
        <a:p>
          <a:endParaRPr lang="ru-RU"/>
        </a:p>
      </dgm:t>
    </dgm:pt>
    <dgm:pt modelId="{3A5DEF77-537F-4D52-BEC1-CBC04A39440D}">
      <dgm:prSet phldrT="[Текст]"/>
      <dgm:spPr>
        <a:solidFill>
          <a:srgbClr val="2C64DF"/>
        </a:solidFill>
      </dgm:spPr>
      <dgm:t>
        <a:bodyPr/>
        <a:lstStyle/>
        <a:p>
          <a:r>
            <a:rPr lang="uk-UA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Дає право на щорічну відпустку</a:t>
          </a:r>
          <a:endParaRPr lang="uk-UA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2A57E14F-F5C6-4B6B-A65C-29400EB1920E}" type="parTrans" cxnId="{CA01570E-3839-48DC-9C86-F78125850170}">
      <dgm:prSet/>
      <dgm:spPr/>
      <dgm:t>
        <a:bodyPr/>
        <a:lstStyle/>
        <a:p>
          <a:endParaRPr lang="ru-RU"/>
        </a:p>
      </dgm:t>
    </dgm:pt>
    <dgm:pt modelId="{14E2C32C-E559-4375-9CC4-B71D9F28E9EC}" type="sibTrans" cxnId="{CA01570E-3839-48DC-9C86-F78125850170}">
      <dgm:prSet/>
      <dgm:spPr/>
      <dgm:t>
        <a:bodyPr/>
        <a:lstStyle/>
        <a:p>
          <a:endParaRPr lang="ru-RU"/>
        </a:p>
      </dgm:t>
    </dgm:pt>
    <dgm:pt modelId="{9BC35620-9E6E-423C-8BC2-ADEE738EFA6D}">
      <dgm:prSet phldrT="[Текст]"/>
      <dgm:spPr>
        <a:solidFill>
          <a:srgbClr val="2C64DF"/>
        </a:solidFill>
      </dgm:spPr>
      <dgm:t>
        <a:bodyPr/>
        <a:lstStyle/>
        <a:p>
          <a:r>
            <a:rPr lang="uk-UA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Лікарняні не оплачуються</a:t>
          </a:r>
          <a:endParaRPr lang="uk-UA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210DE6DC-C5DD-4C93-87F8-0E93C464EC07}" type="parTrans" cxnId="{BFE94B03-5B84-453B-9D5E-C9ACA2E5DB89}">
      <dgm:prSet/>
      <dgm:spPr/>
      <dgm:t>
        <a:bodyPr/>
        <a:lstStyle/>
        <a:p>
          <a:endParaRPr lang="ru-RU"/>
        </a:p>
      </dgm:t>
    </dgm:pt>
    <dgm:pt modelId="{FE0D0A4E-77AD-476A-AE52-E31F04ADF015}" type="sibTrans" cxnId="{BFE94B03-5B84-453B-9D5E-C9ACA2E5DB89}">
      <dgm:prSet/>
      <dgm:spPr/>
      <dgm:t>
        <a:bodyPr/>
        <a:lstStyle/>
        <a:p>
          <a:endParaRPr lang="ru-RU"/>
        </a:p>
      </dgm:t>
    </dgm:pt>
    <dgm:pt modelId="{7E68162D-A666-4D91-8153-3EFF2A730BFF}">
      <dgm:prSet phldrT="[Текст]"/>
      <dgm:spPr>
        <a:solidFill>
          <a:srgbClr val="2C64DF"/>
        </a:solidFill>
      </dgm:spPr>
      <dgm:t>
        <a:bodyPr/>
        <a:lstStyle/>
        <a:p>
          <a:r>
            <a:rPr lang="uk-UA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Місце перебування працівника визначається роботодавцем</a:t>
          </a:r>
          <a:endParaRPr lang="uk-UA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C5D26634-F0BA-45D7-9EC8-B248347B4A65}" type="parTrans" cxnId="{91B2928D-545C-4E48-BB7A-6BA4B750CD98}">
      <dgm:prSet/>
      <dgm:spPr/>
      <dgm:t>
        <a:bodyPr/>
        <a:lstStyle/>
        <a:p>
          <a:endParaRPr lang="ru-RU"/>
        </a:p>
      </dgm:t>
    </dgm:pt>
    <dgm:pt modelId="{6F29841E-B442-4332-BDEE-0BE3A3C09FD2}" type="sibTrans" cxnId="{91B2928D-545C-4E48-BB7A-6BA4B750CD98}">
      <dgm:prSet/>
      <dgm:spPr/>
      <dgm:t>
        <a:bodyPr/>
        <a:lstStyle/>
        <a:p>
          <a:endParaRPr lang="ru-RU"/>
        </a:p>
      </dgm:t>
    </dgm:pt>
    <dgm:pt modelId="{E3ECA8C1-8E9A-40EC-B2D3-49D4F112B5ED}">
      <dgm:prSet phldrT="[Текст]"/>
      <dgm:spPr>
        <a:solidFill>
          <a:srgbClr val="2C64DF"/>
        </a:solidFill>
      </dgm:spPr>
      <dgm:t>
        <a:bodyPr/>
        <a:lstStyle/>
        <a:p>
          <a:r>
            <a:rPr lang="uk-UA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Оплата не менше 2/3 тарифної ставки (посадового окладу)</a:t>
          </a:r>
          <a:endParaRPr lang="uk-UA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A80433F9-3AEE-4CF0-BD0E-E12AFAC4E3C2}" type="parTrans" cxnId="{678344D0-12EE-48AC-BC04-362533A8CDDE}">
      <dgm:prSet/>
      <dgm:spPr/>
      <dgm:t>
        <a:bodyPr/>
        <a:lstStyle/>
        <a:p>
          <a:endParaRPr lang="ru-RU"/>
        </a:p>
      </dgm:t>
    </dgm:pt>
    <dgm:pt modelId="{BF256A1D-458E-44B4-84D0-A3BF3870222B}" type="sibTrans" cxnId="{678344D0-12EE-48AC-BC04-362533A8CDDE}">
      <dgm:prSet/>
      <dgm:spPr/>
      <dgm:t>
        <a:bodyPr/>
        <a:lstStyle/>
        <a:p>
          <a:endParaRPr lang="ru-RU"/>
        </a:p>
      </dgm:t>
    </dgm:pt>
    <dgm:pt modelId="{840376A9-C80E-4A90-9444-9444D359F9E2}" type="pres">
      <dgm:prSet presAssocID="{19600F76-554B-4030-903A-102AB2DE4A8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0317A-CC6E-4649-B046-87F419787BE0}" type="pres">
      <dgm:prSet presAssocID="{19600F76-554B-4030-903A-102AB2DE4A80}" presName="matrix" presStyleCnt="0"/>
      <dgm:spPr/>
    </dgm:pt>
    <dgm:pt modelId="{4A41DC5B-E93D-478D-9C1D-CBED247C656C}" type="pres">
      <dgm:prSet presAssocID="{19600F76-554B-4030-903A-102AB2DE4A80}" presName="tile1" presStyleLbl="node1" presStyleIdx="0" presStyleCnt="4"/>
      <dgm:spPr/>
      <dgm:t>
        <a:bodyPr/>
        <a:lstStyle/>
        <a:p>
          <a:endParaRPr lang="ru-RU"/>
        </a:p>
      </dgm:t>
    </dgm:pt>
    <dgm:pt modelId="{33175A4A-58C8-4869-89DA-6D646200A976}" type="pres">
      <dgm:prSet presAssocID="{19600F76-554B-4030-903A-102AB2DE4A8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D8529-8919-4C8F-8709-871AE83B25E5}" type="pres">
      <dgm:prSet presAssocID="{19600F76-554B-4030-903A-102AB2DE4A80}" presName="tile2" presStyleLbl="node1" presStyleIdx="1" presStyleCnt="4" custLinFactNeighborX="158" custLinFactNeighborY="402"/>
      <dgm:spPr/>
      <dgm:t>
        <a:bodyPr/>
        <a:lstStyle/>
        <a:p>
          <a:endParaRPr lang="ru-RU"/>
        </a:p>
      </dgm:t>
    </dgm:pt>
    <dgm:pt modelId="{9364E11F-B482-4FBD-A7CF-5E873AD65CC7}" type="pres">
      <dgm:prSet presAssocID="{19600F76-554B-4030-903A-102AB2DE4A8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78356-8E57-483D-A28D-4E9026989A97}" type="pres">
      <dgm:prSet presAssocID="{19600F76-554B-4030-903A-102AB2DE4A80}" presName="tile3" presStyleLbl="node1" presStyleIdx="2" presStyleCnt="4"/>
      <dgm:spPr/>
      <dgm:t>
        <a:bodyPr/>
        <a:lstStyle/>
        <a:p>
          <a:endParaRPr lang="ru-RU"/>
        </a:p>
      </dgm:t>
    </dgm:pt>
    <dgm:pt modelId="{0FBA2E47-044A-4BD1-ADEE-1C2FC681F280}" type="pres">
      <dgm:prSet presAssocID="{19600F76-554B-4030-903A-102AB2DE4A8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0F719-34A3-4B83-9FDC-F9998872DED0}" type="pres">
      <dgm:prSet presAssocID="{19600F76-554B-4030-903A-102AB2DE4A80}" presName="tile4" presStyleLbl="node1" presStyleIdx="3" presStyleCnt="4"/>
      <dgm:spPr/>
      <dgm:t>
        <a:bodyPr/>
        <a:lstStyle/>
        <a:p>
          <a:endParaRPr lang="ru-RU"/>
        </a:p>
      </dgm:t>
    </dgm:pt>
    <dgm:pt modelId="{15843E1B-7A9A-4B34-B041-1FC135F0B0A4}" type="pres">
      <dgm:prSet presAssocID="{19600F76-554B-4030-903A-102AB2DE4A8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28AB8-ADB5-4301-8427-EB076BEC926F}" type="pres">
      <dgm:prSet presAssocID="{19600F76-554B-4030-903A-102AB2DE4A8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2E1E2-1B5F-4532-8D15-BEA39FFABF4B}" type="presOf" srcId="{3A5DEF77-537F-4D52-BEC1-CBC04A39440D}" destId="{33175A4A-58C8-4869-89DA-6D646200A976}" srcOrd="1" destOrd="0" presId="urn:microsoft.com/office/officeart/2005/8/layout/matrix1"/>
    <dgm:cxn modelId="{4E53E8F2-F028-49B2-B7DF-9BB7BCDF6438}" type="presOf" srcId="{3A5DEF77-537F-4D52-BEC1-CBC04A39440D}" destId="{4A41DC5B-E93D-478D-9C1D-CBED247C656C}" srcOrd="0" destOrd="0" presId="urn:microsoft.com/office/officeart/2005/8/layout/matrix1"/>
    <dgm:cxn modelId="{91B2928D-545C-4E48-BB7A-6BA4B750CD98}" srcId="{ACDC5FC9-162C-4728-9CC9-3052405079CE}" destId="{7E68162D-A666-4D91-8153-3EFF2A730BFF}" srcOrd="2" destOrd="0" parTransId="{C5D26634-F0BA-45D7-9EC8-B248347B4A65}" sibTransId="{6F29841E-B442-4332-BDEE-0BE3A3C09FD2}"/>
    <dgm:cxn modelId="{CD4CA3CC-5AE2-44D6-A545-2D8D5DDB7447}" type="presOf" srcId="{E3ECA8C1-8E9A-40EC-B2D3-49D4F112B5ED}" destId="{15843E1B-7A9A-4B34-B041-1FC135F0B0A4}" srcOrd="1" destOrd="0" presId="urn:microsoft.com/office/officeart/2005/8/layout/matrix1"/>
    <dgm:cxn modelId="{54747138-D5AC-43DD-95ED-73AB52DEACAB}" type="presOf" srcId="{7E68162D-A666-4D91-8153-3EFF2A730BFF}" destId="{0FBA2E47-044A-4BD1-ADEE-1C2FC681F280}" srcOrd="1" destOrd="0" presId="urn:microsoft.com/office/officeart/2005/8/layout/matrix1"/>
    <dgm:cxn modelId="{138E8F36-4869-4924-AC50-54EB4CB59896}" type="presOf" srcId="{7E68162D-A666-4D91-8153-3EFF2A730BFF}" destId="{17A78356-8E57-483D-A28D-4E9026989A97}" srcOrd="0" destOrd="0" presId="urn:microsoft.com/office/officeart/2005/8/layout/matrix1"/>
    <dgm:cxn modelId="{682A9E5C-F20F-441C-822D-B9C654CA45BF}" srcId="{19600F76-554B-4030-903A-102AB2DE4A80}" destId="{ACDC5FC9-162C-4728-9CC9-3052405079CE}" srcOrd="0" destOrd="0" parTransId="{4BEDA645-30B0-46A8-A201-C70B5AF121C5}" sibTransId="{79EBE110-86EC-47E8-9A28-07CB20C6BF2A}"/>
    <dgm:cxn modelId="{4AE70C38-486A-472B-8629-193856E21D52}" type="presOf" srcId="{E3ECA8C1-8E9A-40EC-B2D3-49D4F112B5ED}" destId="{C680F719-34A3-4B83-9FDC-F9998872DED0}" srcOrd="0" destOrd="0" presId="urn:microsoft.com/office/officeart/2005/8/layout/matrix1"/>
    <dgm:cxn modelId="{452526D0-9A27-4D1B-94D6-0AE06B9AC0B1}" type="presOf" srcId="{ACDC5FC9-162C-4728-9CC9-3052405079CE}" destId="{9C228AB8-ADB5-4301-8427-EB076BEC926F}" srcOrd="0" destOrd="0" presId="urn:microsoft.com/office/officeart/2005/8/layout/matrix1"/>
    <dgm:cxn modelId="{678344D0-12EE-48AC-BC04-362533A8CDDE}" srcId="{ACDC5FC9-162C-4728-9CC9-3052405079CE}" destId="{E3ECA8C1-8E9A-40EC-B2D3-49D4F112B5ED}" srcOrd="3" destOrd="0" parTransId="{A80433F9-3AEE-4CF0-BD0E-E12AFAC4E3C2}" sibTransId="{BF256A1D-458E-44B4-84D0-A3BF3870222B}"/>
    <dgm:cxn modelId="{BFE94B03-5B84-453B-9D5E-C9ACA2E5DB89}" srcId="{ACDC5FC9-162C-4728-9CC9-3052405079CE}" destId="{9BC35620-9E6E-423C-8BC2-ADEE738EFA6D}" srcOrd="1" destOrd="0" parTransId="{210DE6DC-C5DD-4C93-87F8-0E93C464EC07}" sibTransId="{FE0D0A4E-77AD-476A-AE52-E31F04ADF015}"/>
    <dgm:cxn modelId="{F16E89A2-1195-4DD6-B8B7-933803B42564}" type="presOf" srcId="{9BC35620-9E6E-423C-8BC2-ADEE738EFA6D}" destId="{DACD8529-8919-4C8F-8709-871AE83B25E5}" srcOrd="0" destOrd="0" presId="urn:microsoft.com/office/officeart/2005/8/layout/matrix1"/>
    <dgm:cxn modelId="{CA01570E-3839-48DC-9C86-F78125850170}" srcId="{ACDC5FC9-162C-4728-9CC9-3052405079CE}" destId="{3A5DEF77-537F-4D52-BEC1-CBC04A39440D}" srcOrd="0" destOrd="0" parTransId="{2A57E14F-F5C6-4B6B-A65C-29400EB1920E}" sibTransId="{14E2C32C-E559-4375-9CC4-B71D9F28E9EC}"/>
    <dgm:cxn modelId="{8024A4D6-719D-4E4F-A5C5-6079A51F1941}" type="presOf" srcId="{9BC35620-9E6E-423C-8BC2-ADEE738EFA6D}" destId="{9364E11F-B482-4FBD-A7CF-5E873AD65CC7}" srcOrd="1" destOrd="0" presId="urn:microsoft.com/office/officeart/2005/8/layout/matrix1"/>
    <dgm:cxn modelId="{7270A66A-43BB-418B-BA3A-C96F3FA2647F}" type="presOf" srcId="{19600F76-554B-4030-903A-102AB2DE4A80}" destId="{840376A9-C80E-4A90-9444-9444D359F9E2}" srcOrd="0" destOrd="0" presId="urn:microsoft.com/office/officeart/2005/8/layout/matrix1"/>
    <dgm:cxn modelId="{4D3ED77C-6318-496D-8A30-8F4349CDA1F2}" type="presParOf" srcId="{840376A9-C80E-4A90-9444-9444D359F9E2}" destId="{D7A0317A-CC6E-4649-B046-87F419787BE0}" srcOrd="0" destOrd="0" presId="urn:microsoft.com/office/officeart/2005/8/layout/matrix1"/>
    <dgm:cxn modelId="{6B6D0D6D-E580-440F-98D5-4466BA746E41}" type="presParOf" srcId="{D7A0317A-CC6E-4649-B046-87F419787BE0}" destId="{4A41DC5B-E93D-478D-9C1D-CBED247C656C}" srcOrd="0" destOrd="0" presId="urn:microsoft.com/office/officeart/2005/8/layout/matrix1"/>
    <dgm:cxn modelId="{10FD4882-C00A-43A4-909C-1CE6D53EEA64}" type="presParOf" srcId="{D7A0317A-CC6E-4649-B046-87F419787BE0}" destId="{33175A4A-58C8-4869-89DA-6D646200A976}" srcOrd="1" destOrd="0" presId="urn:microsoft.com/office/officeart/2005/8/layout/matrix1"/>
    <dgm:cxn modelId="{916AAA7D-F609-4985-AAC7-EC7DE1786CF7}" type="presParOf" srcId="{D7A0317A-CC6E-4649-B046-87F419787BE0}" destId="{DACD8529-8919-4C8F-8709-871AE83B25E5}" srcOrd="2" destOrd="0" presId="urn:microsoft.com/office/officeart/2005/8/layout/matrix1"/>
    <dgm:cxn modelId="{8E457F59-0BCB-4E68-BE62-6D29DD9FEA9B}" type="presParOf" srcId="{D7A0317A-CC6E-4649-B046-87F419787BE0}" destId="{9364E11F-B482-4FBD-A7CF-5E873AD65CC7}" srcOrd="3" destOrd="0" presId="urn:microsoft.com/office/officeart/2005/8/layout/matrix1"/>
    <dgm:cxn modelId="{3190FBB5-6577-414A-88EE-5358AAFBB9CB}" type="presParOf" srcId="{D7A0317A-CC6E-4649-B046-87F419787BE0}" destId="{17A78356-8E57-483D-A28D-4E9026989A97}" srcOrd="4" destOrd="0" presId="urn:microsoft.com/office/officeart/2005/8/layout/matrix1"/>
    <dgm:cxn modelId="{A0E8B072-1C65-4164-813E-6292EED71211}" type="presParOf" srcId="{D7A0317A-CC6E-4649-B046-87F419787BE0}" destId="{0FBA2E47-044A-4BD1-ADEE-1C2FC681F280}" srcOrd="5" destOrd="0" presId="urn:microsoft.com/office/officeart/2005/8/layout/matrix1"/>
    <dgm:cxn modelId="{7B05E77A-8AFC-47FD-84E4-384EA4186107}" type="presParOf" srcId="{D7A0317A-CC6E-4649-B046-87F419787BE0}" destId="{C680F719-34A3-4B83-9FDC-F9998872DED0}" srcOrd="6" destOrd="0" presId="urn:microsoft.com/office/officeart/2005/8/layout/matrix1"/>
    <dgm:cxn modelId="{437113F1-424B-4BB9-AD5C-3A3B018FB249}" type="presParOf" srcId="{D7A0317A-CC6E-4649-B046-87F419787BE0}" destId="{15843E1B-7A9A-4B34-B041-1FC135F0B0A4}" srcOrd="7" destOrd="0" presId="urn:microsoft.com/office/officeart/2005/8/layout/matrix1"/>
    <dgm:cxn modelId="{B1744FE0-8CC7-4780-A93B-DD721262CAAB}" type="presParOf" srcId="{840376A9-C80E-4A90-9444-9444D359F9E2}" destId="{9C228AB8-ADB5-4301-8427-EB076BEC92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18B74-9FA3-41C9-8ACC-9EFCB91115D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40505-C12C-4525-9995-3B56F190B9F4}">
      <dgm:prSet phldrT="[Текст]" custT="1"/>
      <dgm:spPr>
        <a:solidFill>
          <a:srgbClr val="2C64DF"/>
        </a:solidFill>
      </dgm:spPr>
      <dgm:t>
        <a:bodyPr/>
        <a:lstStyle/>
        <a:p>
          <a:r>
            <a:rPr lang="uk-UA" sz="24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Рішення про призупинення дії ТД</a:t>
          </a:r>
          <a:endParaRPr lang="uk-UA" sz="24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851AA087-2B21-41F5-9EE6-77104313DB5E}" type="parTrans" cxnId="{24BC838C-F55D-457F-914F-21290E50B957}">
      <dgm:prSet/>
      <dgm:spPr/>
      <dgm:t>
        <a:bodyPr/>
        <a:lstStyle/>
        <a:p>
          <a:endParaRPr lang="ru-RU"/>
        </a:p>
      </dgm:t>
    </dgm:pt>
    <dgm:pt modelId="{7FD32292-58CE-40BA-A7C2-58F1F95BDA52}" type="sibTrans" cxnId="{24BC838C-F55D-457F-914F-21290E50B957}">
      <dgm:prSet/>
      <dgm:spPr/>
      <dgm:t>
        <a:bodyPr/>
        <a:lstStyle/>
        <a:p>
          <a:endParaRPr lang="ru-RU"/>
        </a:p>
      </dgm:t>
    </dgm:pt>
    <dgm:pt modelId="{A65883EE-7387-482B-9722-FDAED6CD2D8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Наказ</a:t>
          </a:r>
          <a:endParaRPr lang="ru-RU" sz="240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C1AAB99B-A2C1-4745-8A1C-25DB574503CF}" type="parTrans" cxnId="{4A4B9F03-0C3C-4B09-8CE7-FBE42E9FA622}">
      <dgm:prSet/>
      <dgm:spPr/>
      <dgm:t>
        <a:bodyPr/>
        <a:lstStyle/>
        <a:p>
          <a:endParaRPr lang="ru-RU"/>
        </a:p>
      </dgm:t>
    </dgm:pt>
    <dgm:pt modelId="{CA488B70-1F70-4209-A7A8-4A8304A0FD93}" type="sibTrans" cxnId="{4A4B9F03-0C3C-4B09-8CE7-FBE42E9FA622}">
      <dgm:prSet/>
      <dgm:spPr/>
      <dgm:t>
        <a:bodyPr/>
        <a:lstStyle/>
        <a:p>
          <a:endParaRPr lang="ru-RU"/>
        </a:p>
      </dgm:t>
    </dgm:pt>
    <dgm:pt modelId="{CE32C3B8-BBBB-4751-BD07-4F70DC7551D5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uk-UA" sz="24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Ознайомлення </a:t>
          </a:r>
          <a:r>
            <a:rPr lang="uk-UA" sz="24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працівника</a:t>
          </a:r>
          <a:endParaRPr lang="uk-UA" sz="2400" noProof="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97882124-4FBF-4B6C-8086-75483718BEE3}" type="parTrans" cxnId="{604B3934-47E4-4752-994C-C67AA101FFBF}">
      <dgm:prSet/>
      <dgm:spPr/>
      <dgm:t>
        <a:bodyPr/>
        <a:lstStyle/>
        <a:p>
          <a:endParaRPr lang="ru-RU"/>
        </a:p>
      </dgm:t>
    </dgm:pt>
    <dgm:pt modelId="{56573058-B269-46E4-9858-5922D342F10D}" type="sibTrans" cxnId="{604B3934-47E4-4752-994C-C67AA101FFBF}">
      <dgm:prSet/>
      <dgm:spPr/>
      <dgm:t>
        <a:bodyPr/>
        <a:lstStyle/>
        <a:p>
          <a:endParaRPr lang="ru-RU"/>
        </a:p>
      </dgm:t>
    </dgm:pt>
    <dgm:pt modelId="{89EA6A63-126A-451F-A8FD-0B1A0DEAD5D1}">
      <dgm:prSet phldrT="[Текст]" custT="1"/>
      <dgm:spPr>
        <a:solidFill>
          <a:srgbClr val="2C64DF"/>
        </a:solidFill>
      </dgm:spPr>
      <dgm:t>
        <a:bodyPr/>
        <a:lstStyle/>
        <a:p>
          <a:r>
            <a:rPr lang="uk-UA" sz="24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Період призупинення</a:t>
          </a:r>
          <a:endParaRPr lang="uk-UA" sz="24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8F019224-6905-4425-816E-FF76871C3105}" type="parTrans" cxnId="{4A1E9221-78AC-44F4-B197-48C67A0C17A4}">
      <dgm:prSet/>
      <dgm:spPr/>
      <dgm:t>
        <a:bodyPr/>
        <a:lstStyle/>
        <a:p>
          <a:endParaRPr lang="ru-RU"/>
        </a:p>
      </dgm:t>
    </dgm:pt>
    <dgm:pt modelId="{1BBD73A2-E39E-4337-8BCB-8A6DC99C1AE0}" type="sibTrans" cxnId="{4A1E9221-78AC-44F4-B197-48C67A0C17A4}">
      <dgm:prSet/>
      <dgm:spPr/>
      <dgm:t>
        <a:bodyPr/>
        <a:lstStyle/>
        <a:p>
          <a:endParaRPr lang="ru-RU"/>
        </a:p>
      </dgm:t>
    </dgm:pt>
    <dgm:pt modelId="{E305AC8B-5F9F-464B-A75B-7B58004A71F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uk-UA" sz="2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Працівник не виконує обов'язки, не отримує ЗП, не має </a:t>
          </a:r>
          <a:r>
            <a:rPr lang="uk-UA" sz="2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відпусток</a:t>
          </a:r>
          <a:endParaRPr lang="uk-UA" sz="2200" noProof="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18017A2F-4BB4-4F92-B6B4-46613FC22984}" type="parTrans" cxnId="{B5C49A9A-D419-46DE-B4FB-AA4B31AD6D5B}">
      <dgm:prSet/>
      <dgm:spPr/>
      <dgm:t>
        <a:bodyPr/>
        <a:lstStyle/>
        <a:p>
          <a:endParaRPr lang="ru-RU"/>
        </a:p>
      </dgm:t>
    </dgm:pt>
    <dgm:pt modelId="{A49E46DD-94F6-4BB2-90D5-BFB8249DDC01}" type="sibTrans" cxnId="{B5C49A9A-D419-46DE-B4FB-AA4B31AD6D5B}">
      <dgm:prSet/>
      <dgm:spPr/>
      <dgm:t>
        <a:bodyPr/>
        <a:lstStyle/>
        <a:p>
          <a:endParaRPr lang="ru-RU"/>
        </a:p>
      </dgm:t>
    </dgm:pt>
    <dgm:pt modelId="{D0B4CA9B-1B13-402F-A4AF-8072CB1B28B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uk-UA" sz="2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Роботодавець не надає роботу, не виплачує ЗП, не сплачує ЄСВ</a:t>
          </a:r>
          <a:endParaRPr lang="uk-UA" sz="2200" noProof="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40A39D6A-5D88-4987-8AF0-11A5637AF27B}" type="parTrans" cxnId="{3DFB8FDD-F2E7-449B-BA59-0FC1288957F0}">
      <dgm:prSet/>
      <dgm:spPr/>
      <dgm:t>
        <a:bodyPr/>
        <a:lstStyle/>
        <a:p>
          <a:endParaRPr lang="ru-RU"/>
        </a:p>
      </dgm:t>
    </dgm:pt>
    <dgm:pt modelId="{B3568820-EBA0-41FD-A017-6D9E26703120}" type="sibTrans" cxnId="{3DFB8FDD-F2E7-449B-BA59-0FC1288957F0}">
      <dgm:prSet/>
      <dgm:spPr/>
      <dgm:t>
        <a:bodyPr/>
        <a:lstStyle/>
        <a:p>
          <a:endParaRPr lang="ru-RU"/>
        </a:p>
      </dgm:t>
    </dgm:pt>
    <dgm:pt modelId="{DD391B5B-EE93-44DD-82EB-264F99BB08E0}">
      <dgm:prSet phldrT="[Текст]" custT="1"/>
      <dgm:spPr>
        <a:solidFill>
          <a:srgbClr val="2C64DF"/>
        </a:solidFill>
      </dgm:spPr>
      <dgm:t>
        <a:bodyPr/>
        <a:lstStyle/>
        <a:p>
          <a:r>
            <a:rPr lang="uk-UA" sz="24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Поновлення дії ТД</a:t>
          </a:r>
          <a:endParaRPr lang="uk-UA" sz="24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CBBF7FF8-FEE3-4B2B-A42F-9DD9A590749A}" type="parTrans" cxnId="{146175D8-DDB7-43F2-857B-9BBE7ED1DD57}">
      <dgm:prSet/>
      <dgm:spPr/>
      <dgm:t>
        <a:bodyPr/>
        <a:lstStyle/>
        <a:p>
          <a:endParaRPr lang="ru-RU"/>
        </a:p>
      </dgm:t>
    </dgm:pt>
    <dgm:pt modelId="{2E44E196-B860-4D2D-A998-38B5355CDA15}" type="sibTrans" cxnId="{146175D8-DDB7-43F2-857B-9BBE7ED1DD57}">
      <dgm:prSet/>
      <dgm:spPr/>
      <dgm:t>
        <a:bodyPr/>
        <a:lstStyle/>
        <a:p>
          <a:endParaRPr lang="ru-RU"/>
        </a:p>
      </dgm:t>
    </dgm:pt>
    <dgm:pt modelId="{5C74D882-DA09-4979-A84B-973A50FE6715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Наказ</a:t>
          </a:r>
          <a:endParaRPr lang="ru-RU" sz="2400" dirty="0">
            <a:solidFill>
              <a:srgbClr val="2C64DF"/>
            </a:solidFill>
          </a:endParaRPr>
        </a:p>
      </dgm:t>
    </dgm:pt>
    <dgm:pt modelId="{4E361F09-D434-4B7D-8696-1CCCD1320A69}" type="parTrans" cxnId="{14753F39-EC3C-452E-97DA-0B47853C55D6}">
      <dgm:prSet/>
      <dgm:spPr/>
      <dgm:t>
        <a:bodyPr/>
        <a:lstStyle/>
        <a:p>
          <a:endParaRPr lang="ru-RU"/>
        </a:p>
      </dgm:t>
    </dgm:pt>
    <dgm:pt modelId="{CCC376C0-68B4-4494-A038-9AF90659C659}" type="sibTrans" cxnId="{14753F39-EC3C-452E-97DA-0B47853C55D6}">
      <dgm:prSet/>
      <dgm:spPr/>
      <dgm:t>
        <a:bodyPr/>
        <a:lstStyle/>
        <a:p>
          <a:endParaRPr lang="ru-RU"/>
        </a:p>
      </dgm:t>
    </dgm:pt>
    <dgm:pt modelId="{2E257596-CD91-4163-B148-BC22F027527A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uk-UA" sz="2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Повідомлення працівника </a:t>
          </a:r>
          <a:r>
            <a:rPr lang="uk-UA" sz="2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за 14 </a:t>
          </a:r>
          <a:r>
            <a:rPr lang="uk-UA" sz="2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днів</a:t>
          </a:r>
          <a:r>
            <a:rPr lang="ru-RU" sz="22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</a:t>
          </a:r>
          <a:endParaRPr lang="ru-RU" sz="220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D5F24930-9F7D-418C-B628-5C571EF7CEA1}" type="parTrans" cxnId="{B1E95BB2-F55B-4384-ADA6-6434EC850E97}">
      <dgm:prSet/>
      <dgm:spPr/>
      <dgm:t>
        <a:bodyPr/>
        <a:lstStyle/>
        <a:p>
          <a:endParaRPr lang="ru-RU"/>
        </a:p>
      </dgm:t>
    </dgm:pt>
    <dgm:pt modelId="{8553B9BD-E1E4-48F1-8440-443277B92DE1}" type="sibTrans" cxnId="{B1E95BB2-F55B-4384-ADA6-6434EC850E97}">
      <dgm:prSet/>
      <dgm:spPr/>
      <dgm:t>
        <a:bodyPr/>
        <a:lstStyle/>
        <a:p>
          <a:endParaRPr lang="ru-RU"/>
        </a:p>
      </dgm:t>
    </dgm:pt>
    <dgm:pt modelId="{A18F7E17-910A-47C0-B610-7C6BD7F6942E}" type="pres">
      <dgm:prSet presAssocID="{6D818B74-9FA3-41C9-8ACC-9EFCB9111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4C8284-FF07-430C-BCF9-F404D8186217}" type="pres">
      <dgm:prSet presAssocID="{DD391B5B-EE93-44DD-82EB-264F99BB08E0}" presName="boxAndChildren" presStyleCnt="0"/>
      <dgm:spPr/>
    </dgm:pt>
    <dgm:pt modelId="{026D89F0-52E5-4D49-9F61-11FAF38727B5}" type="pres">
      <dgm:prSet presAssocID="{DD391B5B-EE93-44DD-82EB-264F99BB08E0}" presName="parentTextBox" presStyleLbl="node1" presStyleIdx="0" presStyleCnt="3"/>
      <dgm:spPr/>
      <dgm:t>
        <a:bodyPr/>
        <a:lstStyle/>
        <a:p>
          <a:endParaRPr lang="ru-RU"/>
        </a:p>
      </dgm:t>
    </dgm:pt>
    <dgm:pt modelId="{21C67502-8F45-46CB-9652-D405A535047A}" type="pres">
      <dgm:prSet presAssocID="{DD391B5B-EE93-44DD-82EB-264F99BB08E0}" presName="entireBox" presStyleLbl="node1" presStyleIdx="0" presStyleCnt="3"/>
      <dgm:spPr/>
      <dgm:t>
        <a:bodyPr/>
        <a:lstStyle/>
        <a:p>
          <a:endParaRPr lang="ru-RU"/>
        </a:p>
      </dgm:t>
    </dgm:pt>
    <dgm:pt modelId="{03EA2C7E-A9FB-4609-AB6F-CEFD0FC2A0E4}" type="pres">
      <dgm:prSet presAssocID="{DD391B5B-EE93-44DD-82EB-264F99BB08E0}" presName="descendantBox" presStyleCnt="0"/>
      <dgm:spPr/>
    </dgm:pt>
    <dgm:pt modelId="{20F0B03A-6EA2-4531-A5FA-B927484D76C9}" type="pres">
      <dgm:prSet presAssocID="{5C74D882-DA09-4979-A84B-973A50FE6715}" presName="childTextBox" presStyleLbl="fgAccFollowNode1" presStyleIdx="0" presStyleCnt="6" custLinFactNeighborX="-13438" custLinFactNeighborY="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D89D-2659-4242-8E3C-8E5825FEC5E1}" type="pres">
      <dgm:prSet presAssocID="{2E257596-CD91-4163-B148-BC22F027527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D79C4-EC01-4C22-B5BB-5947C408D766}" type="pres">
      <dgm:prSet presAssocID="{1BBD73A2-E39E-4337-8BCB-8A6DC99C1AE0}" presName="sp" presStyleCnt="0"/>
      <dgm:spPr/>
    </dgm:pt>
    <dgm:pt modelId="{DAC917AC-AAD2-4F23-94FB-DBC1592CB7C3}" type="pres">
      <dgm:prSet presAssocID="{89EA6A63-126A-451F-A8FD-0B1A0DEAD5D1}" presName="arrowAndChildren" presStyleCnt="0"/>
      <dgm:spPr/>
    </dgm:pt>
    <dgm:pt modelId="{F035F386-4288-44A5-A639-5EF0D34D3F22}" type="pres">
      <dgm:prSet presAssocID="{89EA6A63-126A-451F-A8FD-0B1A0DEAD5D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56F334F-CB90-410A-9EA2-CACEB63D463A}" type="pres">
      <dgm:prSet presAssocID="{89EA6A63-126A-451F-A8FD-0B1A0DEAD5D1}" presName="arrow" presStyleLbl="node1" presStyleIdx="1" presStyleCnt="3" custScaleY="96462" custLinFactNeighborX="-79" custLinFactNeighborY="-974"/>
      <dgm:spPr/>
      <dgm:t>
        <a:bodyPr/>
        <a:lstStyle/>
        <a:p>
          <a:endParaRPr lang="ru-RU"/>
        </a:p>
      </dgm:t>
    </dgm:pt>
    <dgm:pt modelId="{942143E8-1320-4C21-9595-149D24FA2CC8}" type="pres">
      <dgm:prSet presAssocID="{89EA6A63-126A-451F-A8FD-0B1A0DEAD5D1}" presName="descendantArrow" presStyleCnt="0"/>
      <dgm:spPr/>
    </dgm:pt>
    <dgm:pt modelId="{702BB837-0347-4167-8EE2-2EE2F998374F}" type="pres">
      <dgm:prSet presAssocID="{E305AC8B-5F9F-464B-A75B-7B58004A71FB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04C2-4443-4901-B47F-128BE46C40F0}" type="pres">
      <dgm:prSet presAssocID="{D0B4CA9B-1B13-402F-A4AF-8072CB1B28B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72A6F-1F7B-4DA3-A901-DB4900858061}" type="pres">
      <dgm:prSet presAssocID="{7FD32292-58CE-40BA-A7C2-58F1F95BDA52}" presName="sp" presStyleCnt="0"/>
      <dgm:spPr/>
    </dgm:pt>
    <dgm:pt modelId="{161D0663-587A-40BC-AA86-8F119487D2AB}" type="pres">
      <dgm:prSet presAssocID="{51A40505-C12C-4525-9995-3B56F190B9F4}" presName="arrowAndChildren" presStyleCnt="0"/>
      <dgm:spPr/>
    </dgm:pt>
    <dgm:pt modelId="{3C48DEC6-BBB8-49DF-A76D-95A45E04B1F7}" type="pres">
      <dgm:prSet presAssocID="{51A40505-C12C-4525-9995-3B56F190B9F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A20C1AF-E1C8-4221-848C-6F2E21559CFD}" type="pres">
      <dgm:prSet presAssocID="{51A40505-C12C-4525-9995-3B56F190B9F4}" presName="arrow" presStyleLbl="node1" presStyleIdx="2" presStyleCnt="3" custLinFactNeighborX="-19114" custLinFactNeighborY="-64389"/>
      <dgm:spPr/>
      <dgm:t>
        <a:bodyPr/>
        <a:lstStyle/>
        <a:p>
          <a:endParaRPr lang="ru-RU"/>
        </a:p>
      </dgm:t>
    </dgm:pt>
    <dgm:pt modelId="{C33D87E5-5946-4F61-801D-C54E2CA0E2B3}" type="pres">
      <dgm:prSet presAssocID="{51A40505-C12C-4525-9995-3B56F190B9F4}" presName="descendantArrow" presStyleCnt="0"/>
      <dgm:spPr/>
    </dgm:pt>
    <dgm:pt modelId="{74F0EC44-2E7D-4CB5-AA63-4A0871A168EC}" type="pres">
      <dgm:prSet presAssocID="{A65883EE-7387-482B-9722-FDAED6CD2D8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44B7F-14DD-4A28-BA77-BB1D20F6EECD}" type="pres">
      <dgm:prSet presAssocID="{CE32C3B8-BBBB-4751-BD07-4F70DC7551D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44AE8F-5AD0-43F8-A184-8854755D9C7C}" type="presOf" srcId="{2E257596-CD91-4163-B148-BC22F027527A}" destId="{A18CD89D-2659-4242-8E3C-8E5825FEC5E1}" srcOrd="0" destOrd="0" presId="urn:microsoft.com/office/officeart/2005/8/layout/process4"/>
    <dgm:cxn modelId="{350B1291-D854-4134-B8A1-5A6BB307BD08}" type="presOf" srcId="{D0B4CA9B-1B13-402F-A4AF-8072CB1B28B1}" destId="{EFCB04C2-4443-4901-B47F-128BE46C40F0}" srcOrd="0" destOrd="0" presId="urn:microsoft.com/office/officeart/2005/8/layout/process4"/>
    <dgm:cxn modelId="{604B3934-47E4-4752-994C-C67AA101FFBF}" srcId="{51A40505-C12C-4525-9995-3B56F190B9F4}" destId="{CE32C3B8-BBBB-4751-BD07-4F70DC7551D5}" srcOrd="1" destOrd="0" parTransId="{97882124-4FBF-4B6C-8086-75483718BEE3}" sibTransId="{56573058-B269-46E4-9858-5922D342F10D}"/>
    <dgm:cxn modelId="{BA90AB48-A47B-4DC3-9BCA-979C430A263B}" type="presOf" srcId="{51A40505-C12C-4525-9995-3B56F190B9F4}" destId="{3C48DEC6-BBB8-49DF-A76D-95A45E04B1F7}" srcOrd="0" destOrd="0" presId="urn:microsoft.com/office/officeart/2005/8/layout/process4"/>
    <dgm:cxn modelId="{6D530AE0-0E61-4CEE-9D01-E3C6F25F7904}" type="presOf" srcId="{51A40505-C12C-4525-9995-3B56F190B9F4}" destId="{BA20C1AF-E1C8-4221-848C-6F2E21559CFD}" srcOrd="1" destOrd="0" presId="urn:microsoft.com/office/officeart/2005/8/layout/process4"/>
    <dgm:cxn modelId="{88D07E2A-36B0-4EBC-BAF9-24E3020062BA}" type="presOf" srcId="{6D818B74-9FA3-41C9-8ACC-9EFCB91115DA}" destId="{A18F7E17-910A-47C0-B610-7C6BD7F6942E}" srcOrd="0" destOrd="0" presId="urn:microsoft.com/office/officeart/2005/8/layout/process4"/>
    <dgm:cxn modelId="{D0E950F8-6DBC-4D8E-8097-B70F9A6C6ADD}" type="presOf" srcId="{DD391B5B-EE93-44DD-82EB-264F99BB08E0}" destId="{026D89F0-52E5-4D49-9F61-11FAF38727B5}" srcOrd="0" destOrd="0" presId="urn:microsoft.com/office/officeart/2005/8/layout/process4"/>
    <dgm:cxn modelId="{1EC51479-D049-4312-8497-027BFE85C476}" type="presOf" srcId="{89EA6A63-126A-451F-A8FD-0B1A0DEAD5D1}" destId="{856F334F-CB90-410A-9EA2-CACEB63D463A}" srcOrd="1" destOrd="0" presId="urn:microsoft.com/office/officeart/2005/8/layout/process4"/>
    <dgm:cxn modelId="{3DFB8FDD-F2E7-449B-BA59-0FC1288957F0}" srcId="{89EA6A63-126A-451F-A8FD-0B1A0DEAD5D1}" destId="{D0B4CA9B-1B13-402F-A4AF-8072CB1B28B1}" srcOrd="1" destOrd="0" parTransId="{40A39D6A-5D88-4987-8AF0-11A5637AF27B}" sibTransId="{B3568820-EBA0-41FD-A017-6D9E26703120}"/>
    <dgm:cxn modelId="{2B983184-4D9E-48B3-8CD0-13881A14D7CA}" type="presOf" srcId="{E305AC8B-5F9F-464B-A75B-7B58004A71FB}" destId="{702BB837-0347-4167-8EE2-2EE2F998374F}" srcOrd="0" destOrd="0" presId="urn:microsoft.com/office/officeart/2005/8/layout/process4"/>
    <dgm:cxn modelId="{B1E95BB2-F55B-4384-ADA6-6434EC850E97}" srcId="{DD391B5B-EE93-44DD-82EB-264F99BB08E0}" destId="{2E257596-CD91-4163-B148-BC22F027527A}" srcOrd="1" destOrd="0" parTransId="{D5F24930-9F7D-418C-B628-5C571EF7CEA1}" sibTransId="{8553B9BD-E1E4-48F1-8440-443277B92DE1}"/>
    <dgm:cxn modelId="{4A1E9221-78AC-44F4-B197-48C67A0C17A4}" srcId="{6D818B74-9FA3-41C9-8ACC-9EFCB91115DA}" destId="{89EA6A63-126A-451F-A8FD-0B1A0DEAD5D1}" srcOrd="1" destOrd="0" parTransId="{8F019224-6905-4425-816E-FF76871C3105}" sibTransId="{1BBD73A2-E39E-4337-8BCB-8A6DC99C1AE0}"/>
    <dgm:cxn modelId="{EEC8BC2B-ACDE-4DD9-A0A3-D67DB34581DE}" type="presOf" srcId="{89EA6A63-126A-451F-A8FD-0B1A0DEAD5D1}" destId="{F035F386-4288-44A5-A639-5EF0D34D3F22}" srcOrd="0" destOrd="0" presId="urn:microsoft.com/office/officeart/2005/8/layout/process4"/>
    <dgm:cxn modelId="{B5C49A9A-D419-46DE-B4FB-AA4B31AD6D5B}" srcId="{89EA6A63-126A-451F-A8FD-0B1A0DEAD5D1}" destId="{E305AC8B-5F9F-464B-A75B-7B58004A71FB}" srcOrd="0" destOrd="0" parTransId="{18017A2F-4BB4-4F92-B6B4-46613FC22984}" sibTransId="{A49E46DD-94F6-4BB2-90D5-BFB8249DDC01}"/>
    <dgm:cxn modelId="{146175D8-DDB7-43F2-857B-9BBE7ED1DD57}" srcId="{6D818B74-9FA3-41C9-8ACC-9EFCB91115DA}" destId="{DD391B5B-EE93-44DD-82EB-264F99BB08E0}" srcOrd="2" destOrd="0" parTransId="{CBBF7FF8-FEE3-4B2B-A42F-9DD9A590749A}" sibTransId="{2E44E196-B860-4D2D-A998-38B5355CDA15}"/>
    <dgm:cxn modelId="{89FAB3D1-BF40-44C4-A66C-3833BBBBF45D}" type="presOf" srcId="{A65883EE-7387-482B-9722-FDAED6CD2D8D}" destId="{74F0EC44-2E7D-4CB5-AA63-4A0871A168EC}" srcOrd="0" destOrd="0" presId="urn:microsoft.com/office/officeart/2005/8/layout/process4"/>
    <dgm:cxn modelId="{5EEEB1BB-38B3-4A65-867B-A6647EB46064}" type="presOf" srcId="{CE32C3B8-BBBB-4751-BD07-4F70DC7551D5}" destId="{47244B7F-14DD-4A28-BA77-BB1D20F6EECD}" srcOrd="0" destOrd="0" presId="urn:microsoft.com/office/officeart/2005/8/layout/process4"/>
    <dgm:cxn modelId="{84D9F272-D98F-472D-ACFC-DA6C82BA1211}" type="presOf" srcId="{DD391B5B-EE93-44DD-82EB-264F99BB08E0}" destId="{21C67502-8F45-46CB-9652-D405A535047A}" srcOrd="1" destOrd="0" presId="urn:microsoft.com/office/officeart/2005/8/layout/process4"/>
    <dgm:cxn modelId="{4A4B9F03-0C3C-4B09-8CE7-FBE42E9FA622}" srcId="{51A40505-C12C-4525-9995-3B56F190B9F4}" destId="{A65883EE-7387-482B-9722-FDAED6CD2D8D}" srcOrd="0" destOrd="0" parTransId="{C1AAB99B-A2C1-4745-8A1C-25DB574503CF}" sibTransId="{CA488B70-1F70-4209-A7A8-4A8304A0FD93}"/>
    <dgm:cxn modelId="{14753F39-EC3C-452E-97DA-0B47853C55D6}" srcId="{DD391B5B-EE93-44DD-82EB-264F99BB08E0}" destId="{5C74D882-DA09-4979-A84B-973A50FE6715}" srcOrd="0" destOrd="0" parTransId="{4E361F09-D434-4B7D-8696-1CCCD1320A69}" sibTransId="{CCC376C0-68B4-4494-A038-9AF90659C659}"/>
    <dgm:cxn modelId="{0CDC954B-4A51-4E97-9FEC-D34CFFC238C2}" type="presOf" srcId="{5C74D882-DA09-4979-A84B-973A50FE6715}" destId="{20F0B03A-6EA2-4531-A5FA-B927484D76C9}" srcOrd="0" destOrd="0" presId="urn:microsoft.com/office/officeart/2005/8/layout/process4"/>
    <dgm:cxn modelId="{24BC838C-F55D-457F-914F-21290E50B957}" srcId="{6D818B74-9FA3-41C9-8ACC-9EFCB91115DA}" destId="{51A40505-C12C-4525-9995-3B56F190B9F4}" srcOrd="0" destOrd="0" parTransId="{851AA087-2B21-41F5-9EE6-77104313DB5E}" sibTransId="{7FD32292-58CE-40BA-A7C2-58F1F95BDA52}"/>
    <dgm:cxn modelId="{1628185E-F3FF-4105-960D-F43445619C65}" type="presParOf" srcId="{A18F7E17-910A-47C0-B610-7C6BD7F6942E}" destId="{494C8284-FF07-430C-BCF9-F404D8186217}" srcOrd="0" destOrd="0" presId="urn:microsoft.com/office/officeart/2005/8/layout/process4"/>
    <dgm:cxn modelId="{754B5CB5-AF13-48AD-B384-E300C9A2C2B6}" type="presParOf" srcId="{494C8284-FF07-430C-BCF9-F404D8186217}" destId="{026D89F0-52E5-4D49-9F61-11FAF38727B5}" srcOrd="0" destOrd="0" presId="urn:microsoft.com/office/officeart/2005/8/layout/process4"/>
    <dgm:cxn modelId="{DFA03403-8F99-48AE-ADC3-04CAD3F28E98}" type="presParOf" srcId="{494C8284-FF07-430C-BCF9-F404D8186217}" destId="{21C67502-8F45-46CB-9652-D405A535047A}" srcOrd="1" destOrd="0" presId="urn:microsoft.com/office/officeart/2005/8/layout/process4"/>
    <dgm:cxn modelId="{27B307A4-F781-438C-877E-02756EF4EF8F}" type="presParOf" srcId="{494C8284-FF07-430C-BCF9-F404D8186217}" destId="{03EA2C7E-A9FB-4609-AB6F-CEFD0FC2A0E4}" srcOrd="2" destOrd="0" presId="urn:microsoft.com/office/officeart/2005/8/layout/process4"/>
    <dgm:cxn modelId="{5175AC94-8882-4D54-B0A5-B45E093CB763}" type="presParOf" srcId="{03EA2C7E-A9FB-4609-AB6F-CEFD0FC2A0E4}" destId="{20F0B03A-6EA2-4531-A5FA-B927484D76C9}" srcOrd="0" destOrd="0" presId="urn:microsoft.com/office/officeart/2005/8/layout/process4"/>
    <dgm:cxn modelId="{59A9AA3A-B763-41DD-BD76-8ACDF5876BC6}" type="presParOf" srcId="{03EA2C7E-A9FB-4609-AB6F-CEFD0FC2A0E4}" destId="{A18CD89D-2659-4242-8E3C-8E5825FEC5E1}" srcOrd="1" destOrd="0" presId="urn:microsoft.com/office/officeart/2005/8/layout/process4"/>
    <dgm:cxn modelId="{84E838FD-EFD1-4180-B722-5922DE8F68E1}" type="presParOf" srcId="{A18F7E17-910A-47C0-B610-7C6BD7F6942E}" destId="{AA1D79C4-EC01-4C22-B5BB-5947C408D766}" srcOrd="1" destOrd="0" presId="urn:microsoft.com/office/officeart/2005/8/layout/process4"/>
    <dgm:cxn modelId="{4A9FF454-5462-4241-8979-1C91BFEA14AF}" type="presParOf" srcId="{A18F7E17-910A-47C0-B610-7C6BD7F6942E}" destId="{DAC917AC-AAD2-4F23-94FB-DBC1592CB7C3}" srcOrd="2" destOrd="0" presId="urn:microsoft.com/office/officeart/2005/8/layout/process4"/>
    <dgm:cxn modelId="{DAF9912F-F8A9-4C80-8865-528FABBB42F5}" type="presParOf" srcId="{DAC917AC-AAD2-4F23-94FB-DBC1592CB7C3}" destId="{F035F386-4288-44A5-A639-5EF0D34D3F22}" srcOrd="0" destOrd="0" presId="urn:microsoft.com/office/officeart/2005/8/layout/process4"/>
    <dgm:cxn modelId="{7677A214-AB4D-471B-980B-3CC7DB700947}" type="presParOf" srcId="{DAC917AC-AAD2-4F23-94FB-DBC1592CB7C3}" destId="{856F334F-CB90-410A-9EA2-CACEB63D463A}" srcOrd="1" destOrd="0" presId="urn:microsoft.com/office/officeart/2005/8/layout/process4"/>
    <dgm:cxn modelId="{5F02B954-781B-4D28-B915-71B18BC5AD55}" type="presParOf" srcId="{DAC917AC-AAD2-4F23-94FB-DBC1592CB7C3}" destId="{942143E8-1320-4C21-9595-149D24FA2CC8}" srcOrd="2" destOrd="0" presId="urn:microsoft.com/office/officeart/2005/8/layout/process4"/>
    <dgm:cxn modelId="{2D93C5A6-6BD0-4AB5-9DB7-BC06832DFC73}" type="presParOf" srcId="{942143E8-1320-4C21-9595-149D24FA2CC8}" destId="{702BB837-0347-4167-8EE2-2EE2F998374F}" srcOrd="0" destOrd="0" presId="urn:microsoft.com/office/officeart/2005/8/layout/process4"/>
    <dgm:cxn modelId="{950851D5-D1EF-439D-9541-01E469E4CD1A}" type="presParOf" srcId="{942143E8-1320-4C21-9595-149D24FA2CC8}" destId="{EFCB04C2-4443-4901-B47F-128BE46C40F0}" srcOrd="1" destOrd="0" presId="urn:microsoft.com/office/officeart/2005/8/layout/process4"/>
    <dgm:cxn modelId="{EA75BA31-D7E4-4EBE-91B3-2F609551A21D}" type="presParOf" srcId="{A18F7E17-910A-47C0-B610-7C6BD7F6942E}" destId="{72872A6F-1F7B-4DA3-A901-DB4900858061}" srcOrd="3" destOrd="0" presId="urn:microsoft.com/office/officeart/2005/8/layout/process4"/>
    <dgm:cxn modelId="{BC528EF1-64B8-4F49-8CC6-6C41BF5314FD}" type="presParOf" srcId="{A18F7E17-910A-47C0-B610-7C6BD7F6942E}" destId="{161D0663-587A-40BC-AA86-8F119487D2AB}" srcOrd="4" destOrd="0" presId="urn:microsoft.com/office/officeart/2005/8/layout/process4"/>
    <dgm:cxn modelId="{5F3B97FE-4EC5-4BB0-A0A3-5EAF75E4A4F0}" type="presParOf" srcId="{161D0663-587A-40BC-AA86-8F119487D2AB}" destId="{3C48DEC6-BBB8-49DF-A76D-95A45E04B1F7}" srcOrd="0" destOrd="0" presId="urn:microsoft.com/office/officeart/2005/8/layout/process4"/>
    <dgm:cxn modelId="{9D9C33ED-8F79-47F5-BBF2-480A266A6320}" type="presParOf" srcId="{161D0663-587A-40BC-AA86-8F119487D2AB}" destId="{BA20C1AF-E1C8-4221-848C-6F2E21559CFD}" srcOrd="1" destOrd="0" presId="urn:microsoft.com/office/officeart/2005/8/layout/process4"/>
    <dgm:cxn modelId="{EF62541B-F6B7-4945-A224-F96C4CE761CE}" type="presParOf" srcId="{161D0663-587A-40BC-AA86-8F119487D2AB}" destId="{C33D87E5-5946-4F61-801D-C54E2CA0E2B3}" srcOrd="2" destOrd="0" presId="urn:microsoft.com/office/officeart/2005/8/layout/process4"/>
    <dgm:cxn modelId="{3A11D596-0510-4DA3-9BD6-C3802676068A}" type="presParOf" srcId="{C33D87E5-5946-4F61-801D-C54E2CA0E2B3}" destId="{74F0EC44-2E7D-4CB5-AA63-4A0871A168EC}" srcOrd="0" destOrd="0" presId="urn:microsoft.com/office/officeart/2005/8/layout/process4"/>
    <dgm:cxn modelId="{1E90466A-29C1-4BFD-8AFF-7778263C8AF2}" type="presParOf" srcId="{C33D87E5-5946-4F61-801D-C54E2CA0E2B3}" destId="{47244B7F-14DD-4A28-BA77-BB1D20F6EEC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DC5B-E93D-478D-9C1D-CBED247C656C}">
      <dsp:nvSpPr>
        <dsp:cNvPr id="0" name=""/>
        <dsp:cNvSpPr/>
      </dsp:nvSpPr>
      <dsp:spPr>
        <a:xfrm rot="16200000">
          <a:off x="1600490" y="-1600490"/>
          <a:ext cx="2069996" cy="5270977"/>
        </a:xfrm>
        <a:prstGeom prst="round1Rect">
          <a:avLst/>
        </a:prstGeom>
        <a:solidFill>
          <a:srgbClr val="2C64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Дає право на щорічну відпустку</a:t>
          </a:r>
          <a:endParaRPr lang="uk-UA" sz="2700" kern="12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 rot="5400000">
        <a:off x="0" y="0"/>
        <a:ext cx="5270977" cy="1552497"/>
      </dsp:txXfrm>
    </dsp:sp>
    <dsp:sp modelId="{DACD8529-8919-4C8F-8709-871AE83B25E5}">
      <dsp:nvSpPr>
        <dsp:cNvPr id="0" name=""/>
        <dsp:cNvSpPr/>
      </dsp:nvSpPr>
      <dsp:spPr>
        <a:xfrm>
          <a:off x="5270977" y="8321"/>
          <a:ext cx="5270977" cy="2069996"/>
        </a:xfrm>
        <a:prstGeom prst="round1Rect">
          <a:avLst/>
        </a:prstGeom>
        <a:solidFill>
          <a:srgbClr val="2C64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Лікарняні не оплачуються</a:t>
          </a:r>
          <a:endParaRPr lang="uk-UA" sz="2700" kern="12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5270977" y="8321"/>
        <a:ext cx="5270977" cy="1552497"/>
      </dsp:txXfrm>
    </dsp:sp>
    <dsp:sp modelId="{17A78356-8E57-483D-A28D-4E9026989A97}">
      <dsp:nvSpPr>
        <dsp:cNvPr id="0" name=""/>
        <dsp:cNvSpPr/>
      </dsp:nvSpPr>
      <dsp:spPr>
        <a:xfrm rot="10800000">
          <a:off x="0" y="2069996"/>
          <a:ext cx="5270977" cy="2069996"/>
        </a:xfrm>
        <a:prstGeom prst="round1Rect">
          <a:avLst/>
        </a:prstGeom>
        <a:solidFill>
          <a:srgbClr val="2C64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Місце перебування працівника визначається роботодавцем</a:t>
          </a:r>
          <a:endParaRPr lang="uk-UA" sz="2700" kern="12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 rot="10800000">
        <a:off x="0" y="2587495"/>
        <a:ext cx="5270977" cy="1552497"/>
      </dsp:txXfrm>
    </dsp:sp>
    <dsp:sp modelId="{C680F719-34A3-4B83-9FDC-F9998872DED0}">
      <dsp:nvSpPr>
        <dsp:cNvPr id="0" name=""/>
        <dsp:cNvSpPr/>
      </dsp:nvSpPr>
      <dsp:spPr>
        <a:xfrm rot="5400000">
          <a:off x="6871468" y="469505"/>
          <a:ext cx="2069996" cy="5270977"/>
        </a:xfrm>
        <a:prstGeom prst="round1Rect">
          <a:avLst/>
        </a:prstGeom>
        <a:solidFill>
          <a:srgbClr val="2C64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Оплата не менше 2/3 тарифної ставки (посадового окладу)</a:t>
          </a:r>
          <a:endParaRPr lang="uk-UA" sz="2700" kern="12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 rot="-5400000">
        <a:off x="5270977" y="2587495"/>
        <a:ext cx="5270977" cy="1552497"/>
      </dsp:txXfrm>
    </dsp:sp>
    <dsp:sp modelId="{9C228AB8-ADB5-4301-8427-EB076BEC926F}">
      <dsp:nvSpPr>
        <dsp:cNvPr id="0" name=""/>
        <dsp:cNvSpPr/>
      </dsp:nvSpPr>
      <dsp:spPr>
        <a:xfrm>
          <a:off x="3689684" y="1552497"/>
          <a:ext cx="3162586" cy="103499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Рішення роботодавця</a:t>
          </a:r>
          <a:endParaRPr lang="uk-UA" sz="2700" kern="1200" noProof="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3740208" y="1603021"/>
        <a:ext cx="3061538" cy="933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67502-8F45-46CB-9652-D405A535047A}">
      <dsp:nvSpPr>
        <dsp:cNvPr id="0" name=""/>
        <dsp:cNvSpPr/>
      </dsp:nvSpPr>
      <dsp:spPr>
        <a:xfrm>
          <a:off x="0" y="3490915"/>
          <a:ext cx="10516253" cy="1166791"/>
        </a:xfrm>
        <a:prstGeom prst="rect">
          <a:avLst/>
        </a:prstGeom>
        <a:solidFill>
          <a:srgbClr val="2C64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Поновлення дії ТД</a:t>
          </a:r>
          <a:endParaRPr lang="uk-UA" sz="2400" kern="12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0" y="3490915"/>
        <a:ext cx="10516253" cy="630067"/>
      </dsp:txXfrm>
    </dsp:sp>
    <dsp:sp modelId="{20F0B03A-6EA2-4531-A5FA-B927484D76C9}">
      <dsp:nvSpPr>
        <dsp:cNvPr id="0" name=""/>
        <dsp:cNvSpPr/>
      </dsp:nvSpPr>
      <dsp:spPr>
        <a:xfrm>
          <a:off x="0" y="4105961"/>
          <a:ext cx="5258126" cy="53672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Наказ</a:t>
          </a:r>
          <a:endParaRPr lang="ru-RU" sz="2400" kern="1200" dirty="0">
            <a:solidFill>
              <a:srgbClr val="2C64DF"/>
            </a:solidFill>
          </a:endParaRPr>
        </a:p>
      </dsp:txBody>
      <dsp:txXfrm>
        <a:off x="0" y="4105961"/>
        <a:ext cx="5258126" cy="536723"/>
      </dsp:txXfrm>
    </dsp:sp>
    <dsp:sp modelId="{A18CD89D-2659-4242-8E3C-8E5825FEC5E1}">
      <dsp:nvSpPr>
        <dsp:cNvPr id="0" name=""/>
        <dsp:cNvSpPr/>
      </dsp:nvSpPr>
      <dsp:spPr>
        <a:xfrm>
          <a:off x="5258126" y="4097647"/>
          <a:ext cx="5258126" cy="53672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Повідомлення працівника </a:t>
          </a:r>
          <a:r>
            <a:rPr lang="uk-UA" sz="22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за 14 </a:t>
          </a:r>
          <a:r>
            <a:rPr lang="uk-UA" sz="22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днів</a:t>
          </a:r>
          <a:r>
            <a:rPr lang="ru-RU" sz="2200" kern="12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</a:t>
          </a:r>
          <a:endParaRPr lang="ru-RU" sz="2200" kern="120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5258126" y="4097647"/>
        <a:ext cx="5258126" cy="536723"/>
      </dsp:txXfrm>
    </dsp:sp>
    <dsp:sp modelId="{856F334F-CB90-410A-9EA2-CACEB63D463A}">
      <dsp:nvSpPr>
        <dsp:cNvPr id="0" name=""/>
        <dsp:cNvSpPr/>
      </dsp:nvSpPr>
      <dsp:spPr>
        <a:xfrm rot="10800000">
          <a:off x="0" y="1759904"/>
          <a:ext cx="10516253" cy="1731034"/>
        </a:xfrm>
        <a:prstGeom prst="upArrowCallout">
          <a:avLst/>
        </a:prstGeom>
        <a:solidFill>
          <a:srgbClr val="2C64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Період призупинення</a:t>
          </a:r>
          <a:endParaRPr lang="uk-UA" sz="2400" kern="12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 rot="-10800000">
        <a:off x="0" y="1759904"/>
        <a:ext cx="10516253" cy="607593"/>
      </dsp:txXfrm>
    </dsp:sp>
    <dsp:sp modelId="{702BB837-0347-4167-8EE2-2EE2F998374F}">
      <dsp:nvSpPr>
        <dsp:cNvPr id="0" name=""/>
        <dsp:cNvSpPr/>
      </dsp:nvSpPr>
      <dsp:spPr>
        <a:xfrm>
          <a:off x="0" y="2375516"/>
          <a:ext cx="5258126" cy="53656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Працівник не виконує обов'язки, не отримує ЗП, не має </a:t>
          </a:r>
          <a:r>
            <a:rPr lang="uk-UA" sz="22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відпусток</a:t>
          </a:r>
          <a:endParaRPr lang="uk-UA" sz="2200" kern="1200" noProof="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0" y="2375516"/>
        <a:ext cx="5258126" cy="536562"/>
      </dsp:txXfrm>
    </dsp:sp>
    <dsp:sp modelId="{EFCB04C2-4443-4901-B47F-128BE46C40F0}">
      <dsp:nvSpPr>
        <dsp:cNvPr id="0" name=""/>
        <dsp:cNvSpPr/>
      </dsp:nvSpPr>
      <dsp:spPr>
        <a:xfrm>
          <a:off x="5258126" y="2375516"/>
          <a:ext cx="5258126" cy="53656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Роботодавець не надає роботу, не виплачує ЗП, не сплачує ЄСВ</a:t>
          </a:r>
          <a:endParaRPr lang="uk-UA" sz="2200" kern="1200" noProof="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5258126" y="2375516"/>
        <a:ext cx="5258126" cy="536562"/>
      </dsp:txXfrm>
    </dsp:sp>
    <dsp:sp modelId="{BA20C1AF-E1C8-4221-848C-6F2E21559CFD}">
      <dsp:nvSpPr>
        <dsp:cNvPr id="0" name=""/>
        <dsp:cNvSpPr/>
      </dsp:nvSpPr>
      <dsp:spPr>
        <a:xfrm rot="10800000">
          <a:off x="0" y="0"/>
          <a:ext cx="10516253" cy="1794524"/>
        </a:xfrm>
        <a:prstGeom prst="upArrowCallout">
          <a:avLst/>
        </a:prstGeom>
        <a:solidFill>
          <a:srgbClr val="2C64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Рішення про призупинення дії ТД</a:t>
          </a:r>
          <a:endParaRPr lang="uk-UA" sz="2400" kern="1200" noProof="0" dirty="0"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 rot="-10800000">
        <a:off x="0" y="0"/>
        <a:ext cx="10516253" cy="629878"/>
      </dsp:txXfrm>
    </dsp:sp>
    <dsp:sp modelId="{74F0EC44-2E7D-4CB5-AA63-4A0871A168EC}">
      <dsp:nvSpPr>
        <dsp:cNvPr id="0" name=""/>
        <dsp:cNvSpPr/>
      </dsp:nvSpPr>
      <dsp:spPr>
        <a:xfrm>
          <a:off x="0" y="630238"/>
          <a:ext cx="5258126" cy="53656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Наказ</a:t>
          </a:r>
          <a:endParaRPr lang="ru-RU" sz="2400" kern="120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0" y="630238"/>
        <a:ext cx="5258126" cy="536562"/>
      </dsp:txXfrm>
    </dsp:sp>
    <dsp:sp modelId="{47244B7F-14DD-4A28-BA77-BB1D20F6EECD}">
      <dsp:nvSpPr>
        <dsp:cNvPr id="0" name=""/>
        <dsp:cNvSpPr/>
      </dsp:nvSpPr>
      <dsp:spPr>
        <a:xfrm>
          <a:off x="5258126" y="630238"/>
          <a:ext cx="5258126" cy="53656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Ознайомлення </a:t>
          </a:r>
          <a:r>
            <a:rPr lang="uk-UA" sz="2400" kern="1200" noProof="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працівника</a:t>
          </a:r>
          <a:endParaRPr lang="uk-UA" sz="2400" kern="1200" noProof="0" dirty="0">
            <a:solidFill>
              <a:srgbClr val="2C64DF"/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5258126" y="630238"/>
        <a:ext cx="5258126" cy="536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6845-4DB9-4041-9C4D-BCE898EE2F67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4127F-6B6B-46D5-996F-C436A19FBC2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464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13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23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62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40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10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93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54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0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4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329bbed1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329bbed1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2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63C1-0937-4F82-AC65-554C49C82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3E035B-8818-4C23-A14D-50963DAA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F9898-48F3-4C64-B209-6FA0E70E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601F4-3CFB-48C2-92B7-4900CF06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B3807-6CA0-4F39-929C-F0CDC472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153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0E6AB-AEAE-4747-B29A-626D070F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29A46E-48A2-4928-B351-71918D1AC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BD94E-2F2A-405F-9801-EA9154A7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D6DE7-64AD-4BF2-AE17-E081F0C4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A1984-023F-4F09-A241-45FC33CC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76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34B0B9-5180-43EE-AC56-B25105FBE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ED690-E315-4350-8DC4-AA7F7DE9F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AC7E7-5E42-494D-8928-F342524B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337C7-B2B5-4F65-8BDA-F675791D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95F5A-D488-487A-9BAC-9FD6C4F7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753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 type="tx">
  <p:cSld name="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592500" y="593367"/>
            <a:ext cx="1018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258500" y="1509133"/>
            <a:ext cx="10518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37440" t="75444" r="5484" b="11360"/>
          <a:stretch/>
        </p:blipFill>
        <p:spPr>
          <a:xfrm rot="5400000">
            <a:off x="-3088484" y="2951381"/>
            <a:ext cx="7132199" cy="95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5400" y="-12"/>
            <a:ext cx="2836600" cy="148553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11707600" y="6217634"/>
            <a:ext cx="281667" cy="171433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3" name="Google Shape;33;p4"/>
          <p:cNvSpPr/>
          <p:nvPr/>
        </p:nvSpPr>
        <p:spPr>
          <a:xfrm>
            <a:off x="11707600" y="6556868"/>
            <a:ext cx="281667" cy="171433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4" name="Google Shape;34;p4"/>
          <p:cNvSpPr txBox="1"/>
          <p:nvPr/>
        </p:nvSpPr>
        <p:spPr>
          <a:xfrm>
            <a:off x="10363700" y="6087933"/>
            <a:ext cx="14128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rgbClr val="4778AE"/>
                </a:solidFill>
              </a:rPr>
              <a:t>www.dsp.gov.ua</a:t>
            </a:r>
            <a:endParaRPr sz="1200" u="sng" dirty="0">
              <a:solidFill>
                <a:srgbClr val="4778AE"/>
              </a:solidFill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10363700" y="6427167"/>
            <a:ext cx="15924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>
                <a:solidFill>
                  <a:srgbClr val="4778AE"/>
                </a:solidFill>
              </a:rPr>
              <a:t>www.pratsia.in.ua</a:t>
            </a:r>
            <a:endParaRPr sz="1200" u="sng" dirty="0">
              <a:solidFill>
                <a:srgbClr val="4778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7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D89AB-A4E7-4D77-8E98-7AE41C27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32D43-E1A6-4CC6-B733-4DC3232F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760AF-CE19-44E0-92E7-FCB80F4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21396-58BB-4CA7-98F1-BB03033F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1B563-0186-4326-BAD7-B16D25E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040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41CC4-9E92-493B-8139-0B431773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6C3B2-86FC-4E50-AF10-1533677A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C6EDC-5E9D-4BC3-9916-A6AC1CC3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FD96F-190A-4D32-98B7-B9583FCA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92BC0-A0CF-436E-99CE-37EF279D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402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A90D5-E5C0-412E-A88D-817A1862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C232F-2D65-4B3C-8CD7-CAFD50C2E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7EA52-A749-4C5A-8EFE-3CE468766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D716B7-9A60-46B1-B021-F5FB6F63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97350-6001-46B1-85F1-307C842B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06377-82D8-4EA7-8731-38508D80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11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FBD8A-9D00-4508-8E7F-82257E75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054BAA-D791-4A90-8E89-E6415C7E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556B1-FE96-46CD-AF42-24C2673C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7D766E-6401-4B2A-9964-07755331D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3139A-3386-452E-95ED-FA28E914D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083834-3113-4EA4-A97B-D5397A98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3F7440-4A07-43E9-BD30-9B2AC336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F88F5E-5F8E-4109-BE5B-6EF9524A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208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FA98-24A0-4A46-8BB8-A27D1C8C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04EDE3-366E-44F0-8E85-74CC646D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E59F51-800C-4038-A2C8-595E735B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1F6AE2-C5CF-45ED-9942-240EFF97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189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B1B40-92B9-488E-9FA5-CA1D15FD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8C8445-9172-4D5A-B96C-F2433F73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4CC93-6A7A-4417-9762-2ED25C58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848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F304-A386-4F27-BC16-FFF46EB2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6C215-497B-4B3F-BB8C-D1546A2F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D9EC61-D24F-4ED4-96BB-F72D67C7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B1B9CB-C2D3-43A4-9A73-3E5DED3A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89726F-67ED-450F-BBE8-2B863C51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53B226-527A-41A5-898A-49C6789F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355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6028D-997F-47AD-8DBC-4E497B2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E49BB0-AE00-4FDA-89FB-6D13006E0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4F5EB9-EC99-42A5-B8A5-530E2FDD3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7DEF91-7EAF-4A01-8437-F180E336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86891-C400-447F-8DC4-A3ECD4D2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03BF0-8D6D-4EF3-BCCC-0F3A2F49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147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4FB8B-918C-4EE3-8407-A45CBF2B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64897-CEF5-43F4-853C-E18B124C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14A48-79DF-455B-8F7E-55E9379BA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9841-7351-4894-A4FD-2F43700E9138}" type="datetimeFigureOut">
              <a:rPr lang="LID4096" smtClean="0"/>
              <a:t>04/29/2026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48AA2-EF27-443C-9B40-27C4ED712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D6E07-E033-417D-9DA4-EA7DB0F03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956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1C737D-1110-4F55-A58B-B86992BBFCB5}"/>
              </a:ext>
            </a:extLst>
          </p:cNvPr>
          <p:cNvSpPr/>
          <p:nvPr/>
        </p:nvSpPr>
        <p:spPr>
          <a:xfrm>
            <a:off x="0" y="5055"/>
            <a:ext cx="12192000" cy="6858000"/>
          </a:xfrm>
          <a:prstGeom prst="rect">
            <a:avLst/>
          </a:prstGeom>
          <a:solidFill>
            <a:srgbClr val="006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uk-UA" sz="4400" b="1" dirty="0" smtClean="0">
                <a:latin typeface="Rubik"/>
                <a:ea typeface="Rubik"/>
                <a:cs typeface="Rubik"/>
                <a:sym typeface="Rubik"/>
              </a:rPr>
              <a:t>Трудове законодавство у запитаннях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uk-UA" sz="4400" b="1" dirty="0" smtClean="0">
                <a:latin typeface="Rubik"/>
                <a:ea typeface="Rubik"/>
                <a:cs typeface="Rubik"/>
                <a:sym typeface="Rubik"/>
              </a:rPr>
              <a:t>і відповідях</a:t>
            </a:r>
            <a:endParaRPr lang="uk-UA" sz="4400" b="1" dirty="0" smtClean="0">
              <a:latin typeface="Rubik"/>
              <a:ea typeface="Rubik"/>
              <a:cs typeface="Rubik"/>
              <a:sym typeface="Rubik"/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uk-UA" sz="2400" b="1" dirty="0" smtClean="0">
                <a:latin typeface="Rubik"/>
                <a:ea typeface="Rubik"/>
                <a:cs typeface="Rubik"/>
                <a:sym typeface="Rubik"/>
              </a:rPr>
              <a:t>Олена Коновалова,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uk-UA" sz="2400" b="1" dirty="0" smtClean="0">
                <a:latin typeface="Rubik"/>
                <a:ea typeface="Rubik"/>
                <a:cs typeface="Rubik"/>
                <a:sym typeface="Rubik"/>
              </a:rPr>
              <a:t>заступник директора департаменту з питань праці –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uk-UA" sz="2400" b="1" dirty="0" smtClean="0">
                <a:latin typeface="Rubik"/>
                <a:ea typeface="Rubik"/>
                <a:cs typeface="Rubik"/>
                <a:sym typeface="Rubik"/>
              </a:rPr>
              <a:t>начальник відділу нагляду за додержанням законодавства про працю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endParaRPr lang="uk-UA" b="1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93CC89-74AA-4856-91D0-DE53BBD0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11" y="450591"/>
            <a:ext cx="2952750" cy="1057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7DD35C-3C68-4EAF-95D3-5601F9DBC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9988"/>
            <a:ext cx="12192000" cy="1383796"/>
          </a:xfrm>
          <a:prstGeom prst="rect">
            <a:avLst/>
          </a:prstGeom>
        </p:spPr>
      </p:pic>
      <p:sp>
        <p:nvSpPr>
          <p:cNvPr id="9" name="Google Shape;611;p112">
            <a:extLst>
              <a:ext uri="{FF2B5EF4-FFF2-40B4-BE49-F238E27FC236}">
                <a16:creationId xmlns:a16="http://schemas.microsoft.com/office/drawing/2014/main" id="{3A4C4D81-7AD4-4E43-BC98-BB02423BE1CC}"/>
              </a:ext>
            </a:extLst>
          </p:cNvPr>
          <p:cNvSpPr txBox="1">
            <a:spLocks/>
          </p:cNvSpPr>
          <p:nvPr/>
        </p:nvSpPr>
        <p:spPr>
          <a:xfrm>
            <a:off x="1004000" y="6193784"/>
            <a:ext cx="10184000" cy="6692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7786"/>
            </a:pPr>
            <a:r>
              <a:rPr lang="uk-UA" sz="1800" dirty="0" smtClean="0">
                <a:solidFill>
                  <a:schemeClr val="lt1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Open Sans"/>
              </a:rPr>
              <a:t>Квітень </a:t>
            </a:r>
            <a:r>
              <a:rPr lang="uk-UA" sz="1800" dirty="0" smtClean="0">
                <a:solidFill>
                  <a:schemeClr val="lt1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Open Sans"/>
              </a:rPr>
              <a:t>2026</a:t>
            </a:r>
            <a:endParaRPr lang="ru-RU" sz="1800" dirty="0"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44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170245" y="93803"/>
            <a:ext cx="9160000" cy="9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990"/>
            </a:pPr>
            <a:r>
              <a:rPr lang="uk-UA" b="1" dirty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Простій</a:t>
            </a:r>
            <a:endParaRPr b="1" dirty="0">
              <a:solidFill>
                <a:srgbClr val="2C64DF"/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7817" y="5522606"/>
            <a:ext cx="9914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зупинення роботи, викликане відсутністю організаційних або технічних умов, необхідних для виконання роботи, невідворотною силою або іншими обставинами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8846584"/>
              </p:ext>
            </p:extLst>
          </p:nvPr>
        </p:nvGraphicFramePr>
        <p:xfrm>
          <a:off x="1245059" y="1217808"/>
          <a:ext cx="10541955" cy="413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03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080001" y="196733"/>
            <a:ext cx="8263504" cy="9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990"/>
            </a:pPr>
            <a:r>
              <a:rPr lang="uk-UA" b="1" dirty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Призупинення дії трудового </a:t>
            </a:r>
            <a:r>
              <a:rPr lang="uk-UA" b="1" dirty="0" smtClean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договору</a:t>
            </a:r>
            <a:endParaRPr b="1" dirty="0">
              <a:solidFill>
                <a:srgbClr val="2C64DF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8757049"/>
              </p:ext>
            </p:extLst>
          </p:nvPr>
        </p:nvGraphicFramePr>
        <p:xfrm>
          <a:off x="1204691" y="1709482"/>
          <a:ext cx="10516254" cy="465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9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080001" y="196733"/>
            <a:ext cx="8263504" cy="9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990"/>
            </a:pPr>
            <a:r>
              <a:rPr lang="uk-UA" b="1" dirty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Призупинення дії трудового </a:t>
            </a:r>
            <a:r>
              <a:rPr lang="uk-UA" b="1" dirty="0" smtClean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договору</a:t>
            </a:r>
            <a:endParaRPr b="1" dirty="0">
              <a:solidFill>
                <a:srgbClr val="2C64DF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346" y="1745796"/>
            <a:ext cx="10523476" cy="1231106"/>
          </a:xfrm>
          <a:prstGeom prst="rect">
            <a:avLst/>
          </a:prstGeom>
          <a:noFill/>
          <a:ln>
            <a:solidFill>
              <a:srgbClr val="FFCC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Тривалість</a:t>
            </a:r>
            <a:endParaRPr lang="uk-UA" sz="2600" b="1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за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ініціативи однієї із сторін сукупно на строк </a:t>
            </a:r>
            <a:r>
              <a:rPr lang="uk-UA" sz="2400" dirty="0">
                <a:solidFill>
                  <a:srgbClr val="FFCC2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 більше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ніж 90 календарних днів під час дії воєнного 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стану (з 14.03.2026)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344" y="4909524"/>
            <a:ext cx="10523476" cy="1200329"/>
          </a:xfrm>
          <a:prstGeom prst="rect">
            <a:avLst/>
          </a:prstGeom>
          <a:noFill/>
          <a:ln>
            <a:solidFill>
              <a:srgbClr val="FFCC2E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Роботодавець </a:t>
            </a:r>
            <a:r>
              <a:rPr lang="uk-UA" sz="2400" dirty="0" smtClean="0">
                <a:solidFill>
                  <a:srgbClr val="FFC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повинен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за 14 календарних днів до відновлення дії трудового договору повідомити працівника про необхідність стати до роботи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7344" y="3566765"/>
            <a:ext cx="10523477" cy="830997"/>
          </a:xfrm>
          <a:prstGeom prst="rect">
            <a:avLst/>
          </a:prstGeom>
          <a:noFill/>
          <a:ln>
            <a:solidFill>
              <a:srgbClr val="FFCC2E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Може бути продовжений </a:t>
            </a:r>
            <a:r>
              <a:rPr lang="uk-UA" sz="2400" dirty="0" smtClean="0">
                <a:solidFill>
                  <a:srgbClr val="FFCC2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за згодою сторін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але не більше ніж до дня припинення або скасування воєнного стану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080001" y="196733"/>
            <a:ext cx="8263504" cy="9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990"/>
            </a:pPr>
            <a:r>
              <a:rPr lang="uk-UA" b="1" dirty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Призупинення дії трудового </a:t>
            </a:r>
            <a:r>
              <a:rPr lang="uk-UA" b="1" dirty="0" smtClean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договору</a:t>
            </a:r>
            <a:endParaRPr b="1" dirty="0">
              <a:solidFill>
                <a:srgbClr val="2C64DF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093" y="1817189"/>
            <a:ext cx="10523476" cy="4524315"/>
          </a:xfrm>
          <a:prstGeom prst="rect">
            <a:avLst/>
          </a:prstGeom>
          <a:noFill/>
          <a:ln>
            <a:solidFill>
              <a:srgbClr val="FFCC2E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Після закінчення строку призупинення дії трудового договору дія трудового договору відновлюється в повному обсязі. </a:t>
            </a:r>
          </a:p>
          <a:p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 разі неможливості виконання сторонами трудового договору передбачених ним обов’язків цей трудовий договір припиняється з підстав, визначених законом.</a:t>
            </a:r>
          </a:p>
          <a:p>
            <a:endParaRPr lang="uk-UA" sz="24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 разі припинення трудового договору роботодавець зобов’язаний провести розрахунок із працівником, а також видати трудову книжку (за умови зберігання трудової книжки у роботодавця) не пізніше наступного робочого дня після пред’явлення звільненим працівником письмової вимоги.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080001" y="196733"/>
            <a:ext cx="8263504" cy="9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990"/>
            </a:pPr>
            <a:r>
              <a:rPr lang="uk-UA" b="1" dirty="0" smtClean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Припинення трудового договору</a:t>
            </a:r>
            <a:endParaRPr b="1" dirty="0">
              <a:solidFill>
                <a:srgbClr val="2C64DF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093" y="1817189"/>
            <a:ext cx="10523476" cy="4154984"/>
          </a:xfrm>
          <a:prstGeom prst="rect">
            <a:avLst/>
          </a:prstGeom>
          <a:noFill/>
          <a:ln>
            <a:solidFill>
              <a:srgbClr val="FFCC2E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Стаття 36 КЗпП України</a:t>
            </a:r>
          </a:p>
          <a:p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1) угода сторін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4) розірвання трудового договору з ініціативи працівника (статті 38, 39), з ініціативи роботодавця (статті 40, 41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);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5) переведення працівника, за його згодою, на інше 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підприємство;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6) 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відмова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від продовження роботи у зв'язку із зміною істотних умов праці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8-3) відсутність працівника на роботі та інформації про причини такої відсутності понад чотири місяці поспіль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9) підстави, передбачені іншими законами.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2" y="400171"/>
            <a:ext cx="886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C64E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Надомна робота</a:t>
            </a:r>
            <a:endParaRPr lang="uk-UA" sz="4400" b="1" dirty="0">
              <a:solidFill>
                <a:srgbClr val="2C64E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6501" y="1256730"/>
            <a:ext cx="1038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Надомна робота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-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робота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виконується працівником за місцем його проживання або в інших визначених ним приміщеннях, що характеризуються наявністю закріпленої зони, технічних засобів (основних виробничих і невиробничих фондів, інструменту, приладів, інвентарю) або їх сукупності, 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поза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виробничими чи робочими приміщеннями роботодавця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algn="just"/>
            <a:endParaRPr lang="uk-UA" sz="2400" b="1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uk-UA" sz="2400" b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Робоче </a:t>
            </a:r>
            <a:r>
              <a:rPr lang="uk-UA" sz="2400" b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місце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працівника є фіксованим та не може бути змінено з ініціативи працівника без погодження з 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роботодавцем. 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ru-RU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 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працівників поширюється загальний режим роботи підприємства, установи, організації</a:t>
            </a:r>
            <a:r>
              <a:rPr lang="ru-RU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algn="just"/>
            <a:r>
              <a:rPr lang="uk-UA" sz="2400" b="1" i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(стаття </a:t>
            </a:r>
            <a:r>
              <a:rPr lang="uk-UA" sz="2400" b="1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60-1 КЗпП України</a:t>
            </a:r>
            <a:r>
              <a:rPr lang="ru-RU" sz="2400" b="1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endParaRPr lang="uk-UA" sz="2400" b="1" i="1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147F19-06A0-453C-8EA0-80BF094F2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2882203" y="3001321"/>
            <a:ext cx="6754284" cy="870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77D115-AC0C-4416-A4A4-EAF89236E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41" y="1"/>
            <a:ext cx="2828259" cy="148115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0C6D8C-064F-4B9F-B177-54DAFCA3D8E6}"/>
              </a:ext>
            </a:extLst>
          </p:cNvPr>
          <p:cNvGrpSpPr/>
          <p:nvPr/>
        </p:nvGrpSpPr>
        <p:grpSpPr>
          <a:xfrm>
            <a:off x="10358262" y="6149829"/>
            <a:ext cx="1649716" cy="616896"/>
            <a:chOff x="11913295" y="6194801"/>
            <a:chExt cx="1497117" cy="4206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DC5744-EE3A-4D90-8B31-4BBC94B91187}"/>
                </a:ext>
              </a:extLst>
            </p:cNvPr>
            <p:cNvSpPr txBox="1"/>
            <p:nvPr/>
          </p:nvSpPr>
          <p:spPr>
            <a:xfrm>
              <a:off x="11916349" y="6194801"/>
              <a:ext cx="1243211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9E5B5-4D62-417A-8085-97ED6CA286AB}"/>
                </a:ext>
              </a:extLst>
            </p:cNvPr>
            <p:cNvSpPr txBox="1"/>
            <p:nvPr/>
          </p:nvSpPr>
          <p:spPr>
            <a:xfrm>
              <a:off x="11913295" y="6426549"/>
              <a:ext cx="1315200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16" name="Блок-схема: решение 15">
              <a:extLst>
                <a:ext uri="{FF2B5EF4-FFF2-40B4-BE49-F238E27FC236}">
                  <a16:creationId xmlns:a16="http://schemas.microsoft.com/office/drawing/2014/main" id="{D320CEA3-AF0C-496A-9E21-B3E0A40CC003}"/>
                </a:ext>
              </a:extLst>
            </p:cNvPr>
            <p:cNvSpPr/>
            <p:nvPr/>
          </p:nvSpPr>
          <p:spPr>
            <a:xfrm>
              <a:off x="13136812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333"/>
            </a:p>
          </p:txBody>
        </p:sp>
        <p:sp>
          <p:nvSpPr>
            <p:cNvPr id="17" name="Блок-схема: решение 16">
              <a:extLst>
                <a:ext uri="{FF2B5EF4-FFF2-40B4-BE49-F238E27FC236}">
                  <a16:creationId xmlns:a16="http://schemas.microsoft.com/office/drawing/2014/main" id="{D3963AF0-EEAC-488F-826C-01C91C53A7ED}"/>
                </a:ext>
              </a:extLst>
            </p:cNvPr>
            <p:cNvSpPr/>
            <p:nvPr/>
          </p:nvSpPr>
          <p:spPr>
            <a:xfrm>
              <a:off x="13136812" y="6469292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333"/>
            </a:p>
          </p:txBody>
        </p:sp>
      </p:grpSp>
    </p:spTree>
    <p:extLst>
      <p:ext uri="{BB962C8B-B14F-4D97-AF65-F5344CB8AC3E}">
        <p14:creationId xmlns:p14="http://schemas.microsoft.com/office/powerpoint/2010/main" val="3613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2" y="400171"/>
            <a:ext cx="886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C64E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Дистанційна робота</a:t>
            </a:r>
            <a:endParaRPr lang="uk-UA" sz="4400" b="1" dirty="0">
              <a:solidFill>
                <a:srgbClr val="2C64E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6502" y="1383389"/>
            <a:ext cx="1038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Дистанційна робота -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робота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виконується працівником поза робочими приміщеннями чи територією роботодавця, в будь-якому місці </a:t>
            </a:r>
            <a:r>
              <a:rPr lang="uk-UA" sz="2400" b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за вибором працівника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та з використанням інформаційно-комунікаційних технологій.</a:t>
            </a:r>
          </a:p>
          <a:p>
            <a:pPr algn="just"/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 разі запровадження дистанційної роботи працівник </a:t>
            </a:r>
            <a:r>
              <a:rPr lang="uk-UA" sz="2400" b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самостійно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визначає робоче місце та несе відповідальність за забезпечення безпечних і нешкідливих умов праці на ньому</a:t>
            </a:r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algn="just"/>
            <a:endParaRPr lang="uk-UA" sz="24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Працівник розподіляє робочий час на власний розсуд</a:t>
            </a:r>
            <a:r>
              <a:rPr lang="ru-RU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uk-UA" sz="2400" b="1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(стаття 60-2 КЗпП України</a:t>
            </a:r>
            <a:r>
              <a:rPr lang="ru-RU" sz="2400" b="1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endParaRPr lang="uk-UA" sz="2400" b="1" i="1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147F19-06A0-453C-8EA0-80BF094F2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2882203" y="3001321"/>
            <a:ext cx="6754284" cy="870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77D115-AC0C-4416-A4A4-EAF89236E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41" y="1"/>
            <a:ext cx="2828259" cy="148115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0C6D8C-064F-4B9F-B177-54DAFCA3D8E6}"/>
              </a:ext>
            </a:extLst>
          </p:cNvPr>
          <p:cNvGrpSpPr/>
          <p:nvPr/>
        </p:nvGrpSpPr>
        <p:grpSpPr>
          <a:xfrm>
            <a:off x="10358262" y="6149829"/>
            <a:ext cx="1649716" cy="616896"/>
            <a:chOff x="11913295" y="6194801"/>
            <a:chExt cx="1497117" cy="4206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DC5744-EE3A-4D90-8B31-4BBC94B91187}"/>
                </a:ext>
              </a:extLst>
            </p:cNvPr>
            <p:cNvSpPr txBox="1"/>
            <p:nvPr/>
          </p:nvSpPr>
          <p:spPr>
            <a:xfrm>
              <a:off x="11916349" y="6194801"/>
              <a:ext cx="1243211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9E5B5-4D62-417A-8085-97ED6CA286AB}"/>
                </a:ext>
              </a:extLst>
            </p:cNvPr>
            <p:cNvSpPr txBox="1"/>
            <p:nvPr/>
          </p:nvSpPr>
          <p:spPr>
            <a:xfrm>
              <a:off x="11913295" y="6426549"/>
              <a:ext cx="1315200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16" name="Блок-схема: решение 15">
              <a:extLst>
                <a:ext uri="{FF2B5EF4-FFF2-40B4-BE49-F238E27FC236}">
                  <a16:creationId xmlns:a16="http://schemas.microsoft.com/office/drawing/2014/main" id="{D320CEA3-AF0C-496A-9E21-B3E0A40CC003}"/>
                </a:ext>
              </a:extLst>
            </p:cNvPr>
            <p:cNvSpPr/>
            <p:nvPr/>
          </p:nvSpPr>
          <p:spPr>
            <a:xfrm>
              <a:off x="13136812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333"/>
            </a:p>
          </p:txBody>
        </p:sp>
        <p:sp>
          <p:nvSpPr>
            <p:cNvPr id="17" name="Блок-схема: решение 16">
              <a:extLst>
                <a:ext uri="{FF2B5EF4-FFF2-40B4-BE49-F238E27FC236}">
                  <a16:creationId xmlns:a16="http://schemas.microsoft.com/office/drawing/2014/main" id="{D3963AF0-EEAC-488F-826C-01C91C53A7ED}"/>
                </a:ext>
              </a:extLst>
            </p:cNvPr>
            <p:cNvSpPr/>
            <p:nvPr/>
          </p:nvSpPr>
          <p:spPr>
            <a:xfrm>
              <a:off x="13136812" y="6469292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333"/>
            </a:p>
          </p:txBody>
        </p:sp>
      </p:grpSp>
    </p:spTree>
    <p:extLst>
      <p:ext uri="{BB962C8B-B14F-4D97-AF65-F5344CB8AC3E}">
        <p14:creationId xmlns:p14="http://schemas.microsoft.com/office/powerpoint/2010/main" val="14354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1" y="259673"/>
            <a:ext cx="886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2C64E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Домашня праця</a:t>
            </a:r>
            <a:endParaRPr lang="uk-UA" sz="4400" b="1" dirty="0">
              <a:solidFill>
                <a:srgbClr val="2C64E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6501" y="1234981"/>
            <a:ext cx="1038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Домашній працівник - це фізична особа, яка виконує домашню працю у межах трудових відносин з роботодавцем.</a:t>
            </a:r>
          </a:p>
          <a:p>
            <a:pPr algn="just"/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Домашня праця - це робота, яка виконується для домогосподарства за трудовим </a:t>
            </a:r>
            <a:r>
              <a:rPr lang="ru-RU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договором.</a:t>
            </a:r>
          </a:p>
          <a:p>
            <a:pPr algn="just"/>
            <a:endParaRPr lang="uk-UA" sz="24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домашніми працівниками укладається трудовий договір, який є основним документом, що засвідчує виникнення, зміну та припинення трудових відносин та визначає права та обов’язки сторін, а також є підставою для допуску домашнього працівника до роботи після здійснення роботодавцем повідомлення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органів Державної податкової служби про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прийняття домашнього працівника на 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роботу.</a:t>
            </a: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uk-UA" sz="2400" b="1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(Глава </a:t>
            </a:r>
            <a:r>
              <a:rPr lang="en-US" sz="2400" b="1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XI-</a:t>
            </a:r>
            <a:r>
              <a:rPr lang="uk-UA" sz="2400" b="1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 КЗпП України</a:t>
            </a:r>
            <a:r>
              <a:rPr lang="ru-RU" sz="2400" b="1" i="1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endParaRPr lang="uk-UA" sz="2400" b="1" i="1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147F19-06A0-453C-8EA0-80BF094F2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2882203" y="3001321"/>
            <a:ext cx="6754284" cy="870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77D115-AC0C-4416-A4A4-EAF89236E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41" y="1"/>
            <a:ext cx="2828259" cy="148115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10C6D8C-064F-4B9F-B177-54DAFCA3D8E6}"/>
              </a:ext>
            </a:extLst>
          </p:cNvPr>
          <p:cNvGrpSpPr/>
          <p:nvPr/>
        </p:nvGrpSpPr>
        <p:grpSpPr>
          <a:xfrm>
            <a:off x="10358262" y="6149829"/>
            <a:ext cx="1649716" cy="616896"/>
            <a:chOff x="11913295" y="6194801"/>
            <a:chExt cx="1497117" cy="4206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DC5744-EE3A-4D90-8B31-4BBC94B91187}"/>
                </a:ext>
              </a:extLst>
            </p:cNvPr>
            <p:cNvSpPr txBox="1"/>
            <p:nvPr/>
          </p:nvSpPr>
          <p:spPr>
            <a:xfrm>
              <a:off x="11916349" y="6194801"/>
              <a:ext cx="1243211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9E5B5-4D62-417A-8085-97ED6CA286AB}"/>
                </a:ext>
              </a:extLst>
            </p:cNvPr>
            <p:cNvSpPr txBox="1"/>
            <p:nvPr/>
          </p:nvSpPr>
          <p:spPr>
            <a:xfrm>
              <a:off x="11913295" y="6426549"/>
              <a:ext cx="1315200" cy="18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16" name="Блок-схема: решение 15">
              <a:extLst>
                <a:ext uri="{FF2B5EF4-FFF2-40B4-BE49-F238E27FC236}">
                  <a16:creationId xmlns:a16="http://schemas.microsoft.com/office/drawing/2014/main" id="{D320CEA3-AF0C-496A-9E21-B3E0A40CC003}"/>
                </a:ext>
              </a:extLst>
            </p:cNvPr>
            <p:cNvSpPr/>
            <p:nvPr/>
          </p:nvSpPr>
          <p:spPr>
            <a:xfrm>
              <a:off x="13136812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333"/>
            </a:p>
          </p:txBody>
        </p:sp>
        <p:sp>
          <p:nvSpPr>
            <p:cNvPr id="17" name="Блок-схема: решение 16">
              <a:extLst>
                <a:ext uri="{FF2B5EF4-FFF2-40B4-BE49-F238E27FC236}">
                  <a16:creationId xmlns:a16="http://schemas.microsoft.com/office/drawing/2014/main" id="{D3963AF0-EEAC-488F-826C-01C91C53A7ED}"/>
                </a:ext>
              </a:extLst>
            </p:cNvPr>
            <p:cNvSpPr/>
            <p:nvPr/>
          </p:nvSpPr>
          <p:spPr>
            <a:xfrm>
              <a:off x="13136812" y="6469292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333"/>
            </a:p>
          </p:txBody>
        </p:sp>
      </p:grpSp>
    </p:spTree>
    <p:extLst>
      <p:ext uri="{BB962C8B-B14F-4D97-AF65-F5344CB8AC3E}">
        <p14:creationId xmlns:p14="http://schemas.microsoft.com/office/powerpoint/2010/main" val="7641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E97A9-B6E9-4C55-9CE7-46140F5A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879792" y="3005246"/>
            <a:ext cx="6775448" cy="872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4B0CF-C51B-47B3-BBD0-D4B8BAB1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28" y="-183428"/>
            <a:ext cx="2862222" cy="149894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7A034B2-CAC5-48AF-8ED8-48DE8F559D9B}"/>
              </a:ext>
            </a:extLst>
          </p:cNvPr>
          <p:cNvGrpSpPr/>
          <p:nvPr/>
        </p:nvGrpSpPr>
        <p:grpSpPr>
          <a:xfrm>
            <a:off x="10336800" y="6056604"/>
            <a:ext cx="1588800" cy="622398"/>
            <a:chOff x="10389600" y="6161601"/>
            <a:chExt cx="1588800" cy="6223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4FFC07-A60C-4CFA-ACCD-8A2127709881}"/>
                </a:ext>
              </a:extLst>
            </p:cNvPr>
            <p:cNvSpPr txBox="1"/>
            <p:nvPr/>
          </p:nvSpPr>
          <p:spPr>
            <a:xfrm>
              <a:off x="10393190" y="6161601"/>
              <a:ext cx="1243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A1008-9038-48CF-B6D6-42C72C7DC681}"/>
                </a:ext>
              </a:extLst>
            </p:cNvPr>
            <p:cNvSpPr txBox="1"/>
            <p:nvPr/>
          </p:nvSpPr>
          <p:spPr>
            <a:xfrm>
              <a:off x="10389600" y="6507000"/>
              <a:ext cx="131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>
              <a:extLst>
                <a:ext uri="{FF2B5EF4-FFF2-40B4-BE49-F238E27FC236}">
                  <a16:creationId xmlns:a16="http://schemas.microsoft.com/office/drawing/2014/main" id="{101858AE-7944-4BE3-9614-2D39AA131080}"/>
                </a:ext>
              </a:extLst>
            </p:cNvPr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Блок-схема: решение 9">
              <a:extLst>
                <a:ext uri="{FF2B5EF4-FFF2-40B4-BE49-F238E27FC236}">
                  <a16:creationId xmlns:a16="http://schemas.microsoft.com/office/drawing/2014/main" id="{6FEF45DF-96DB-456D-8C7F-9E055D26475B}"/>
                </a:ext>
              </a:extLst>
            </p:cNvPr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8" name="Google Shape;208;p26">
            <a:extLst>
              <a:ext uri="{FF2B5EF4-FFF2-40B4-BE49-F238E27FC236}">
                <a16:creationId xmlns:a16="http://schemas.microsoft.com/office/drawing/2014/main" id="{9D1F7A0B-39BE-450B-8CAC-71D53A840523}"/>
              </a:ext>
            </a:extLst>
          </p:cNvPr>
          <p:cNvSpPr txBox="1"/>
          <p:nvPr/>
        </p:nvSpPr>
        <p:spPr>
          <a:xfrm>
            <a:off x="2771787" y="909119"/>
            <a:ext cx="708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 b="1" dirty="0">
                <a:solidFill>
                  <a:srgbClr val="2C64DF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ДЯКУЮ ЗА УВАГУ !</a:t>
            </a:r>
            <a:endParaRPr sz="5000" b="1" dirty="0">
              <a:solidFill>
                <a:srgbClr val="2C64DF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9E0CBE9-2507-439E-AA14-35854539C533}"/>
              </a:ext>
            </a:extLst>
          </p:cNvPr>
          <p:cNvGrpSpPr/>
          <p:nvPr/>
        </p:nvGrpSpPr>
        <p:grpSpPr>
          <a:xfrm>
            <a:off x="7857145" y="2167081"/>
            <a:ext cx="3865233" cy="3564486"/>
            <a:chOff x="6022498" y="2098682"/>
            <a:chExt cx="2702115" cy="249186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936E7D-084F-4B05-BAC6-08ACBD235FEA}"/>
                </a:ext>
              </a:extLst>
            </p:cNvPr>
            <p:cNvSpPr txBox="1"/>
            <p:nvPr/>
          </p:nvSpPr>
          <p:spPr>
            <a:xfrm>
              <a:off x="6022498" y="4067330"/>
              <a:ext cx="27021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Сервіс онлайн консультацій «інтерактивний інспектор»</a:t>
              </a:r>
            </a:p>
          </p:txBody>
        </p:sp>
        <p:pic>
          <p:nvPicPr>
            <p:cNvPr id="31" name="Picture 4" descr="https://lh4.googleusercontent.com/8X4CeYy7R_NsOtLrs1zSljyrOEHDdnKHo_ZzgWf43dBZhXuUXjzURdJb_IlX4yGx4ICd8DqG3S9Av1MrvAIDhVczSGluv2A441w2hzzf7F4Ymwkz3t8Fcg8Ac673m3J-2Gfjyv-uQlWjrZoJakiQGvjOXw=s2048">
              <a:extLst>
                <a:ext uri="{FF2B5EF4-FFF2-40B4-BE49-F238E27FC236}">
                  <a16:creationId xmlns:a16="http://schemas.microsoft.com/office/drawing/2014/main" id="{0B4DCFBC-7F15-4840-96AA-C0BDF06E9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18" y="2098682"/>
              <a:ext cx="1869970" cy="18699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C70B50-AFF2-4642-AD65-BA35ADD4044B}"/>
              </a:ext>
            </a:extLst>
          </p:cNvPr>
          <p:cNvGrpSpPr/>
          <p:nvPr/>
        </p:nvGrpSpPr>
        <p:grpSpPr>
          <a:xfrm>
            <a:off x="1793625" y="2167080"/>
            <a:ext cx="3695559" cy="3561013"/>
            <a:chOff x="1024974" y="2098682"/>
            <a:chExt cx="2583499" cy="2489440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B136EE1-5ECE-4D2C-B48A-CC6DE46A5829}"/>
                </a:ext>
              </a:extLst>
            </p:cNvPr>
            <p:cNvSpPr/>
            <p:nvPr/>
          </p:nvSpPr>
          <p:spPr>
            <a:xfrm>
              <a:off x="1024974" y="4064902"/>
              <a:ext cx="20889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Інформаційний портал </a:t>
              </a:r>
              <a:r>
                <a:rPr lang="en-US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pratsia.in.ua </a:t>
              </a:r>
              <a:endParaRPr lang="uk-UA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3A15B29-F5C5-498E-BF33-06CF71B90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2301" y="2098682"/>
              <a:ext cx="2346172" cy="186996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85C83E2-726A-497B-AEDB-77535A22ADE6}"/>
              </a:ext>
            </a:extLst>
          </p:cNvPr>
          <p:cNvGrpSpPr/>
          <p:nvPr/>
        </p:nvGrpSpPr>
        <p:grpSpPr>
          <a:xfrm>
            <a:off x="4903729" y="2167082"/>
            <a:ext cx="3313026" cy="3869192"/>
            <a:chOff x="3608473" y="2098683"/>
            <a:chExt cx="2316077" cy="270488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8F5B7C-5D07-4592-AD9E-BF2BC08FE6EB}"/>
                </a:ext>
              </a:extLst>
            </p:cNvPr>
            <p:cNvSpPr txBox="1"/>
            <p:nvPr/>
          </p:nvSpPr>
          <p:spPr>
            <a:xfrm>
              <a:off x="3608473" y="4064902"/>
              <a:ext cx="23160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Анімаційні ролики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https://m.youtube.com/@user-om9dz7ey4r/videos</a:t>
              </a:r>
              <a:endParaRPr lang="uk-UA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  <p:pic>
          <p:nvPicPr>
            <p:cNvPr id="37" name="Picture 6" descr="https://lh5.googleusercontent.com/KQsImu21MByBj5Ov1-7eStznLOV-9IQHZDrowS3lzsZXtZhCFoFaC4AHveibIeX-WzZ69gaEeKeBPaZbKUkdEGgp4Kf2GEgDboxP9gX2AAWcHNPnrT1dXqnWcQ-KCjPd9sZUd-7JEQGmtQjWWNXhyTjFlQ=s2048">
              <a:extLst>
                <a:ext uri="{FF2B5EF4-FFF2-40B4-BE49-F238E27FC236}">
                  <a16:creationId xmlns:a16="http://schemas.microsoft.com/office/drawing/2014/main" id="{F008D60E-F7C9-4D1B-BB62-28420F6F9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2" t="23416" r="22355" b="13870"/>
            <a:stretch/>
          </p:blipFill>
          <p:spPr bwMode="auto">
            <a:xfrm>
              <a:off x="3725297" y="2098683"/>
              <a:ext cx="2010651" cy="177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1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E97A9-B6E9-4C55-9CE7-46140F5A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879792" y="3005246"/>
            <a:ext cx="6775448" cy="872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4B0CF-C51B-47B3-BBD0-D4B8BAB1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75" y="-102092"/>
            <a:ext cx="2862222" cy="149894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7A034B2-CAC5-48AF-8ED8-48DE8F559D9B}"/>
              </a:ext>
            </a:extLst>
          </p:cNvPr>
          <p:cNvGrpSpPr/>
          <p:nvPr/>
        </p:nvGrpSpPr>
        <p:grpSpPr>
          <a:xfrm>
            <a:off x="10336800" y="6056604"/>
            <a:ext cx="1588800" cy="622398"/>
            <a:chOff x="10389600" y="6161601"/>
            <a:chExt cx="1588800" cy="6223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4FFC07-A60C-4CFA-ACCD-8A2127709881}"/>
                </a:ext>
              </a:extLst>
            </p:cNvPr>
            <p:cNvSpPr txBox="1"/>
            <p:nvPr/>
          </p:nvSpPr>
          <p:spPr>
            <a:xfrm>
              <a:off x="10393190" y="6161601"/>
              <a:ext cx="1243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A1008-9038-48CF-B6D6-42C72C7DC681}"/>
                </a:ext>
              </a:extLst>
            </p:cNvPr>
            <p:cNvSpPr txBox="1"/>
            <p:nvPr/>
          </p:nvSpPr>
          <p:spPr>
            <a:xfrm>
              <a:off x="10389600" y="6507000"/>
              <a:ext cx="131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>
              <a:extLst>
                <a:ext uri="{FF2B5EF4-FFF2-40B4-BE49-F238E27FC236}">
                  <a16:creationId xmlns:a16="http://schemas.microsoft.com/office/drawing/2014/main" id="{101858AE-7944-4BE3-9614-2D39AA131080}"/>
                </a:ext>
              </a:extLst>
            </p:cNvPr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Блок-схема: решение 9">
              <a:extLst>
                <a:ext uri="{FF2B5EF4-FFF2-40B4-BE49-F238E27FC236}">
                  <a16:creationId xmlns:a16="http://schemas.microsoft.com/office/drawing/2014/main" id="{6FEF45DF-96DB-456D-8C7F-9E055D26475B}"/>
                </a:ext>
              </a:extLst>
            </p:cNvPr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4" name="Google Shape;685;p128">
            <a:extLst>
              <a:ext uri="{FF2B5EF4-FFF2-40B4-BE49-F238E27FC236}">
                <a16:creationId xmlns:a16="http://schemas.microsoft.com/office/drawing/2014/main" id="{085066B2-D04D-486A-8571-71EC184E56BA}"/>
              </a:ext>
            </a:extLst>
          </p:cNvPr>
          <p:cNvSpPr txBox="1"/>
          <p:nvPr/>
        </p:nvSpPr>
        <p:spPr>
          <a:xfrm>
            <a:off x="1278895" y="259809"/>
            <a:ext cx="838789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4400" b="1" dirty="0" smtClean="0">
                <a:solidFill>
                  <a:srgbClr val="2C64DF"/>
                </a:solidFill>
                <a:latin typeface="Rubik"/>
                <a:ea typeface="Rubik"/>
                <a:cs typeface="Rubik"/>
                <a:sym typeface="Rubik"/>
              </a:rPr>
              <a:t>План презентації</a:t>
            </a:r>
            <a:endParaRPr sz="4400" b="1" dirty="0">
              <a:solidFill>
                <a:srgbClr val="2C64D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7874" y="2154975"/>
            <a:ext cx="10522541" cy="201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4400" b="1" dirty="0" smtClean="0">
                <a:solidFill>
                  <a:srgbClr val="2C64DF"/>
                </a:solidFill>
              </a:rPr>
              <a:t>Здійснення державного контролю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4400" b="1" dirty="0" smtClean="0">
                <a:solidFill>
                  <a:srgbClr val="2C64DF"/>
                </a:solidFill>
              </a:rPr>
              <a:t>Найпоширеніші запитання</a:t>
            </a:r>
          </a:p>
        </p:txBody>
      </p:sp>
    </p:spTree>
    <p:extLst>
      <p:ext uri="{BB962C8B-B14F-4D97-AF65-F5344CB8AC3E}">
        <p14:creationId xmlns:p14="http://schemas.microsoft.com/office/powerpoint/2010/main" val="7640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B866D-09DC-4C5C-9ED9-6927177B50B0}"/>
              </a:ext>
            </a:extLst>
          </p:cNvPr>
          <p:cNvSpPr/>
          <p:nvPr/>
        </p:nvSpPr>
        <p:spPr>
          <a:xfrm>
            <a:off x="1081487" y="339652"/>
            <a:ext cx="8054199" cy="691127"/>
          </a:xfrm>
          <a:prstGeom prst="rect">
            <a:avLst/>
          </a:prstGeom>
          <a:solidFill>
            <a:srgbClr val="FFC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E97A9-B6E9-4C55-9CE7-46140F5A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879792" y="3005246"/>
            <a:ext cx="6775448" cy="872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4B0CF-C51B-47B3-BBD0-D4B8BAB1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28" y="-183428"/>
            <a:ext cx="2862222" cy="149894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7A034B2-CAC5-48AF-8ED8-48DE8F559D9B}"/>
              </a:ext>
            </a:extLst>
          </p:cNvPr>
          <p:cNvGrpSpPr/>
          <p:nvPr/>
        </p:nvGrpSpPr>
        <p:grpSpPr>
          <a:xfrm>
            <a:off x="10336800" y="6056604"/>
            <a:ext cx="1588800" cy="622398"/>
            <a:chOff x="10389600" y="6161601"/>
            <a:chExt cx="1588800" cy="6223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4FFC07-A60C-4CFA-ACCD-8A2127709881}"/>
                </a:ext>
              </a:extLst>
            </p:cNvPr>
            <p:cNvSpPr txBox="1"/>
            <p:nvPr/>
          </p:nvSpPr>
          <p:spPr>
            <a:xfrm>
              <a:off x="10393190" y="6161601"/>
              <a:ext cx="1243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A1008-9038-48CF-B6D6-42C72C7DC681}"/>
                </a:ext>
              </a:extLst>
            </p:cNvPr>
            <p:cNvSpPr txBox="1"/>
            <p:nvPr/>
          </p:nvSpPr>
          <p:spPr>
            <a:xfrm>
              <a:off x="10389600" y="6507000"/>
              <a:ext cx="131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>
              <a:extLst>
                <a:ext uri="{FF2B5EF4-FFF2-40B4-BE49-F238E27FC236}">
                  <a16:creationId xmlns:a16="http://schemas.microsoft.com/office/drawing/2014/main" id="{101858AE-7944-4BE3-9614-2D39AA131080}"/>
                </a:ext>
              </a:extLst>
            </p:cNvPr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Блок-схема: решение 9">
              <a:extLst>
                <a:ext uri="{FF2B5EF4-FFF2-40B4-BE49-F238E27FC236}">
                  <a16:creationId xmlns:a16="http://schemas.microsoft.com/office/drawing/2014/main" id="{6FEF45DF-96DB-456D-8C7F-9E055D26475B}"/>
                </a:ext>
              </a:extLst>
            </p:cNvPr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4" name="Google Shape;685;p128">
            <a:extLst>
              <a:ext uri="{FF2B5EF4-FFF2-40B4-BE49-F238E27FC236}">
                <a16:creationId xmlns:a16="http://schemas.microsoft.com/office/drawing/2014/main" id="{085066B2-D04D-486A-8571-71EC184E56BA}"/>
              </a:ext>
            </a:extLst>
          </p:cNvPr>
          <p:cNvSpPr txBox="1"/>
          <p:nvPr/>
        </p:nvSpPr>
        <p:spPr>
          <a:xfrm>
            <a:off x="1256055" y="231592"/>
            <a:ext cx="838789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4400" b="1" dirty="0" smtClean="0">
                <a:solidFill>
                  <a:srgbClr val="2C64DF"/>
                </a:solidFill>
                <a:latin typeface="Rubik"/>
                <a:ea typeface="Rubik"/>
                <a:cs typeface="Rubik"/>
                <a:sym typeface="Rubik"/>
              </a:rPr>
              <a:t>Державний контроль</a:t>
            </a:r>
            <a:endParaRPr sz="4400" b="1" dirty="0">
              <a:solidFill>
                <a:srgbClr val="2C64D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1487" y="1239900"/>
            <a:ext cx="1066439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C64DF"/>
                </a:solidFill>
              </a:rPr>
              <a:t>Державна служба України з питань праці</a:t>
            </a:r>
            <a:endParaRPr lang="uk-UA" sz="3600" dirty="0" smtClean="0">
              <a:solidFill>
                <a:srgbClr val="2C64DF"/>
              </a:solidFill>
            </a:endParaRPr>
          </a:p>
          <a:p>
            <a:r>
              <a:rPr lang="uk-UA" sz="2800" b="1" dirty="0">
                <a:solidFill>
                  <a:srgbClr val="2C64DF"/>
                </a:solidFill>
              </a:rPr>
              <a:t>реалізує</a:t>
            </a:r>
            <a:r>
              <a:rPr lang="uk-UA" sz="2800" dirty="0">
                <a:solidFill>
                  <a:srgbClr val="2C64DF"/>
                </a:solidFill>
              </a:rPr>
              <a:t> державну політику у </a:t>
            </a:r>
            <a:r>
              <a:rPr lang="uk-UA" sz="2800" dirty="0" smtClean="0">
                <a:solidFill>
                  <a:srgbClr val="2C64DF"/>
                </a:solidFill>
              </a:rPr>
              <a:t>сферах: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2C64DF"/>
                </a:solidFill>
              </a:rPr>
              <a:t>промислової </a:t>
            </a:r>
            <a:r>
              <a:rPr lang="uk-UA" sz="2800" dirty="0">
                <a:solidFill>
                  <a:srgbClr val="2C64DF"/>
                </a:solidFill>
              </a:rPr>
              <a:t>безпеки, </a:t>
            </a:r>
            <a:endParaRPr lang="uk-UA" sz="2800" dirty="0" smtClean="0">
              <a:solidFill>
                <a:srgbClr val="2C64D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2C64DF"/>
                </a:solidFill>
              </a:rPr>
              <a:t>охорони </a:t>
            </a:r>
            <a:r>
              <a:rPr lang="uk-UA" sz="2800" dirty="0">
                <a:solidFill>
                  <a:srgbClr val="2C64DF"/>
                </a:solidFill>
              </a:rPr>
              <a:t>праці, </a:t>
            </a:r>
            <a:endParaRPr lang="uk-UA" sz="2800" dirty="0" smtClean="0">
              <a:solidFill>
                <a:srgbClr val="2C64D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2C64DF"/>
                </a:solidFill>
              </a:rPr>
              <a:t>гігієни </a:t>
            </a:r>
            <a:r>
              <a:rPr lang="uk-UA" sz="2800" dirty="0">
                <a:solidFill>
                  <a:srgbClr val="2C64DF"/>
                </a:solidFill>
              </a:rPr>
              <a:t>праці, </a:t>
            </a:r>
            <a:endParaRPr lang="uk-UA" sz="2800" dirty="0" smtClean="0">
              <a:solidFill>
                <a:srgbClr val="2C64D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2C64DF"/>
                </a:solidFill>
              </a:rPr>
              <a:t>поводження </a:t>
            </a:r>
            <a:r>
              <a:rPr lang="uk-UA" sz="2800" dirty="0">
                <a:solidFill>
                  <a:srgbClr val="2C64DF"/>
                </a:solidFill>
              </a:rPr>
              <a:t>з вибуховими матеріалами промислового призначення, </a:t>
            </a:r>
            <a:endParaRPr lang="uk-UA" sz="2800" dirty="0" smtClean="0">
              <a:solidFill>
                <a:srgbClr val="2C64D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2C64DF"/>
                </a:solidFill>
              </a:rPr>
              <a:t>здійснення </a:t>
            </a:r>
            <a:r>
              <a:rPr lang="uk-UA" sz="2800" dirty="0">
                <a:solidFill>
                  <a:srgbClr val="2C64DF"/>
                </a:solidFill>
              </a:rPr>
              <a:t>державного гірничого нагляду, </a:t>
            </a:r>
            <a:endParaRPr lang="uk-UA" sz="2800" dirty="0" smtClean="0">
              <a:solidFill>
                <a:srgbClr val="2C64D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2C64DF"/>
                </a:solidFill>
              </a:rPr>
              <a:t>з </a:t>
            </a:r>
            <a:r>
              <a:rPr lang="uk-UA" sz="2800" dirty="0">
                <a:solidFill>
                  <a:srgbClr val="2C64DF"/>
                </a:solidFill>
              </a:rPr>
              <a:t>питань нагляду та контролю за додержанням законодавства про працю, зайнятість населення, загальнообов’язкове державне соціальне </a:t>
            </a:r>
            <a:r>
              <a:rPr lang="uk-UA" sz="2800" dirty="0" smtClean="0">
                <a:solidFill>
                  <a:srgbClr val="2C64DF"/>
                </a:solidFill>
              </a:rPr>
              <a:t>страхування</a:t>
            </a:r>
            <a:endParaRPr lang="uk-UA" sz="2800" dirty="0" smtClean="0">
              <a:solidFill>
                <a:srgbClr val="2C64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B866D-09DC-4C5C-9ED9-6927177B50B0}"/>
              </a:ext>
            </a:extLst>
          </p:cNvPr>
          <p:cNvSpPr/>
          <p:nvPr/>
        </p:nvSpPr>
        <p:spPr>
          <a:xfrm>
            <a:off x="1081487" y="339652"/>
            <a:ext cx="8054199" cy="691127"/>
          </a:xfrm>
          <a:prstGeom prst="rect">
            <a:avLst/>
          </a:prstGeom>
          <a:solidFill>
            <a:srgbClr val="FFC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E97A9-B6E9-4C55-9CE7-46140F5A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879792" y="3005246"/>
            <a:ext cx="6775448" cy="872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4B0CF-C51B-47B3-BBD0-D4B8BAB1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28" y="-183428"/>
            <a:ext cx="2862222" cy="149894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7A034B2-CAC5-48AF-8ED8-48DE8F559D9B}"/>
              </a:ext>
            </a:extLst>
          </p:cNvPr>
          <p:cNvGrpSpPr/>
          <p:nvPr/>
        </p:nvGrpSpPr>
        <p:grpSpPr>
          <a:xfrm>
            <a:off x="10336800" y="6056604"/>
            <a:ext cx="1588800" cy="622398"/>
            <a:chOff x="10389600" y="6161601"/>
            <a:chExt cx="1588800" cy="6223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4FFC07-A60C-4CFA-ACCD-8A2127709881}"/>
                </a:ext>
              </a:extLst>
            </p:cNvPr>
            <p:cNvSpPr txBox="1"/>
            <p:nvPr/>
          </p:nvSpPr>
          <p:spPr>
            <a:xfrm>
              <a:off x="10393190" y="6161601"/>
              <a:ext cx="1243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A1008-9038-48CF-B6D6-42C72C7DC681}"/>
                </a:ext>
              </a:extLst>
            </p:cNvPr>
            <p:cNvSpPr txBox="1"/>
            <p:nvPr/>
          </p:nvSpPr>
          <p:spPr>
            <a:xfrm>
              <a:off x="10389600" y="6507000"/>
              <a:ext cx="131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>
              <a:extLst>
                <a:ext uri="{FF2B5EF4-FFF2-40B4-BE49-F238E27FC236}">
                  <a16:creationId xmlns:a16="http://schemas.microsoft.com/office/drawing/2014/main" id="{101858AE-7944-4BE3-9614-2D39AA131080}"/>
                </a:ext>
              </a:extLst>
            </p:cNvPr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Блок-схема: решение 9">
              <a:extLst>
                <a:ext uri="{FF2B5EF4-FFF2-40B4-BE49-F238E27FC236}">
                  <a16:creationId xmlns:a16="http://schemas.microsoft.com/office/drawing/2014/main" id="{6FEF45DF-96DB-456D-8C7F-9E055D26475B}"/>
                </a:ext>
              </a:extLst>
            </p:cNvPr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4" name="Google Shape;685;p128">
            <a:extLst>
              <a:ext uri="{FF2B5EF4-FFF2-40B4-BE49-F238E27FC236}">
                <a16:creationId xmlns:a16="http://schemas.microsoft.com/office/drawing/2014/main" id="{085066B2-D04D-486A-8571-71EC184E56BA}"/>
              </a:ext>
            </a:extLst>
          </p:cNvPr>
          <p:cNvSpPr txBox="1"/>
          <p:nvPr/>
        </p:nvSpPr>
        <p:spPr>
          <a:xfrm>
            <a:off x="1256055" y="231592"/>
            <a:ext cx="838789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4400" b="1" dirty="0" smtClean="0">
                <a:solidFill>
                  <a:srgbClr val="2C64DF"/>
                </a:solidFill>
                <a:latin typeface="Rubik"/>
                <a:ea typeface="Rubik"/>
                <a:cs typeface="Rubik"/>
                <a:sym typeface="Rubik"/>
              </a:rPr>
              <a:t>Державний контроль</a:t>
            </a:r>
            <a:endParaRPr sz="4400" b="1" dirty="0">
              <a:solidFill>
                <a:srgbClr val="2C64D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8530" y="1101644"/>
            <a:ext cx="105705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C64DF"/>
                </a:solidFill>
              </a:rPr>
              <a:t>Підстави для здійснення контролю</a:t>
            </a:r>
            <a:r>
              <a:rPr lang="uk-UA" sz="3600" dirty="0" smtClean="0">
                <a:solidFill>
                  <a:srgbClr val="2C64DF"/>
                </a:solidFill>
              </a:rPr>
              <a:t>:</a:t>
            </a:r>
            <a:endParaRPr lang="uk-UA" sz="3600" dirty="0" smtClean="0">
              <a:solidFill>
                <a:srgbClr val="2C64DF"/>
              </a:solidFill>
            </a:endParaRPr>
          </a:p>
          <a:p>
            <a:endParaRPr lang="uk-UA" sz="2400" dirty="0" smtClean="0">
              <a:solidFill>
                <a:srgbClr val="2C64D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</a:rPr>
              <a:t>Рішення суду;</a:t>
            </a:r>
            <a:endParaRPr lang="uk-UA" sz="2600" dirty="0" smtClean="0">
              <a:solidFill>
                <a:srgbClr val="2C64D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</a:rPr>
              <a:t>Заява суб’єкта господарювання; </a:t>
            </a:r>
            <a:endParaRPr lang="uk-UA" sz="2600" dirty="0" smtClean="0">
              <a:solidFill>
                <a:srgbClr val="2C64D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</a:rPr>
              <a:t>Виконання припису;</a:t>
            </a:r>
            <a:endParaRPr lang="uk-UA" sz="2600" dirty="0" smtClean="0">
              <a:solidFill>
                <a:srgbClr val="2C64D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</a:rPr>
              <a:t>Звернення працівника </a:t>
            </a:r>
            <a:r>
              <a:rPr lang="uk-UA" sz="2600" b="1" i="1" dirty="0" smtClean="0">
                <a:solidFill>
                  <a:srgbClr val="2C64DF"/>
                </a:solidFill>
              </a:rPr>
              <a:t>(</a:t>
            </a:r>
            <a:r>
              <a:rPr lang="ru-RU" sz="2600" b="1" i="1" dirty="0">
                <a:solidFill>
                  <a:srgbClr val="2C64DF"/>
                </a:solidFill>
              </a:rPr>
              <a:t>за </a:t>
            </a:r>
            <a:r>
              <a:rPr lang="uk-UA" sz="2600" b="1" i="1" dirty="0" smtClean="0">
                <a:solidFill>
                  <a:srgbClr val="2C64DF"/>
                </a:solidFill>
              </a:rPr>
              <a:t>наявності загрози, що має негативний вплив на життя та здоров’я</a:t>
            </a:r>
            <a:r>
              <a:rPr lang="uk-UA" sz="2600" b="1" i="1" dirty="0" smtClean="0">
                <a:solidFill>
                  <a:srgbClr val="2C64DF"/>
                </a:solidFill>
              </a:rPr>
              <a:t>)</a:t>
            </a:r>
            <a:r>
              <a:rPr lang="uk-UA" sz="2600" b="1" dirty="0" smtClean="0">
                <a:solidFill>
                  <a:srgbClr val="2C64DF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</a:rPr>
              <a:t>Доручення Прем’єр-міністра України;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</a:rPr>
              <a:t>Настання</a:t>
            </a:r>
            <a:r>
              <a:rPr lang="ru-RU" sz="2600" dirty="0" smtClean="0">
                <a:solidFill>
                  <a:srgbClr val="2C64DF"/>
                </a:solidFill>
              </a:rPr>
              <a:t> </a:t>
            </a:r>
            <a:r>
              <a:rPr lang="uk-UA" sz="2600" dirty="0" smtClean="0">
                <a:solidFill>
                  <a:srgbClr val="2C64DF"/>
                </a:solidFill>
              </a:rPr>
              <a:t>аварії, смерті потерпілого внаслідок нещасного випадку або професійного захворювання.</a:t>
            </a:r>
            <a:endParaRPr lang="uk-UA" sz="2400" dirty="0">
              <a:solidFill>
                <a:srgbClr val="2C64DF"/>
              </a:solidFill>
            </a:endParaRPr>
          </a:p>
          <a:p>
            <a:endParaRPr lang="uk-UA" sz="2400" b="1" i="1" dirty="0" smtClean="0">
              <a:solidFill>
                <a:srgbClr val="2C64DF"/>
              </a:solidFill>
            </a:endParaRPr>
          </a:p>
          <a:p>
            <a:r>
              <a:rPr lang="uk-UA" sz="2400" b="1" i="1" dirty="0" smtClean="0">
                <a:solidFill>
                  <a:srgbClr val="2C64DF"/>
                </a:solidFill>
              </a:rPr>
              <a:t>(постанова КМУ від 13.03.2022 № 303 «</a:t>
            </a:r>
            <a:r>
              <a:rPr lang="ru-RU" sz="2400" b="1" i="1" dirty="0">
                <a:solidFill>
                  <a:srgbClr val="2C64DF"/>
                </a:solidFill>
              </a:rPr>
              <a:t>Про </a:t>
            </a:r>
            <a:r>
              <a:rPr lang="uk-UA" sz="2400" b="1" i="1" dirty="0" smtClean="0">
                <a:solidFill>
                  <a:srgbClr val="2C64DF"/>
                </a:solidFill>
              </a:rPr>
              <a:t>припинення заходів державного нагляду (контролю) в умовах воєнного</a:t>
            </a:r>
            <a:r>
              <a:rPr lang="ru-RU" sz="2400" b="1" i="1" dirty="0" smtClean="0">
                <a:solidFill>
                  <a:srgbClr val="2C64DF"/>
                </a:solidFill>
              </a:rPr>
              <a:t> </a:t>
            </a:r>
            <a:r>
              <a:rPr lang="ru-RU" sz="2400" b="1" i="1" dirty="0">
                <a:solidFill>
                  <a:srgbClr val="2C64DF"/>
                </a:solidFill>
              </a:rPr>
              <a:t>стану</a:t>
            </a:r>
            <a:r>
              <a:rPr lang="uk-UA" sz="2400" b="1" i="1" dirty="0" smtClean="0">
                <a:solidFill>
                  <a:srgbClr val="2C64DF"/>
                </a:solidFill>
              </a:rPr>
              <a:t>»)</a:t>
            </a:r>
            <a:endParaRPr lang="uk-UA" sz="2400" b="1" i="1" dirty="0">
              <a:solidFill>
                <a:srgbClr val="2C64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E97A9-B6E9-4C55-9CE7-46140F5A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879792" y="3005246"/>
            <a:ext cx="6775448" cy="872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4B0CF-C51B-47B3-BBD0-D4B8BAB1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28" y="-183428"/>
            <a:ext cx="2862222" cy="149894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7A034B2-CAC5-48AF-8ED8-48DE8F559D9B}"/>
              </a:ext>
            </a:extLst>
          </p:cNvPr>
          <p:cNvGrpSpPr/>
          <p:nvPr/>
        </p:nvGrpSpPr>
        <p:grpSpPr>
          <a:xfrm>
            <a:off x="10336800" y="6056604"/>
            <a:ext cx="1588800" cy="622398"/>
            <a:chOff x="10389600" y="6161601"/>
            <a:chExt cx="1588800" cy="6223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4FFC07-A60C-4CFA-ACCD-8A2127709881}"/>
                </a:ext>
              </a:extLst>
            </p:cNvPr>
            <p:cNvSpPr txBox="1"/>
            <p:nvPr/>
          </p:nvSpPr>
          <p:spPr>
            <a:xfrm>
              <a:off x="10393190" y="6161601"/>
              <a:ext cx="1243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A1008-9038-48CF-B6D6-42C72C7DC681}"/>
                </a:ext>
              </a:extLst>
            </p:cNvPr>
            <p:cNvSpPr txBox="1"/>
            <p:nvPr/>
          </p:nvSpPr>
          <p:spPr>
            <a:xfrm>
              <a:off x="10389600" y="6507000"/>
              <a:ext cx="131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>
              <a:extLst>
                <a:ext uri="{FF2B5EF4-FFF2-40B4-BE49-F238E27FC236}">
                  <a16:creationId xmlns:a16="http://schemas.microsoft.com/office/drawing/2014/main" id="{101858AE-7944-4BE3-9614-2D39AA131080}"/>
                </a:ext>
              </a:extLst>
            </p:cNvPr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Блок-схема: решение 9">
              <a:extLst>
                <a:ext uri="{FF2B5EF4-FFF2-40B4-BE49-F238E27FC236}">
                  <a16:creationId xmlns:a16="http://schemas.microsoft.com/office/drawing/2014/main" id="{6FEF45DF-96DB-456D-8C7F-9E055D26475B}"/>
                </a:ext>
              </a:extLst>
            </p:cNvPr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5CD332-7A34-4B8E-8E4A-C1D70E58ADF3}"/>
              </a:ext>
            </a:extLst>
          </p:cNvPr>
          <p:cNvSpPr/>
          <p:nvPr/>
        </p:nvSpPr>
        <p:spPr>
          <a:xfrm>
            <a:off x="1235076" y="717885"/>
            <a:ext cx="5292724" cy="587976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B866D-09DC-4C5C-9ED9-6927177B50B0}"/>
              </a:ext>
            </a:extLst>
          </p:cNvPr>
          <p:cNvSpPr/>
          <p:nvPr/>
        </p:nvSpPr>
        <p:spPr>
          <a:xfrm>
            <a:off x="4264429" y="1337092"/>
            <a:ext cx="7804526" cy="4995661"/>
          </a:xfrm>
          <a:prstGeom prst="rect">
            <a:avLst/>
          </a:prstGeom>
          <a:solidFill>
            <a:srgbClr val="FFC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Google Shape;685;p128">
            <a:extLst>
              <a:ext uri="{FF2B5EF4-FFF2-40B4-BE49-F238E27FC236}">
                <a16:creationId xmlns:a16="http://schemas.microsoft.com/office/drawing/2014/main" id="{EF1DFD91-DF5E-4F34-BE8F-68694FEC1920}"/>
              </a:ext>
            </a:extLst>
          </p:cNvPr>
          <p:cNvSpPr txBox="1"/>
          <p:nvPr/>
        </p:nvSpPr>
        <p:spPr>
          <a:xfrm>
            <a:off x="4623914" y="1364750"/>
            <a:ext cx="744504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2400" b="1" dirty="0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Наказ Мінекономіки від 16.06.2023 № 5782 "Про здійснення позапланових заходів державного нагляду (контролю) протягом періоду воєнного </a:t>
            </a:r>
            <a:r>
              <a:rPr lang="uk-UA" sz="2400" b="1" noProof="1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cтану</a:t>
            </a:r>
            <a:r>
              <a:rPr lang="uk-UA" sz="2400" b="1" dirty="0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"</a:t>
            </a:r>
            <a:endParaRPr lang="uk-UA" sz="2400" b="1" dirty="0">
              <a:solidFill>
                <a:srgbClr val="2C64DF"/>
              </a:solidFill>
              <a:latin typeface="Rubik" panose="02000604000000020004" pitchFamily="2" charset="-79"/>
              <a:ea typeface="Rubik"/>
              <a:cs typeface="Rubik" panose="02000604000000020004" pitchFamily="2" charset="-79"/>
              <a:sym typeface="Rubik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4D60E21-B701-4D36-9A6B-986D89BBAAC0}"/>
              </a:ext>
            </a:extLst>
          </p:cNvPr>
          <p:cNvGrpSpPr/>
          <p:nvPr/>
        </p:nvGrpSpPr>
        <p:grpSpPr>
          <a:xfrm>
            <a:off x="5341937" y="2073604"/>
            <a:ext cx="104776" cy="82550"/>
            <a:chOff x="1628774" y="1924050"/>
            <a:chExt cx="104776" cy="82550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4C7958A3-ECD0-412E-90E9-D176A7FC4D32}"/>
                </a:ext>
              </a:extLst>
            </p:cNvPr>
            <p:cNvSpPr/>
            <p:nvPr/>
          </p:nvSpPr>
          <p:spPr>
            <a:xfrm rot="5400000">
              <a:off x="1639887" y="1912937"/>
              <a:ext cx="82550" cy="104776"/>
            </a:xfrm>
            <a:prstGeom prst="roundRect">
              <a:avLst>
                <a:gd name="adj" fmla="val 50000"/>
              </a:avLst>
            </a:prstGeom>
            <a:solidFill>
              <a:srgbClr val="2C6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5957D28-3D07-45FA-850E-8F119813F099}"/>
                </a:ext>
              </a:extLst>
            </p:cNvPr>
            <p:cNvSpPr/>
            <p:nvPr/>
          </p:nvSpPr>
          <p:spPr>
            <a:xfrm>
              <a:off x="1628774" y="1924050"/>
              <a:ext cx="68400" cy="82550"/>
            </a:xfrm>
            <a:prstGeom prst="rect">
              <a:avLst/>
            </a:prstGeom>
            <a:solidFill>
              <a:srgbClr val="2C6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E820F103-6761-4404-BD87-3D4B6E27AB4D}"/>
              </a:ext>
            </a:extLst>
          </p:cNvPr>
          <p:cNvSpPr/>
          <p:nvPr/>
        </p:nvSpPr>
        <p:spPr>
          <a:xfrm>
            <a:off x="4277474" y="3441701"/>
            <a:ext cx="130461" cy="621233"/>
          </a:xfrm>
          <a:prstGeom prst="rect">
            <a:avLst/>
          </a:prstGeom>
          <a:solidFill>
            <a:srgbClr val="2C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9" name="Google Shape;685;p128">
            <a:extLst>
              <a:ext uri="{FF2B5EF4-FFF2-40B4-BE49-F238E27FC236}">
                <a16:creationId xmlns:a16="http://schemas.microsoft.com/office/drawing/2014/main" id="{AE3AD58C-0A0E-4202-AD7E-025BE1143955}"/>
              </a:ext>
            </a:extLst>
          </p:cNvPr>
          <p:cNvSpPr txBox="1"/>
          <p:nvPr/>
        </p:nvSpPr>
        <p:spPr>
          <a:xfrm>
            <a:off x="4690550" y="3164363"/>
            <a:ext cx="7293239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>
              <a:buFontTx/>
              <a:buChar char="-"/>
            </a:pPr>
            <a:r>
              <a:rPr lang="uk-UA" sz="2400" dirty="0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звернення працівника</a:t>
            </a:r>
            <a:r>
              <a:rPr lang="ru-RU" sz="2400" dirty="0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;</a:t>
            </a:r>
          </a:p>
          <a:p>
            <a:pPr marL="171450" lvl="0" indent="-171450">
              <a:buFontTx/>
              <a:buChar char="-"/>
            </a:pPr>
            <a:r>
              <a:rPr lang="uk-UA" sz="2400" dirty="0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доручення Прем’єр-міністра України;</a:t>
            </a:r>
          </a:p>
          <a:p>
            <a:pPr marL="171450" lvl="0" indent="-171450">
              <a:buFontTx/>
              <a:buChar char="-"/>
            </a:pPr>
            <a:r>
              <a:rPr lang="uk-UA" sz="2400" dirty="0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настання аварії, смерті потерпілого внаслідок нещасного випадку або професійного захворювання; </a:t>
            </a:r>
          </a:p>
          <a:p>
            <a:pPr marL="171450" lvl="0" indent="-171450">
              <a:buFontTx/>
              <a:buChar char="-"/>
            </a:pPr>
            <a:r>
              <a:rPr lang="uk-UA" sz="2400" dirty="0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перевірка виконання припису</a:t>
            </a:r>
            <a:r>
              <a:rPr lang="ru-RU" sz="2400" dirty="0" smtClean="0">
                <a:solidFill>
                  <a:srgbClr val="2C64DF"/>
                </a:solidFill>
                <a:latin typeface="Rubik" panose="02000604000000020004" pitchFamily="2" charset="-79"/>
                <a:ea typeface="Rubik"/>
                <a:cs typeface="Rubik" panose="02000604000000020004" pitchFamily="2" charset="-79"/>
                <a:sym typeface="Rubik"/>
              </a:rPr>
              <a:t>.</a:t>
            </a:r>
            <a:endParaRPr lang="ru-RU" sz="2400" dirty="0">
              <a:solidFill>
                <a:srgbClr val="2C64DF"/>
              </a:solidFill>
              <a:latin typeface="Rubik" panose="02000604000000020004" pitchFamily="2" charset="-79"/>
              <a:ea typeface="Rubik"/>
              <a:cs typeface="Rubik" panose="02000604000000020004" pitchFamily="2" charset="-79"/>
              <a:sym typeface="Rubik"/>
            </a:endParaRPr>
          </a:p>
          <a:p>
            <a:pPr marL="171450" lvl="0" indent="-171450">
              <a:buFontTx/>
              <a:buChar char="-"/>
            </a:pPr>
            <a:endParaRPr lang="ru-RU" sz="1200" dirty="0">
              <a:latin typeface="Rubik" panose="02000604000000020004" pitchFamily="2" charset="-79"/>
              <a:ea typeface="Rubik"/>
              <a:cs typeface="Rubik" panose="02000604000000020004" pitchFamily="2" charset="-79"/>
              <a:sym typeface="Rubik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FFA5297-9A78-457E-977F-ECF9900D4553}"/>
              </a:ext>
            </a:extLst>
          </p:cNvPr>
          <p:cNvSpPr/>
          <p:nvPr/>
        </p:nvSpPr>
        <p:spPr>
          <a:xfrm>
            <a:off x="11422109" y="5943728"/>
            <a:ext cx="130461" cy="397012"/>
          </a:xfrm>
          <a:prstGeom prst="rect">
            <a:avLst/>
          </a:prstGeom>
          <a:solidFill>
            <a:srgbClr val="2C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FFB866D-09DC-4C5C-9ED9-6927177B50B0}"/>
              </a:ext>
            </a:extLst>
          </p:cNvPr>
          <p:cNvSpPr/>
          <p:nvPr/>
        </p:nvSpPr>
        <p:spPr>
          <a:xfrm>
            <a:off x="1244178" y="160188"/>
            <a:ext cx="8054199" cy="691127"/>
          </a:xfrm>
          <a:prstGeom prst="rect">
            <a:avLst/>
          </a:prstGeom>
          <a:solidFill>
            <a:srgbClr val="FFC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2C64DF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Державний контроль</a:t>
            </a:r>
            <a:endParaRPr lang="uk-UA" sz="4400" b="1" dirty="0">
              <a:solidFill>
                <a:srgbClr val="2C64DF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58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FB866D-09DC-4C5C-9ED9-6927177B50B0}"/>
              </a:ext>
            </a:extLst>
          </p:cNvPr>
          <p:cNvSpPr/>
          <p:nvPr/>
        </p:nvSpPr>
        <p:spPr>
          <a:xfrm>
            <a:off x="1081487" y="339652"/>
            <a:ext cx="8054199" cy="691127"/>
          </a:xfrm>
          <a:prstGeom prst="rect">
            <a:avLst/>
          </a:prstGeom>
          <a:solidFill>
            <a:srgbClr val="FFC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E97A9-B6E9-4C55-9CE7-46140F5A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879792" y="3005246"/>
            <a:ext cx="6775448" cy="8729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4B0CF-C51B-47B3-BBD0-D4B8BAB1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28" y="-183428"/>
            <a:ext cx="2862222" cy="149894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7A034B2-CAC5-48AF-8ED8-48DE8F559D9B}"/>
              </a:ext>
            </a:extLst>
          </p:cNvPr>
          <p:cNvGrpSpPr/>
          <p:nvPr/>
        </p:nvGrpSpPr>
        <p:grpSpPr>
          <a:xfrm>
            <a:off x="10336800" y="6056604"/>
            <a:ext cx="1588800" cy="622398"/>
            <a:chOff x="10389600" y="6161601"/>
            <a:chExt cx="1588800" cy="6223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4FFC07-A60C-4CFA-ACCD-8A2127709881}"/>
                </a:ext>
              </a:extLst>
            </p:cNvPr>
            <p:cNvSpPr txBox="1"/>
            <p:nvPr/>
          </p:nvSpPr>
          <p:spPr>
            <a:xfrm>
              <a:off x="10393190" y="6161601"/>
              <a:ext cx="1243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www.dsp.gov.ua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A1008-9038-48CF-B6D6-42C72C7DC681}"/>
                </a:ext>
              </a:extLst>
            </p:cNvPr>
            <p:cNvSpPr txBox="1"/>
            <p:nvPr/>
          </p:nvSpPr>
          <p:spPr>
            <a:xfrm>
              <a:off x="10389600" y="6507000"/>
              <a:ext cx="131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solidFill>
                    <a:srgbClr val="4778AE"/>
                  </a:solidFill>
                </a:rPr>
                <a:t>www.pratsia.in.ua</a:t>
              </a:r>
              <a:endParaRPr lang="LID4096" sz="12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>
              <a:extLst>
                <a:ext uri="{FF2B5EF4-FFF2-40B4-BE49-F238E27FC236}">
                  <a16:creationId xmlns:a16="http://schemas.microsoft.com/office/drawing/2014/main" id="{101858AE-7944-4BE3-9614-2D39AA131080}"/>
                </a:ext>
              </a:extLst>
            </p:cNvPr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Блок-схема: решение 9">
              <a:extLst>
                <a:ext uri="{FF2B5EF4-FFF2-40B4-BE49-F238E27FC236}">
                  <a16:creationId xmlns:a16="http://schemas.microsoft.com/office/drawing/2014/main" id="{6FEF45DF-96DB-456D-8C7F-9E055D26475B}"/>
                </a:ext>
              </a:extLst>
            </p:cNvPr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4" name="Google Shape;685;p128">
            <a:extLst>
              <a:ext uri="{FF2B5EF4-FFF2-40B4-BE49-F238E27FC236}">
                <a16:creationId xmlns:a16="http://schemas.microsoft.com/office/drawing/2014/main" id="{085066B2-D04D-486A-8571-71EC184E56BA}"/>
              </a:ext>
            </a:extLst>
          </p:cNvPr>
          <p:cNvSpPr txBox="1"/>
          <p:nvPr/>
        </p:nvSpPr>
        <p:spPr>
          <a:xfrm>
            <a:off x="1256055" y="231592"/>
            <a:ext cx="838789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4400" b="1" dirty="0" smtClean="0">
                <a:solidFill>
                  <a:srgbClr val="2C64DF"/>
                </a:solidFill>
                <a:latin typeface="Rubik"/>
                <a:ea typeface="Rubik"/>
                <a:cs typeface="Rubik"/>
                <a:sym typeface="Rubik"/>
              </a:rPr>
              <a:t>Державний контроль</a:t>
            </a:r>
            <a:endParaRPr sz="4400" b="1" dirty="0">
              <a:solidFill>
                <a:srgbClr val="2C64D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8530" y="1201396"/>
            <a:ext cx="105705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2C64DF"/>
                </a:solidFill>
              </a:rPr>
              <a:t>Обмеження</a:t>
            </a:r>
            <a:r>
              <a:rPr lang="uk-UA" sz="3600" dirty="0" smtClean="0">
                <a:solidFill>
                  <a:srgbClr val="2C64DF"/>
                </a:solidFill>
              </a:rPr>
              <a:t>:</a:t>
            </a:r>
            <a:endParaRPr lang="uk-UA" sz="3600" dirty="0" smtClean="0">
              <a:solidFill>
                <a:srgbClr val="2C64D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2C64DF"/>
                </a:solidFill>
              </a:rPr>
              <a:t>Мобінг перевіряється окремо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2C64DF"/>
                </a:solidFill>
              </a:rPr>
              <a:t>Штрафи накладаються у разі невиконання припису</a:t>
            </a:r>
          </a:p>
          <a:p>
            <a:r>
              <a:rPr lang="uk-UA" sz="2400" b="1" i="1" dirty="0" smtClean="0">
                <a:solidFill>
                  <a:srgbClr val="2C64DF"/>
                </a:solidFill>
              </a:rPr>
              <a:t>(</a:t>
            </a:r>
            <a:r>
              <a:rPr lang="uk-UA" sz="2400" b="1" i="1" dirty="0">
                <a:solidFill>
                  <a:srgbClr val="2C64DF"/>
                </a:solidFill>
              </a:rPr>
              <a:t>стаття 16 Закону України «Про організацію трудових відносин і умовах воєнного стану»)</a:t>
            </a:r>
          </a:p>
          <a:p>
            <a:endParaRPr lang="uk-UA" sz="2400" dirty="0" smtClean="0">
              <a:solidFill>
                <a:srgbClr val="2C64D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</a:rPr>
              <a:t>Перелік питань визначено уніфікованим актом</a:t>
            </a:r>
          </a:p>
          <a:p>
            <a:r>
              <a:rPr lang="uk-UA" sz="2600" b="1" i="1" dirty="0" smtClean="0">
                <a:solidFill>
                  <a:srgbClr val="2C64DF"/>
                </a:solidFill>
              </a:rPr>
              <a:t>(стаття 4 Закону України «Про основні засади державного нагляду (контролю) у сфері господарської діяльності)</a:t>
            </a:r>
          </a:p>
          <a:p>
            <a:endParaRPr lang="uk-UA" sz="2600" b="1" i="1" dirty="0" smtClean="0">
              <a:solidFill>
                <a:srgbClr val="2C64D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</a:rPr>
              <a:t>Протокол про адміністративне правопорушення </a:t>
            </a:r>
            <a:r>
              <a:rPr lang="ru-RU" sz="2600" dirty="0">
                <a:solidFill>
                  <a:srgbClr val="2C64DF"/>
                </a:solidFill>
              </a:rPr>
              <a:t>не </a:t>
            </a:r>
            <a:r>
              <a:rPr lang="uk-UA" sz="2600" dirty="0" smtClean="0">
                <a:solidFill>
                  <a:srgbClr val="2C64DF"/>
                </a:solidFill>
              </a:rPr>
              <a:t>пізніше</a:t>
            </a:r>
            <a:r>
              <a:rPr lang="ru-RU" sz="2600" dirty="0" smtClean="0">
                <a:solidFill>
                  <a:srgbClr val="2C64DF"/>
                </a:solidFill>
              </a:rPr>
              <a:t> 24 годин</a:t>
            </a:r>
          </a:p>
          <a:p>
            <a:r>
              <a:rPr lang="uk-UA" sz="2600" b="1" i="1" dirty="0" smtClean="0">
                <a:solidFill>
                  <a:srgbClr val="2C64DF"/>
                </a:solidFill>
              </a:rPr>
              <a:t>(стаття 254 Кодексу України про адміністративні правопорушення)</a:t>
            </a:r>
            <a:endParaRPr lang="uk-UA" sz="2400" b="1" i="1" dirty="0" smtClean="0">
              <a:solidFill>
                <a:srgbClr val="2C64D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solidFill>
                <a:srgbClr val="2C64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1C737D-1110-4F55-A58B-B86992BBFCB5}"/>
              </a:ext>
            </a:extLst>
          </p:cNvPr>
          <p:cNvSpPr/>
          <p:nvPr/>
        </p:nvSpPr>
        <p:spPr>
          <a:xfrm>
            <a:off x="0" y="5055"/>
            <a:ext cx="12192000" cy="6858000"/>
          </a:xfrm>
          <a:prstGeom prst="rect">
            <a:avLst/>
          </a:prstGeom>
          <a:solidFill>
            <a:srgbClr val="006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spcBef>
                <a:spcPts val="0"/>
              </a:spcBef>
            </a:pPr>
            <a:endParaRPr lang="uk-UA" sz="4400" b="1" dirty="0" smtClean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93CC89-74AA-4856-91D0-DE53BBD0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50838"/>
            <a:ext cx="2952750" cy="1057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7DD35C-3C68-4EAF-95D3-5601F9DBC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1800"/>
            <a:ext cx="12192000" cy="1383796"/>
          </a:xfrm>
          <a:prstGeom prst="rect">
            <a:avLst/>
          </a:prstGeom>
        </p:spPr>
      </p:pic>
      <p:sp>
        <p:nvSpPr>
          <p:cNvPr id="9" name="Google Shape;611;p112">
            <a:extLst>
              <a:ext uri="{FF2B5EF4-FFF2-40B4-BE49-F238E27FC236}">
                <a16:creationId xmlns:a16="http://schemas.microsoft.com/office/drawing/2014/main" id="{3A4C4D81-7AD4-4E43-BC98-BB02423BE1CC}"/>
              </a:ext>
            </a:extLst>
          </p:cNvPr>
          <p:cNvSpPr txBox="1">
            <a:spLocks/>
          </p:cNvSpPr>
          <p:nvPr/>
        </p:nvSpPr>
        <p:spPr>
          <a:xfrm>
            <a:off x="1004000" y="6193784"/>
            <a:ext cx="10184000" cy="6692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7786"/>
            </a:pPr>
            <a:r>
              <a:rPr lang="uk-UA" sz="1800" dirty="0">
                <a:solidFill>
                  <a:schemeClr val="lt1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Open Sans"/>
              </a:rPr>
              <a:t>К</a:t>
            </a:r>
            <a:r>
              <a:rPr lang="uk-UA" sz="1800" dirty="0" smtClean="0">
                <a:solidFill>
                  <a:schemeClr val="lt1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Open Sans"/>
              </a:rPr>
              <a:t>вітень </a:t>
            </a:r>
            <a:r>
              <a:rPr lang="uk-UA" sz="1800" dirty="0" smtClean="0">
                <a:solidFill>
                  <a:schemeClr val="lt1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Open Sans"/>
              </a:rPr>
              <a:t>2026</a:t>
            </a:r>
            <a:endParaRPr lang="ru-RU" sz="1800" dirty="0"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139" y="1980952"/>
            <a:ext cx="113634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Найпоширеніші запитання з питань застосування законодавства про працю</a:t>
            </a:r>
            <a:endParaRPr lang="uk-UA" sz="4400" b="1" dirty="0">
              <a:solidFill>
                <a:schemeClr val="bg1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46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986" y="246156"/>
            <a:ext cx="95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Оформлення трудових відносин</a:t>
            </a:r>
            <a:endParaRPr lang="uk-UA" sz="4000" b="1" i="1" dirty="0">
              <a:solidFill>
                <a:srgbClr val="2C64DF"/>
              </a:solidFill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0053" y="1078733"/>
            <a:ext cx="107255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6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Працівник </a:t>
            </a:r>
            <a:r>
              <a:rPr lang="uk-UA" sz="26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 може бути допущений до роботи без укладення трудового </a:t>
            </a:r>
            <a:r>
              <a:rPr lang="uk-UA" sz="26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договору</a:t>
            </a:r>
            <a:r>
              <a:rPr lang="uk-UA" sz="26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(наказ + повідомлення)</a:t>
            </a:r>
            <a:r>
              <a:rPr lang="ru-RU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ru-RU" sz="26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/>
            <a:endParaRPr lang="uk-UA" sz="26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/>
            <a:r>
              <a:rPr lang="uk-UA" sz="26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 укладенні трудового договору громадянин зобов'язаний подати:</a:t>
            </a:r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  <a:p>
            <a:pPr lvl="0"/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паспорт або інший документ, що посвідчує особу, </a:t>
            </a:r>
          </a:p>
          <a:p>
            <a:pPr lvl="0"/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трудову книжку (у разі наявності) або відомості про трудову </a:t>
            </a:r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діяльність, </a:t>
            </a:r>
            <a:endParaRPr lang="uk-UA" sz="26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/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 </a:t>
            </a:r>
            <a:r>
              <a:rPr lang="uk-UA" sz="2600" b="1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 випадках, передбачених законодавством</a:t>
            </a:r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-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також документ про освіту (спеціальність, кваліфікацію),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 стан здоров'я,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відповідний військово-обліковий документ та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6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інші документи.</a:t>
            </a:r>
            <a:endParaRPr lang="uk-UA" sz="26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643" y="249199"/>
            <a:ext cx="910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C64DF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</a:rPr>
              <a:t>Відпустки без збереження заробітної плати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785" y="1218925"/>
            <a:ext cx="2755631" cy="24386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7770" y="1326417"/>
            <a:ext cx="103105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Визначеним категоріям громадян або за певних умов </a:t>
            </a:r>
            <a:endParaRPr lang="uk-UA" sz="24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ст. 25 ЗУ «Про відпустки»)</a:t>
            </a:r>
          </a:p>
          <a:p>
            <a:pPr lvl="0"/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ВПО або тим, хто виїхав за кордон (частина четверта </a:t>
            </a:r>
            <a:endParaRPr lang="uk-UA" sz="2400" dirty="0" smtClean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uk-UA" sz="2400" dirty="0" smtClean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</a:t>
            </a: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12 ЗУ № 2136)</a:t>
            </a:r>
          </a:p>
          <a:p>
            <a:pPr lvl="0"/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/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Підстава для надання відпустки:</a:t>
            </a:r>
          </a:p>
          <a:p>
            <a:pPr marL="380990" indent="-380990">
              <a:buFontTx/>
              <a:buChar char="-"/>
            </a:pP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Заява працівника</a:t>
            </a:r>
          </a:p>
          <a:p>
            <a:pPr marL="380990" indent="-380990">
              <a:buFontTx/>
              <a:buChar char="-"/>
            </a:pP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Документ, що підтверджує право на таку відпустку</a:t>
            </a:r>
          </a:p>
          <a:p>
            <a:pPr marL="380990" indent="-380990">
              <a:buFontTx/>
              <a:buChar char="-"/>
            </a:pPr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2C64D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За угодою між працівником і роботодавцем (ст. 26 ЗУ «Про відпустки» + частина третя ст. 12 ЗУ № 2136)</a:t>
            </a:r>
          </a:p>
          <a:p>
            <a:pPr lvl="0"/>
            <a:endParaRPr lang="uk-UA" sz="2400" dirty="0">
              <a:solidFill>
                <a:srgbClr val="2C64D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1B308DFD1B69845BD5B70CA9D1525D9" ma:contentTypeVersion="15" ma:contentTypeDescription="Створення нового документа." ma:contentTypeScope="" ma:versionID="074b0161dc1d183622743ebc7a568420">
  <xsd:schema xmlns:xsd="http://www.w3.org/2001/XMLSchema" xmlns:xs="http://www.w3.org/2001/XMLSchema" xmlns:p="http://schemas.microsoft.com/office/2006/metadata/properties" xmlns:ns2="da7d07d7-5145-4ed6-99e4-26d0809d42f9" xmlns:ns3="5b7e80e6-8821-4be9-8917-c0ee21c1c9c7" targetNamespace="http://schemas.microsoft.com/office/2006/metadata/properties" ma:root="true" ma:fieldsID="119150c9359e5026f5290263e62516ca" ns2:_="" ns3:_="">
    <xsd:import namespace="da7d07d7-5145-4ed6-99e4-26d0809d42f9"/>
    <xsd:import namespace="5b7e80e6-8821-4be9-8917-c0ee21c1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7d7-5145-4ed6-99e4-26d0809d4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190df430-6475-4a1d-8646-ae46a32db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e80e6-8821-4be9-8917-c0ee21c1c9c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3d7430-8c69-4f6c-8589-061558fc7594}" ma:internalName="TaxCatchAll" ma:showField="CatchAllData" ma:web="5b7e80e6-8821-4be9-8917-c0ee21c1c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7d07d7-5145-4ed6-99e4-26d0809d42f9">
      <Terms xmlns="http://schemas.microsoft.com/office/infopath/2007/PartnerControls"/>
    </lcf76f155ced4ddcb4097134ff3c332f>
    <TaxCatchAll xmlns="5b7e80e6-8821-4be9-8917-c0ee21c1c9c7" xsi:nil="true"/>
  </documentManagement>
</p:properties>
</file>

<file path=customXml/itemProps1.xml><?xml version="1.0" encoding="utf-8"?>
<ds:datastoreItem xmlns:ds="http://schemas.openxmlformats.org/officeDocument/2006/customXml" ds:itemID="{3FBA48B3-EFAC-441B-9615-8A4575698B21}"/>
</file>

<file path=customXml/itemProps2.xml><?xml version="1.0" encoding="utf-8"?>
<ds:datastoreItem xmlns:ds="http://schemas.openxmlformats.org/officeDocument/2006/customXml" ds:itemID="{B6927F14-BD79-4399-98F3-941905E35AF7}"/>
</file>

<file path=customXml/itemProps3.xml><?xml version="1.0" encoding="utf-8"?>
<ds:datastoreItem xmlns:ds="http://schemas.openxmlformats.org/officeDocument/2006/customXml" ds:itemID="{CD4D216B-8956-45AB-BFCF-0889E9DB2A24}"/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1043</Words>
  <Application>Microsoft Office PowerPoint</Application>
  <PresentationFormat>Широкоэкранный</PresentationFormat>
  <Paragraphs>154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Open Sans</vt:lpstr>
      <vt:lpstr>Arial</vt:lpstr>
      <vt:lpstr>Calibri</vt:lpstr>
      <vt:lpstr>Calibri Light</vt:lpstr>
      <vt:lpstr>Rubik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Простій</vt:lpstr>
      <vt:lpstr>Призупинення дії трудового договору</vt:lpstr>
      <vt:lpstr>Призупинення дії трудового договору</vt:lpstr>
      <vt:lpstr>Призупинення дії трудового договору</vt:lpstr>
      <vt:lpstr>Припинення трудового договору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Bohdan</dc:creator>
  <cp:lastModifiedBy>user</cp:lastModifiedBy>
  <cp:revision>242</cp:revision>
  <dcterms:created xsi:type="dcterms:W3CDTF">2023-07-28T11:20:28Z</dcterms:created>
  <dcterms:modified xsi:type="dcterms:W3CDTF">2026-04-29T13:42:25Z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0x01010091B308DFD1B69845BD5B70CA9D1525D9</vt:lpwstr>
  </property>
</Properties>
</file>