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18288000" cy="10287000"/>
  <p:notesSz cx="6858000" cy="9144000"/>
  <p:embeddedFontLst>
    <p:embeddedFont>
      <p:font typeface="Montserrat Bold" panose="00000800000000000000" pitchFamily="2" charset="0"/>
      <p:regular r:id="rId42"/>
      <p:bold r:id="rId43"/>
    </p:embeddedFont>
    <p:embeddedFont>
      <p:font typeface="Noto Sans" panose="020B0502040504020204" pitchFamily="34" charset="0"/>
      <p:regular r:id="rId44"/>
      <p:bold r:id="rId45"/>
      <p:italic r:id="rId46"/>
      <p:boldItalic r:id="rId47"/>
    </p:embeddedFont>
    <p:embeddedFont>
      <p:font typeface="Noto Sans Bold" panose="020B0802040504020204" pitchFamily="34" charset="0"/>
      <p:regular r:id="rId48"/>
      <p:bold r:id="rId49"/>
    </p:embeddedFont>
    <p:embeddedFont>
      <p:font typeface="Noto Serif" panose="02020600060500020200" pitchFamily="18" charset="0"/>
      <p:regular r:id="rId50"/>
      <p:bold r:id="rId51"/>
      <p:italic r:id="rId52"/>
      <p:boldItalic r:id="rId53"/>
    </p:embeddedFont>
    <p:embeddedFont>
      <p:font typeface="Noto Serif Bold" panose="02020800060500020200" pitchFamily="18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0376E-49DD-D00C-CD5D-C8FB48B32127}" v="60" dt="2026-03-26T13:38:14.912"/>
    <p1510:client id="{EACE157D-221B-AE65-82B7-8256B332E5C5}" v="33" dt="2026-03-26T13:56:12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ія Пихтіна" userId="S::npykhtina@expertus.media::3dd5f4c6-201e-4d21-ab8b-fd78ba7120a2" providerId="AD" clId="Web-{EACE157D-221B-AE65-82B7-8256B332E5C5}"/>
    <pc:docChg chg="modSld">
      <pc:chgData name="Наталія Пихтіна" userId="S::npykhtina@expertus.media::3dd5f4c6-201e-4d21-ab8b-fd78ba7120a2" providerId="AD" clId="Web-{EACE157D-221B-AE65-82B7-8256B332E5C5}" dt="2026-03-26T13:56:11.030" v="29" actId="20577"/>
      <pc:docMkLst>
        <pc:docMk/>
      </pc:docMkLst>
      <pc:sldChg chg="addSp modSp">
        <pc:chgData name="Наталія Пихтіна" userId="S::npykhtina@expertus.media::3dd5f4c6-201e-4d21-ab8b-fd78ba7120a2" providerId="AD" clId="Web-{EACE157D-221B-AE65-82B7-8256B332E5C5}" dt="2026-03-26T13:44:16.021" v="22"/>
        <pc:sldMkLst>
          <pc:docMk/>
          <pc:sldMk cId="0" sldId="265"/>
        </pc:sldMkLst>
        <pc:spChg chg="mod">
          <ac:chgData name="Наталія Пихтіна" userId="S::npykhtina@expertus.media::3dd5f4c6-201e-4d21-ab8b-fd78ba7120a2" providerId="AD" clId="Web-{EACE157D-221B-AE65-82B7-8256B332E5C5}" dt="2026-03-26T13:44:00.474" v="20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EACE157D-221B-AE65-82B7-8256B332E5C5}" dt="2026-03-26T13:44:04.864" v="21" actId="1076"/>
          <ac:spMkLst>
            <pc:docMk/>
            <pc:sldMk cId="0" sldId="265"/>
            <ac:spMk id="7" creationId="{00000000-0000-0000-0000-000000000000}"/>
          </ac:spMkLst>
        </pc:spChg>
        <pc:grpChg chg="mod">
          <ac:chgData name="Наталія Пихтіна" userId="S::npykhtina@expertus.media::3dd5f4c6-201e-4d21-ab8b-fd78ba7120a2" providerId="AD" clId="Web-{EACE157D-221B-AE65-82B7-8256B332E5C5}" dt="2026-03-26T13:39:14.298" v="3" actId="14100"/>
          <ac:grpSpMkLst>
            <pc:docMk/>
            <pc:sldMk cId="0" sldId="265"/>
            <ac:grpSpMk id="4" creationId="{00000000-0000-0000-0000-000000000000}"/>
          </ac:grpSpMkLst>
        </pc:grpChg>
        <pc:grpChg chg="add">
          <ac:chgData name="Наталія Пихтіна" userId="S::npykhtina@expertus.media::3dd5f4c6-201e-4d21-ab8b-fd78ba7120a2" providerId="AD" clId="Web-{EACE157D-221B-AE65-82B7-8256B332E5C5}" dt="2026-03-26T13:44:16.021" v="22"/>
          <ac:grpSpMkLst>
            <pc:docMk/>
            <pc:sldMk cId="0" sldId="265"/>
            <ac:grpSpMk id="25" creationId="{3CAD9387-E287-AFDF-57BE-A9F085790BFB}"/>
          </ac:grpSpMkLst>
        </pc:grpChg>
      </pc:sldChg>
      <pc:sldChg chg="modSp">
        <pc:chgData name="Наталія Пихтіна" userId="S::npykhtina@expertus.media::3dd5f4c6-201e-4d21-ab8b-fd78ba7120a2" providerId="AD" clId="Web-{EACE157D-221B-AE65-82B7-8256B332E5C5}" dt="2026-03-26T13:40:43.753" v="8" actId="14100"/>
        <pc:sldMkLst>
          <pc:docMk/>
          <pc:sldMk cId="0" sldId="274"/>
        </pc:sldMkLst>
        <pc:spChg chg="mod">
          <ac:chgData name="Наталія Пихтіна" userId="S::npykhtina@expertus.media::3dd5f4c6-201e-4d21-ab8b-fd78ba7120a2" providerId="AD" clId="Web-{EACE157D-221B-AE65-82B7-8256B332E5C5}" dt="2026-03-26T13:40:43.753" v="8" actId="14100"/>
          <ac:spMkLst>
            <pc:docMk/>
            <pc:sldMk cId="0" sldId="274"/>
            <ac:spMk id="9" creationId="{00000000-0000-0000-0000-000000000000}"/>
          </ac:spMkLst>
        </pc:spChg>
      </pc:sldChg>
      <pc:sldChg chg="modSp">
        <pc:chgData name="Наталія Пихтіна" userId="S::npykhtina@expertus.media::3dd5f4c6-201e-4d21-ab8b-fd78ba7120a2" providerId="AD" clId="Web-{EACE157D-221B-AE65-82B7-8256B332E5C5}" dt="2026-03-26T13:41:22.504" v="9" actId="14100"/>
        <pc:sldMkLst>
          <pc:docMk/>
          <pc:sldMk cId="0" sldId="285"/>
        </pc:sldMkLst>
        <pc:spChg chg="mod">
          <ac:chgData name="Наталія Пихтіна" userId="S::npykhtina@expertus.media::3dd5f4c6-201e-4d21-ab8b-fd78ba7120a2" providerId="AD" clId="Web-{EACE157D-221B-AE65-82B7-8256B332E5C5}" dt="2026-03-26T13:41:22.504" v="9" actId="14100"/>
          <ac:spMkLst>
            <pc:docMk/>
            <pc:sldMk cId="0" sldId="285"/>
            <ac:spMk id="10" creationId="{00000000-0000-0000-0000-000000000000}"/>
          </ac:spMkLst>
        </pc:spChg>
      </pc:sldChg>
      <pc:sldChg chg="modSp">
        <pc:chgData name="Наталія Пихтіна" userId="S::npykhtina@expertus.media::3dd5f4c6-201e-4d21-ab8b-fd78ba7120a2" providerId="AD" clId="Web-{EACE157D-221B-AE65-82B7-8256B332E5C5}" dt="2026-03-26T13:41:32.441" v="10" actId="14100"/>
        <pc:sldMkLst>
          <pc:docMk/>
          <pc:sldMk cId="0" sldId="287"/>
        </pc:sldMkLst>
        <pc:spChg chg="mod">
          <ac:chgData name="Наталія Пихтіна" userId="S::npykhtina@expertus.media::3dd5f4c6-201e-4d21-ab8b-fd78ba7120a2" providerId="AD" clId="Web-{EACE157D-221B-AE65-82B7-8256B332E5C5}" dt="2026-03-26T13:41:32.441" v="10" actId="14100"/>
          <ac:spMkLst>
            <pc:docMk/>
            <pc:sldMk cId="0" sldId="287"/>
            <ac:spMk id="16" creationId="{00000000-0000-0000-0000-000000000000}"/>
          </ac:spMkLst>
        </pc:spChg>
      </pc:sldChg>
      <pc:sldChg chg="modSp">
        <pc:chgData name="Наталія Пихтіна" userId="S::npykhtina@expertus.media::3dd5f4c6-201e-4d21-ab8b-fd78ba7120a2" providerId="AD" clId="Web-{EACE157D-221B-AE65-82B7-8256B332E5C5}" dt="2026-03-26T13:41:46.738" v="11" actId="14100"/>
        <pc:sldMkLst>
          <pc:docMk/>
          <pc:sldMk cId="0" sldId="289"/>
        </pc:sldMkLst>
        <pc:grpChg chg="mod">
          <ac:chgData name="Наталія Пихтіна" userId="S::npykhtina@expertus.media::3dd5f4c6-201e-4d21-ab8b-fd78ba7120a2" providerId="AD" clId="Web-{EACE157D-221B-AE65-82B7-8256B332E5C5}" dt="2026-03-26T13:41:46.738" v="11" actId="14100"/>
          <ac:grpSpMkLst>
            <pc:docMk/>
            <pc:sldMk cId="0" sldId="289"/>
            <ac:grpSpMk id="16" creationId="{00000000-0000-0000-0000-000000000000}"/>
          </ac:grpSpMkLst>
        </pc:grpChg>
      </pc:sldChg>
      <pc:sldChg chg="modSp">
        <pc:chgData name="Наталія Пихтіна" userId="S::npykhtina@expertus.media::3dd5f4c6-201e-4d21-ab8b-fd78ba7120a2" providerId="AD" clId="Web-{EACE157D-221B-AE65-82B7-8256B332E5C5}" dt="2026-03-26T13:56:11.030" v="29" actId="20577"/>
        <pc:sldMkLst>
          <pc:docMk/>
          <pc:sldMk cId="0" sldId="292"/>
        </pc:sldMkLst>
        <pc:spChg chg="mod">
          <ac:chgData name="Наталія Пихтіна" userId="S::npykhtina@expertus.media::3dd5f4c6-201e-4d21-ab8b-fd78ba7120a2" providerId="AD" clId="Web-{EACE157D-221B-AE65-82B7-8256B332E5C5}" dt="2026-03-26T13:55:32.217" v="25" actId="14100"/>
          <ac:spMkLst>
            <pc:docMk/>
            <pc:sldMk cId="0" sldId="292"/>
            <ac:spMk id="8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EACE157D-221B-AE65-82B7-8256B332E5C5}" dt="2026-03-26T13:56:11.030" v="29" actId="20577"/>
          <ac:spMkLst>
            <pc:docMk/>
            <pc:sldMk cId="0" sldId="292"/>
            <ac:spMk id="9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EACE157D-221B-AE65-82B7-8256B332E5C5}" dt="2026-03-26T13:55:48.170" v="27" actId="20577"/>
          <ac:spMkLst>
            <pc:docMk/>
            <pc:sldMk cId="0" sldId="292"/>
            <ac:spMk id="11" creationId="{00000000-0000-0000-0000-000000000000}"/>
          </ac:spMkLst>
        </pc:spChg>
      </pc:sldChg>
    </pc:docChg>
  </pc:docChgLst>
  <pc:docChgLst>
    <pc:chgData name="Наталія Пихтіна" userId="S::npykhtina@expertus.media::3dd5f4c6-201e-4d21-ab8b-fd78ba7120a2" providerId="AD" clId="Web-{B6C0376E-49DD-D00C-CD5D-C8FB48B32127}"/>
    <pc:docChg chg="modSld">
      <pc:chgData name="Наталія Пихтіна" userId="S::npykhtina@expertus.media::3dd5f4c6-201e-4d21-ab8b-fd78ba7120a2" providerId="AD" clId="Web-{B6C0376E-49DD-D00C-CD5D-C8FB48B32127}" dt="2026-03-26T13:38:14.912" v="49" actId="14100"/>
      <pc:docMkLst>
        <pc:docMk/>
      </pc:docMkLst>
      <pc:sldChg chg="delSp modSp">
        <pc:chgData name="Наталія Пихтіна" userId="S::npykhtina@expertus.media::3dd5f4c6-201e-4d21-ab8b-fd78ba7120a2" providerId="AD" clId="Web-{B6C0376E-49DD-D00C-CD5D-C8FB48B32127}" dt="2026-03-26T13:32:45.568" v="15" actId="1076"/>
        <pc:sldMkLst>
          <pc:docMk/>
          <pc:sldMk cId="0" sldId="263"/>
        </pc:sldMkLst>
        <pc:spChg chg="mod">
          <ac:chgData name="Наталія Пихтіна" userId="S::npykhtina@expertus.media::3dd5f4c6-201e-4d21-ab8b-fd78ba7120a2" providerId="AD" clId="Web-{B6C0376E-49DD-D00C-CD5D-C8FB48B32127}" dt="2026-03-26T13:32:45.568" v="15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B6C0376E-49DD-D00C-CD5D-C8FB48B32127}" dt="2026-03-26T13:31:07.646" v="3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B6C0376E-49DD-D00C-CD5D-C8FB48B32127}" dt="2026-03-26T13:31:07.662" v="4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Наталія Пихтіна" userId="S::npykhtina@expertus.media::3dd5f4c6-201e-4d21-ab8b-fd78ba7120a2" providerId="AD" clId="Web-{B6C0376E-49DD-D00C-CD5D-C8FB48B32127}" dt="2026-03-26T13:31:35.318" v="9" actId="1076"/>
          <ac:spMkLst>
            <pc:docMk/>
            <pc:sldMk cId="0" sldId="263"/>
            <ac:spMk id="21" creationId="{00000000-0000-0000-0000-000000000000}"/>
          </ac:spMkLst>
        </pc:spChg>
        <pc:grpChg chg="del">
          <ac:chgData name="Наталія Пихтіна" userId="S::npykhtina@expertus.media::3dd5f4c6-201e-4d21-ab8b-fd78ba7120a2" providerId="AD" clId="Web-{B6C0376E-49DD-D00C-CD5D-C8FB48B32127}" dt="2026-03-26T13:31:20.927" v="6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Наталія Пихтіна" userId="S::npykhtina@expertus.media::3dd5f4c6-201e-4d21-ab8b-fd78ba7120a2" providerId="AD" clId="Web-{B6C0376E-49DD-D00C-CD5D-C8FB48B32127}" dt="2026-03-26T13:31:35.287" v="7" actId="1076"/>
          <ac:grpSpMkLst>
            <pc:docMk/>
            <pc:sldMk cId="0" sldId="263"/>
            <ac:grpSpMk id="9" creationId="{00000000-0000-0000-0000-000000000000}"/>
          </ac:grpSpMkLst>
        </pc:grpChg>
        <pc:grpChg chg="mod">
          <ac:chgData name="Наталія Пихтіна" userId="S::npykhtina@expertus.media::3dd5f4c6-201e-4d21-ab8b-fd78ba7120a2" providerId="AD" clId="Web-{B6C0376E-49DD-D00C-CD5D-C8FB48B32127}" dt="2026-03-26T13:31:35.302" v="8" actId="1076"/>
          <ac:grpSpMkLst>
            <pc:docMk/>
            <pc:sldMk cId="0" sldId="263"/>
            <ac:grpSpMk id="19" creationId="{00000000-0000-0000-0000-000000000000}"/>
          </ac:grpSpMkLst>
        </pc:grpChg>
      </pc:sldChg>
      <pc:sldChg chg="modSp">
        <pc:chgData name="Наталія Пихтіна" userId="S::npykhtina@expertus.media::3dd5f4c6-201e-4d21-ab8b-fd78ba7120a2" providerId="AD" clId="Web-{B6C0376E-49DD-D00C-CD5D-C8FB48B32127}" dt="2026-03-26T13:32:33.677" v="14" actId="1076"/>
        <pc:sldMkLst>
          <pc:docMk/>
          <pc:sldMk cId="0" sldId="264"/>
        </pc:sldMkLst>
        <pc:spChg chg="mod">
          <ac:chgData name="Наталія Пихтіна" userId="S::npykhtina@expertus.media::3dd5f4c6-201e-4d21-ab8b-fd78ba7120a2" providerId="AD" clId="Web-{B6C0376E-49DD-D00C-CD5D-C8FB48B32127}" dt="2026-03-26T13:32:33.677" v="14" actId="1076"/>
          <ac:spMkLst>
            <pc:docMk/>
            <pc:sldMk cId="0" sldId="264"/>
            <ac:spMk id="6" creationId="{00000000-0000-0000-0000-000000000000}"/>
          </ac:spMkLst>
        </pc:spChg>
      </pc:sldChg>
      <pc:sldChg chg="addSp delSp modSp">
        <pc:chgData name="Наталія Пихтіна" userId="S::npykhtina@expertus.media::3dd5f4c6-201e-4d21-ab8b-fd78ba7120a2" providerId="AD" clId="Web-{B6C0376E-49DD-D00C-CD5D-C8FB48B32127}" dt="2026-03-26T13:38:14.912" v="49" actId="14100"/>
        <pc:sldMkLst>
          <pc:docMk/>
          <pc:sldMk cId="0" sldId="265"/>
        </pc:sldMkLst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6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7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11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12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16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21" creationId="{00000000-0000-0000-0000-000000000000}"/>
          </ac:spMkLst>
        </pc:spChg>
        <pc:spChg chg="mod topLvl">
          <ac:chgData name="Наталія Пихтіна" userId="S::npykhtina@expertus.media::3dd5f4c6-201e-4d21-ab8b-fd78ba7120a2" providerId="AD" clId="Web-{B6C0376E-49DD-D00C-CD5D-C8FB48B32127}" dt="2026-03-26T13:38:07.943" v="48"/>
          <ac:spMkLst>
            <pc:docMk/>
            <pc:sldMk cId="0" sldId="265"/>
            <ac:spMk id="22" creationId="{00000000-0000-0000-0000-000000000000}"/>
          </ac:spMkLst>
        </pc:spChg>
        <pc:grpChg chg="mod">
          <ac:chgData name="Наталія Пихтіна" userId="S::npykhtina@expertus.media::3dd5f4c6-201e-4d21-ab8b-fd78ba7120a2" providerId="AD" clId="Web-{B6C0376E-49DD-D00C-CD5D-C8FB48B32127}" dt="2026-03-26T13:36:20.459" v="40" actId="14100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Наталія Пихтіна" userId="S::npykhtina@expertus.media::3dd5f4c6-201e-4d21-ab8b-fd78ba7120a2" providerId="AD" clId="Web-{B6C0376E-49DD-D00C-CD5D-C8FB48B32127}" dt="2026-03-26T13:38:14.912" v="49" actId="14100"/>
          <ac:grpSpMkLst>
            <pc:docMk/>
            <pc:sldMk cId="0" sldId="265"/>
            <ac:grpSpMk id="4" creationId="{00000000-0000-0000-0000-000000000000}"/>
          </ac:grpSpMkLst>
        </pc:grpChg>
        <pc:grpChg chg="mod">
          <ac:chgData name="Наталія Пихтіна" userId="S::npykhtina@expertus.media::3dd5f4c6-201e-4d21-ab8b-fd78ba7120a2" providerId="AD" clId="Web-{B6C0376E-49DD-D00C-CD5D-C8FB48B32127}" dt="2026-03-26T13:34:42.099" v="31" actId="14100"/>
          <ac:grpSpMkLst>
            <pc:docMk/>
            <pc:sldMk cId="0" sldId="265"/>
            <ac:grpSpMk id="8" creationId="{00000000-0000-0000-0000-000000000000}"/>
          </ac:grpSpMkLst>
        </pc:grpChg>
        <pc:grpChg chg="mod topLvl">
          <ac:chgData name="Наталія Пихтіна" userId="S::npykhtina@expertus.media::3dd5f4c6-201e-4d21-ab8b-fd78ba7120a2" providerId="AD" clId="Web-{B6C0376E-49DD-D00C-CD5D-C8FB48B32127}" dt="2026-03-26T13:38:07.943" v="48"/>
          <ac:grpSpMkLst>
            <pc:docMk/>
            <pc:sldMk cId="0" sldId="265"/>
            <ac:grpSpMk id="13" creationId="{00000000-0000-0000-0000-000000000000}"/>
          </ac:grpSpMkLst>
        </pc:grpChg>
        <pc:grpChg chg="mod">
          <ac:chgData name="Наталія Пихтіна" userId="S::npykhtina@expertus.media::3dd5f4c6-201e-4d21-ab8b-fd78ba7120a2" providerId="AD" clId="Web-{B6C0376E-49DD-D00C-CD5D-C8FB48B32127}" dt="2026-03-26T13:34:55.459" v="34" actId="14100"/>
          <ac:grpSpMkLst>
            <pc:docMk/>
            <pc:sldMk cId="0" sldId="265"/>
            <ac:grpSpMk id="18" creationId="{00000000-0000-0000-0000-000000000000}"/>
          </ac:grpSpMkLst>
        </pc:grpChg>
        <pc:grpChg chg="add del mod">
          <ac:chgData name="Наталія Пихтіна" userId="S::npykhtina@expertus.media::3dd5f4c6-201e-4d21-ab8b-fd78ba7120a2" providerId="AD" clId="Web-{B6C0376E-49DD-D00C-CD5D-C8FB48B32127}" dt="2026-03-26T13:38:07.943" v="48"/>
          <ac:grpSpMkLst>
            <pc:docMk/>
            <pc:sldMk cId="0" sldId="265"/>
            <ac:grpSpMk id="23" creationId="{FF06E0D9-CBF9-D67C-18A8-08156E56B4EA}"/>
          </ac:grpSpMkLst>
        </pc:grpChg>
      </pc:sldChg>
      <pc:sldChg chg="modSp">
        <pc:chgData name="Наталія Пихтіна" userId="S::npykhtina@expertus.media::3dd5f4c6-201e-4d21-ab8b-fd78ba7120a2" providerId="AD" clId="Web-{B6C0376E-49DD-D00C-CD5D-C8FB48B32127}" dt="2026-03-26T13:35:35.615" v="36" actId="14100"/>
        <pc:sldMkLst>
          <pc:docMk/>
          <pc:sldMk cId="0" sldId="267"/>
        </pc:sldMkLst>
        <pc:spChg chg="mod">
          <ac:chgData name="Наталія Пихтіна" userId="S::npykhtina@expertus.media::3dd5f4c6-201e-4d21-ab8b-fd78ba7120a2" providerId="AD" clId="Web-{B6C0376E-49DD-D00C-CD5D-C8FB48B32127}" dt="2026-03-26T13:35:35.615" v="36" actId="14100"/>
          <ac:spMkLst>
            <pc:docMk/>
            <pc:sldMk cId="0" sldId="267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oz.gov.ua/uk/cifrogram-dlya-pracivnikiv-ohoroni-zdorov-y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mailto:y.kiziun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4D6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861564" y="1998888"/>
            <a:ext cx="9668037" cy="410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6200" b="1">
                <a:solidFill>
                  <a:srgbClr val="F0FC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Цифрова грамотність</a:t>
            </a:r>
          </a:p>
          <a:p>
            <a:pPr algn="l">
              <a:lnSpc>
                <a:spcPts val="11160"/>
              </a:lnSpc>
            </a:pPr>
            <a:r>
              <a:rPr lang="en-US" sz="6200" b="1">
                <a:solidFill>
                  <a:srgbClr val="F0FC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медичних сестер та братів в Україні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318037" y="8819512"/>
            <a:ext cx="3287763" cy="962920"/>
            <a:chOff x="0" y="0"/>
            <a:chExt cx="4383684" cy="1283894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31259" y="-1072456"/>
            <a:ext cx="21319259" cy="11411410"/>
            <a:chOff x="0" y="0"/>
            <a:chExt cx="2647823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6478232" cy="13716000"/>
            </a:xfrm>
            <a:custGeom>
              <a:avLst/>
              <a:gdLst/>
              <a:ahLst/>
              <a:cxnLst/>
              <a:rect l="l" t="t" r="r" b="b"/>
              <a:pathLst>
                <a:path w="26478232" h="13716000">
                  <a:moveTo>
                    <a:pt x="0" y="0"/>
                  </a:moveTo>
                  <a:lnTo>
                    <a:pt x="26478232" y="0"/>
                  </a:lnTo>
                  <a:lnTo>
                    <a:pt x="26478232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294" b="-429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3027219" y="-1089774"/>
            <a:ext cx="21318249" cy="1141141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44543" y="564791"/>
            <a:ext cx="13319261" cy="1366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Практичний</a:t>
            </a:r>
            <a:r>
              <a:rPr lang="en-US" sz="51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приклад</a:t>
            </a:r>
            <a:r>
              <a:rPr lang="en-US" sz="51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</a:t>
            </a:r>
            <a:r>
              <a:rPr lang="en-US" sz="51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Електронна</a:t>
            </a:r>
            <a:r>
              <a:rPr lang="en-US" sz="51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медична</a:t>
            </a:r>
            <a:r>
              <a:rPr lang="en-US" sz="51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1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картка</a:t>
            </a:r>
            <a:r>
              <a:rPr lang="en-US" sz="51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в MIS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6374" y="2562869"/>
            <a:ext cx="17698677" cy="868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MIS —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це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медична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інформаційна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система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в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Україні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,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що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використовується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тисячами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медичних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закладів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.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Вона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є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центральним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інструментом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цифрової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роботи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медичної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сестри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у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первинній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та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вторинній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00" dirty="0" err="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ланці</a:t>
            </a:r>
            <a:r>
              <a:rPr lang="en-US" sz="2500" dirty="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35183" y="3969417"/>
            <a:ext cx="5215427" cy="5371934"/>
            <a:chOff x="0" y="0"/>
            <a:chExt cx="6942341" cy="7087223"/>
          </a:xfrm>
        </p:grpSpPr>
        <p:sp>
          <p:nvSpPr>
            <p:cNvPr id="9" name="Freeform 9"/>
            <p:cNvSpPr/>
            <p:nvPr/>
          </p:nvSpPr>
          <p:spPr>
            <a:xfrm>
              <a:off x="19050" y="19890"/>
              <a:ext cx="6904228" cy="7047456"/>
            </a:xfrm>
            <a:custGeom>
              <a:avLst/>
              <a:gdLst/>
              <a:ahLst/>
              <a:cxnLst/>
              <a:rect l="l" t="t" r="r" b="b"/>
              <a:pathLst>
                <a:path w="6904228" h="7047456">
                  <a:moveTo>
                    <a:pt x="0" y="575100"/>
                  </a:moveTo>
                  <a:cubicBezTo>
                    <a:pt x="0" y="257516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57516"/>
                    <a:pt x="6904228" y="575100"/>
                  </a:cubicBezTo>
                  <a:lnTo>
                    <a:pt x="6904228" y="6472356"/>
                  </a:lnTo>
                  <a:cubicBezTo>
                    <a:pt x="6904228" y="6789941"/>
                    <a:pt x="6657594" y="7047456"/>
                    <a:pt x="6353429" y="7047456"/>
                  </a:cubicBezTo>
                  <a:lnTo>
                    <a:pt x="550799" y="7047456"/>
                  </a:lnTo>
                  <a:cubicBezTo>
                    <a:pt x="246634" y="7047456"/>
                    <a:pt x="0" y="6789941"/>
                    <a:pt x="0" y="647235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942328" cy="7087236"/>
            </a:xfrm>
            <a:custGeom>
              <a:avLst/>
              <a:gdLst/>
              <a:ahLst/>
              <a:cxnLst/>
              <a:rect l="l" t="t" r="r" b="b"/>
              <a:pathLst>
                <a:path w="6942328" h="7087236">
                  <a:moveTo>
                    <a:pt x="0" y="594990"/>
                  </a:moveTo>
                  <a:cubicBezTo>
                    <a:pt x="0" y="266400"/>
                    <a:pt x="255143" y="0"/>
                    <a:pt x="569849" y="0"/>
                  </a:cubicBezTo>
                  <a:lnTo>
                    <a:pt x="6372479" y="0"/>
                  </a:lnTo>
                  <a:lnTo>
                    <a:pt x="6372479" y="19890"/>
                  </a:lnTo>
                  <a:lnTo>
                    <a:pt x="6372479" y="0"/>
                  </a:lnTo>
                  <a:cubicBezTo>
                    <a:pt x="6687185" y="0"/>
                    <a:pt x="6942328" y="266400"/>
                    <a:pt x="6942328" y="594990"/>
                  </a:cubicBezTo>
                  <a:lnTo>
                    <a:pt x="6923278" y="594990"/>
                  </a:lnTo>
                  <a:lnTo>
                    <a:pt x="6942328" y="594990"/>
                  </a:lnTo>
                  <a:lnTo>
                    <a:pt x="6942328" y="6492246"/>
                  </a:lnTo>
                  <a:lnTo>
                    <a:pt x="6923278" y="6492246"/>
                  </a:lnTo>
                  <a:lnTo>
                    <a:pt x="6942328" y="6492246"/>
                  </a:lnTo>
                  <a:cubicBezTo>
                    <a:pt x="6942328" y="6820837"/>
                    <a:pt x="6687185" y="7087236"/>
                    <a:pt x="6372479" y="7087236"/>
                  </a:cubicBezTo>
                  <a:lnTo>
                    <a:pt x="6372479" y="7067346"/>
                  </a:lnTo>
                  <a:lnTo>
                    <a:pt x="6372479" y="7087236"/>
                  </a:lnTo>
                  <a:lnTo>
                    <a:pt x="569849" y="7087236"/>
                  </a:lnTo>
                  <a:lnTo>
                    <a:pt x="569849" y="7067346"/>
                  </a:lnTo>
                  <a:lnTo>
                    <a:pt x="569849" y="7087236"/>
                  </a:lnTo>
                  <a:cubicBezTo>
                    <a:pt x="255143" y="7087236"/>
                    <a:pt x="0" y="6820837"/>
                    <a:pt x="0" y="6492246"/>
                  </a:cubicBezTo>
                  <a:lnTo>
                    <a:pt x="0" y="594990"/>
                  </a:lnTo>
                  <a:lnTo>
                    <a:pt x="19050" y="594990"/>
                  </a:lnTo>
                  <a:lnTo>
                    <a:pt x="0" y="594990"/>
                  </a:lnTo>
                  <a:moveTo>
                    <a:pt x="38100" y="594990"/>
                  </a:moveTo>
                  <a:lnTo>
                    <a:pt x="38100" y="6492246"/>
                  </a:lnTo>
                  <a:lnTo>
                    <a:pt x="19050" y="6492246"/>
                  </a:lnTo>
                  <a:lnTo>
                    <a:pt x="38100" y="6492246"/>
                  </a:lnTo>
                  <a:cubicBezTo>
                    <a:pt x="38100" y="6798825"/>
                    <a:pt x="276225" y="7047456"/>
                    <a:pt x="569849" y="7047456"/>
                  </a:cubicBezTo>
                  <a:lnTo>
                    <a:pt x="6372479" y="7047456"/>
                  </a:lnTo>
                  <a:cubicBezTo>
                    <a:pt x="6666230" y="7047456"/>
                    <a:pt x="6904228" y="6798825"/>
                    <a:pt x="6904228" y="6492246"/>
                  </a:cubicBezTo>
                  <a:lnTo>
                    <a:pt x="6904228" y="594990"/>
                  </a:lnTo>
                  <a:cubicBezTo>
                    <a:pt x="6904228" y="288412"/>
                    <a:pt x="6666103" y="39781"/>
                    <a:pt x="6372479" y="39781"/>
                  </a:cubicBezTo>
                  <a:lnTo>
                    <a:pt x="569849" y="39781"/>
                  </a:lnTo>
                  <a:lnTo>
                    <a:pt x="569849" y="19890"/>
                  </a:lnTo>
                  <a:lnTo>
                    <a:pt x="569849" y="39781"/>
                  </a:lnTo>
                  <a:cubicBezTo>
                    <a:pt x="276225" y="39781"/>
                    <a:pt x="38100" y="288412"/>
                    <a:pt x="38100" y="594990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853905" y="4212641"/>
            <a:ext cx="4577973" cy="76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2"/>
              </a:lnSpc>
            </a:pPr>
            <a:r>
              <a:rPr lang="en-US" sz="2574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Ведення електронних направлень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3905" y="5070415"/>
            <a:ext cx="4577973" cy="365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Медсестра самостійно або спільно з лікарем створює, підписує та надсилає електронні направлення до спеціалістів або на лабораторні дослідження. Пацієнт отримує направлення миттєво на телефон — без паперових бланків.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997775" y="3969417"/>
            <a:ext cx="5215427" cy="5339663"/>
            <a:chOff x="0" y="0"/>
            <a:chExt cx="6942341" cy="7087223"/>
          </a:xfrm>
        </p:grpSpPr>
        <p:sp>
          <p:nvSpPr>
            <p:cNvPr id="14" name="Freeform 14"/>
            <p:cNvSpPr/>
            <p:nvPr/>
          </p:nvSpPr>
          <p:spPr>
            <a:xfrm>
              <a:off x="19050" y="19890"/>
              <a:ext cx="6904228" cy="7047456"/>
            </a:xfrm>
            <a:custGeom>
              <a:avLst/>
              <a:gdLst/>
              <a:ahLst/>
              <a:cxnLst/>
              <a:rect l="l" t="t" r="r" b="b"/>
              <a:pathLst>
                <a:path w="6904228" h="7047456">
                  <a:moveTo>
                    <a:pt x="0" y="575100"/>
                  </a:moveTo>
                  <a:cubicBezTo>
                    <a:pt x="0" y="257516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57516"/>
                    <a:pt x="6904228" y="575100"/>
                  </a:cubicBezTo>
                  <a:lnTo>
                    <a:pt x="6904228" y="6472356"/>
                  </a:lnTo>
                  <a:cubicBezTo>
                    <a:pt x="6904228" y="6789941"/>
                    <a:pt x="6657594" y="7047456"/>
                    <a:pt x="6353429" y="7047456"/>
                  </a:cubicBezTo>
                  <a:lnTo>
                    <a:pt x="550799" y="7047456"/>
                  </a:lnTo>
                  <a:cubicBezTo>
                    <a:pt x="246634" y="7047456"/>
                    <a:pt x="0" y="6789941"/>
                    <a:pt x="0" y="647235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942328" cy="7087236"/>
            </a:xfrm>
            <a:custGeom>
              <a:avLst/>
              <a:gdLst/>
              <a:ahLst/>
              <a:cxnLst/>
              <a:rect l="l" t="t" r="r" b="b"/>
              <a:pathLst>
                <a:path w="6942328" h="7087236">
                  <a:moveTo>
                    <a:pt x="0" y="594990"/>
                  </a:moveTo>
                  <a:cubicBezTo>
                    <a:pt x="0" y="266400"/>
                    <a:pt x="255143" y="0"/>
                    <a:pt x="569849" y="0"/>
                  </a:cubicBezTo>
                  <a:lnTo>
                    <a:pt x="6372479" y="0"/>
                  </a:lnTo>
                  <a:lnTo>
                    <a:pt x="6372479" y="19890"/>
                  </a:lnTo>
                  <a:lnTo>
                    <a:pt x="6372479" y="0"/>
                  </a:lnTo>
                  <a:cubicBezTo>
                    <a:pt x="6687185" y="0"/>
                    <a:pt x="6942328" y="266400"/>
                    <a:pt x="6942328" y="594990"/>
                  </a:cubicBezTo>
                  <a:lnTo>
                    <a:pt x="6923278" y="594990"/>
                  </a:lnTo>
                  <a:lnTo>
                    <a:pt x="6942328" y="594990"/>
                  </a:lnTo>
                  <a:lnTo>
                    <a:pt x="6942328" y="6492246"/>
                  </a:lnTo>
                  <a:lnTo>
                    <a:pt x="6923278" y="6492246"/>
                  </a:lnTo>
                  <a:lnTo>
                    <a:pt x="6942328" y="6492246"/>
                  </a:lnTo>
                  <a:cubicBezTo>
                    <a:pt x="6942328" y="6820837"/>
                    <a:pt x="6687185" y="7087236"/>
                    <a:pt x="6372479" y="7087236"/>
                  </a:cubicBezTo>
                  <a:lnTo>
                    <a:pt x="6372479" y="7067346"/>
                  </a:lnTo>
                  <a:lnTo>
                    <a:pt x="6372479" y="7087236"/>
                  </a:lnTo>
                  <a:lnTo>
                    <a:pt x="569849" y="7087236"/>
                  </a:lnTo>
                  <a:lnTo>
                    <a:pt x="569849" y="7067346"/>
                  </a:lnTo>
                  <a:lnTo>
                    <a:pt x="569849" y="7087236"/>
                  </a:lnTo>
                  <a:cubicBezTo>
                    <a:pt x="255143" y="7087236"/>
                    <a:pt x="0" y="6820837"/>
                    <a:pt x="0" y="6492246"/>
                  </a:cubicBezTo>
                  <a:lnTo>
                    <a:pt x="0" y="594990"/>
                  </a:lnTo>
                  <a:lnTo>
                    <a:pt x="19050" y="594990"/>
                  </a:lnTo>
                  <a:lnTo>
                    <a:pt x="0" y="594990"/>
                  </a:lnTo>
                  <a:moveTo>
                    <a:pt x="38100" y="594990"/>
                  </a:moveTo>
                  <a:lnTo>
                    <a:pt x="38100" y="6492246"/>
                  </a:lnTo>
                  <a:lnTo>
                    <a:pt x="19050" y="6492246"/>
                  </a:lnTo>
                  <a:lnTo>
                    <a:pt x="38100" y="6492246"/>
                  </a:lnTo>
                  <a:cubicBezTo>
                    <a:pt x="38100" y="6798825"/>
                    <a:pt x="276225" y="7047456"/>
                    <a:pt x="569849" y="7047456"/>
                  </a:cubicBezTo>
                  <a:lnTo>
                    <a:pt x="6372479" y="7047456"/>
                  </a:lnTo>
                  <a:cubicBezTo>
                    <a:pt x="6666230" y="7047456"/>
                    <a:pt x="6904228" y="6798825"/>
                    <a:pt x="6904228" y="6492246"/>
                  </a:cubicBezTo>
                  <a:lnTo>
                    <a:pt x="6904228" y="594990"/>
                  </a:lnTo>
                  <a:cubicBezTo>
                    <a:pt x="6904228" y="288412"/>
                    <a:pt x="6666103" y="39781"/>
                    <a:pt x="6372479" y="39781"/>
                  </a:cubicBezTo>
                  <a:lnTo>
                    <a:pt x="569849" y="39781"/>
                  </a:lnTo>
                  <a:lnTo>
                    <a:pt x="569849" y="19890"/>
                  </a:lnTo>
                  <a:lnTo>
                    <a:pt x="569849" y="39781"/>
                  </a:lnTo>
                  <a:cubicBezTo>
                    <a:pt x="276225" y="39781"/>
                    <a:pt x="38100" y="288412"/>
                    <a:pt x="38100" y="594990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6316497" y="4212641"/>
            <a:ext cx="4577973" cy="76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2"/>
              </a:lnSpc>
            </a:pPr>
            <a:r>
              <a:rPr lang="en-US" sz="2574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Автоматичне збереження анамнезу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16497" y="5070415"/>
            <a:ext cx="4577973" cy="365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Вся історія звернень пацієнта зберігається у хмарному середовищі. Медсестра має доступ до попередніх записів, результатів аналізів, алергій та діагнозів у будь-який момент — навіть при першому контакті з новим пацієнтом.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460367" y="3969417"/>
            <a:ext cx="5215427" cy="5291257"/>
            <a:chOff x="0" y="0"/>
            <a:chExt cx="6942341" cy="7087223"/>
          </a:xfrm>
        </p:grpSpPr>
        <p:sp>
          <p:nvSpPr>
            <p:cNvPr id="19" name="Freeform 19"/>
            <p:cNvSpPr/>
            <p:nvPr/>
          </p:nvSpPr>
          <p:spPr>
            <a:xfrm>
              <a:off x="19050" y="19890"/>
              <a:ext cx="6904228" cy="7047456"/>
            </a:xfrm>
            <a:custGeom>
              <a:avLst/>
              <a:gdLst/>
              <a:ahLst/>
              <a:cxnLst/>
              <a:rect l="l" t="t" r="r" b="b"/>
              <a:pathLst>
                <a:path w="6904228" h="7047456">
                  <a:moveTo>
                    <a:pt x="0" y="575100"/>
                  </a:moveTo>
                  <a:cubicBezTo>
                    <a:pt x="0" y="257516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57516"/>
                    <a:pt x="6904228" y="575100"/>
                  </a:cubicBezTo>
                  <a:lnTo>
                    <a:pt x="6904228" y="6472356"/>
                  </a:lnTo>
                  <a:cubicBezTo>
                    <a:pt x="6904228" y="6789941"/>
                    <a:pt x="6657594" y="7047456"/>
                    <a:pt x="6353429" y="7047456"/>
                  </a:cubicBezTo>
                  <a:lnTo>
                    <a:pt x="550799" y="7047456"/>
                  </a:lnTo>
                  <a:cubicBezTo>
                    <a:pt x="246634" y="7047456"/>
                    <a:pt x="0" y="6789941"/>
                    <a:pt x="0" y="647235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942328" cy="7087236"/>
            </a:xfrm>
            <a:custGeom>
              <a:avLst/>
              <a:gdLst/>
              <a:ahLst/>
              <a:cxnLst/>
              <a:rect l="l" t="t" r="r" b="b"/>
              <a:pathLst>
                <a:path w="6942328" h="7087236">
                  <a:moveTo>
                    <a:pt x="0" y="594990"/>
                  </a:moveTo>
                  <a:cubicBezTo>
                    <a:pt x="0" y="266400"/>
                    <a:pt x="255143" y="0"/>
                    <a:pt x="569849" y="0"/>
                  </a:cubicBezTo>
                  <a:lnTo>
                    <a:pt x="6372479" y="0"/>
                  </a:lnTo>
                  <a:lnTo>
                    <a:pt x="6372479" y="19890"/>
                  </a:lnTo>
                  <a:lnTo>
                    <a:pt x="6372479" y="0"/>
                  </a:lnTo>
                  <a:cubicBezTo>
                    <a:pt x="6687185" y="0"/>
                    <a:pt x="6942328" y="266400"/>
                    <a:pt x="6942328" y="594990"/>
                  </a:cubicBezTo>
                  <a:lnTo>
                    <a:pt x="6923278" y="594990"/>
                  </a:lnTo>
                  <a:lnTo>
                    <a:pt x="6942328" y="594990"/>
                  </a:lnTo>
                  <a:lnTo>
                    <a:pt x="6942328" y="6492246"/>
                  </a:lnTo>
                  <a:lnTo>
                    <a:pt x="6923278" y="6492246"/>
                  </a:lnTo>
                  <a:lnTo>
                    <a:pt x="6942328" y="6492246"/>
                  </a:lnTo>
                  <a:cubicBezTo>
                    <a:pt x="6942328" y="6820837"/>
                    <a:pt x="6687185" y="7087236"/>
                    <a:pt x="6372479" y="7087236"/>
                  </a:cubicBezTo>
                  <a:lnTo>
                    <a:pt x="6372479" y="7067346"/>
                  </a:lnTo>
                  <a:lnTo>
                    <a:pt x="6372479" y="7087236"/>
                  </a:lnTo>
                  <a:lnTo>
                    <a:pt x="569849" y="7087236"/>
                  </a:lnTo>
                  <a:lnTo>
                    <a:pt x="569849" y="7067346"/>
                  </a:lnTo>
                  <a:lnTo>
                    <a:pt x="569849" y="7087236"/>
                  </a:lnTo>
                  <a:cubicBezTo>
                    <a:pt x="255143" y="7087236"/>
                    <a:pt x="0" y="6820837"/>
                    <a:pt x="0" y="6492246"/>
                  </a:cubicBezTo>
                  <a:lnTo>
                    <a:pt x="0" y="594990"/>
                  </a:lnTo>
                  <a:lnTo>
                    <a:pt x="19050" y="594990"/>
                  </a:lnTo>
                  <a:lnTo>
                    <a:pt x="0" y="594990"/>
                  </a:lnTo>
                  <a:moveTo>
                    <a:pt x="38100" y="594990"/>
                  </a:moveTo>
                  <a:lnTo>
                    <a:pt x="38100" y="6492246"/>
                  </a:lnTo>
                  <a:lnTo>
                    <a:pt x="19050" y="6492246"/>
                  </a:lnTo>
                  <a:lnTo>
                    <a:pt x="38100" y="6492246"/>
                  </a:lnTo>
                  <a:cubicBezTo>
                    <a:pt x="38100" y="6798825"/>
                    <a:pt x="276225" y="7047456"/>
                    <a:pt x="569849" y="7047456"/>
                  </a:cubicBezTo>
                  <a:lnTo>
                    <a:pt x="6372479" y="7047456"/>
                  </a:lnTo>
                  <a:cubicBezTo>
                    <a:pt x="6666230" y="7047456"/>
                    <a:pt x="6904228" y="6798825"/>
                    <a:pt x="6904228" y="6492246"/>
                  </a:cubicBezTo>
                  <a:lnTo>
                    <a:pt x="6904228" y="594990"/>
                  </a:lnTo>
                  <a:cubicBezTo>
                    <a:pt x="6904228" y="288412"/>
                    <a:pt x="6666103" y="39781"/>
                    <a:pt x="6372479" y="39781"/>
                  </a:cubicBezTo>
                  <a:lnTo>
                    <a:pt x="569849" y="39781"/>
                  </a:lnTo>
                  <a:lnTo>
                    <a:pt x="569849" y="19890"/>
                  </a:lnTo>
                  <a:lnTo>
                    <a:pt x="569849" y="39781"/>
                  </a:lnTo>
                  <a:cubicBezTo>
                    <a:pt x="276225" y="39781"/>
                    <a:pt x="38100" y="288412"/>
                    <a:pt x="38100" y="594990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1779089" y="4212641"/>
            <a:ext cx="4577973" cy="76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2"/>
              </a:lnSpc>
            </a:pPr>
            <a:r>
              <a:rPr lang="en-US" sz="2550" b="1" dirty="0" err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Зменшення</a:t>
            </a:r>
            <a:r>
              <a:rPr lang="en-US" sz="2550" b="1" dirty="0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550" b="1" dirty="0" err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паперової</a:t>
            </a:r>
            <a:r>
              <a:rPr lang="en-US" sz="2550" b="1" dirty="0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550" b="1" dirty="0" err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роботи</a:t>
            </a:r>
            <a:endParaRPr lang="en-US" sz="2550" b="1" dirty="0" err="1">
              <a:solidFill>
                <a:srgbClr val="E0E4E6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779089" y="5070415"/>
            <a:ext cx="4577973" cy="283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За даними закладів, обсяг паперової документації скоротився на </a:t>
            </a:r>
            <a:r>
              <a:rPr lang="en-US" sz="2300" b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60–70%</a:t>
            </a: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. Це звільняє час медсестри для безпосереднього догляду за пацієнтами та зменшує ризик помилок у записах.</a:t>
            </a:r>
          </a:p>
        </p:txBody>
      </p:sp>
      <p:grpSp>
        <p:nvGrpSpPr>
          <p:cNvPr id="25" name="Group 10">
            <a:extLst>
              <a:ext uri="{FF2B5EF4-FFF2-40B4-BE49-F238E27FC236}">
                <a16:creationId xmlns:a16="http://schemas.microsoft.com/office/drawing/2014/main" id="{3CAD9387-E287-AFDF-57BE-A9F085790BFB}"/>
              </a:ext>
            </a:extLst>
          </p:cNvPr>
          <p:cNvGrpSpPr/>
          <p:nvPr/>
        </p:nvGrpSpPr>
        <p:grpSpPr>
          <a:xfrm>
            <a:off x="15469720" y="9453877"/>
            <a:ext cx="1789570" cy="524111"/>
            <a:chOff x="0" y="0"/>
            <a:chExt cx="4383659" cy="1283843"/>
          </a:xfrm>
        </p:grpSpPr>
        <p:sp>
          <p:nvSpPr>
            <p:cNvPr id="24" name="Freeform 11" descr="preencoded.png">
              <a:extLst>
                <a:ext uri="{FF2B5EF4-FFF2-40B4-BE49-F238E27FC236}">
                  <a16:creationId xmlns:a16="http://schemas.microsoft.com/office/drawing/2014/main" id="{F63322DE-71D5-A06E-2014-8C666B28DD1C}"/>
                </a:ext>
              </a:extLst>
            </p:cNvPr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29763" y="1549603"/>
            <a:ext cx="10206633" cy="74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МОЗ № 1234 від 2023 року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469720" y="9549127"/>
            <a:ext cx="1789580" cy="524132"/>
            <a:chOff x="0" y="0"/>
            <a:chExt cx="4383684" cy="1283894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3197866"/>
            <a:ext cx="14153072" cy="5511473"/>
            <a:chOff x="0" y="0"/>
            <a:chExt cx="18870762" cy="73486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70614" cy="7348631"/>
            </a:xfrm>
            <a:custGeom>
              <a:avLst/>
              <a:gdLst/>
              <a:ahLst/>
              <a:cxnLst/>
              <a:rect l="l" t="t" r="r" b="b"/>
              <a:pathLst>
                <a:path w="18870614" h="7348631">
                  <a:moveTo>
                    <a:pt x="0" y="832405"/>
                  </a:moveTo>
                  <a:cubicBezTo>
                    <a:pt x="0" y="372651"/>
                    <a:pt x="768422" y="0"/>
                    <a:pt x="1716455" y="0"/>
                  </a:cubicBezTo>
                  <a:lnTo>
                    <a:pt x="17154159" y="0"/>
                  </a:lnTo>
                  <a:cubicBezTo>
                    <a:pt x="18102193" y="0"/>
                    <a:pt x="18870614" y="372651"/>
                    <a:pt x="18870614" y="832405"/>
                  </a:cubicBezTo>
                  <a:lnTo>
                    <a:pt x="18870614" y="6516226"/>
                  </a:lnTo>
                  <a:cubicBezTo>
                    <a:pt x="18870614" y="6975980"/>
                    <a:pt x="18102193" y="7348631"/>
                    <a:pt x="17154159" y="7348631"/>
                  </a:cubicBezTo>
                  <a:lnTo>
                    <a:pt x="1716455" y="7348631"/>
                  </a:lnTo>
                  <a:cubicBezTo>
                    <a:pt x="768422" y="7348631"/>
                    <a:pt x="0" y="6975980"/>
                    <a:pt x="0" y="6516226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100433" y="3860415"/>
            <a:ext cx="12582435" cy="408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2"/>
              </a:lnSpc>
              <a:spcBef>
                <a:spcPct val="0"/>
              </a:spcBef>
            </a:pPr>
            <a:r>
              <a:rPr lang="en-US" sz="3621" u="none" strike="noStrike">
                <a:solidFill>
                  <a:srgbClr val="E0E4E6"/>
                </a:solidFill>
                <a:latin typeface="Noto Sans"/>
                <a:ea typeface="Noto Sans"/>
                <a:cs typeface="Noto Sans"/>
                <a:sym typeface="Noto Sans"/>
              </a:rPr>
              <a:t>Наказ Міністерства охорони здоров'я України № 1234 від 2023 року «Про впровадження електронних медичних інформаційних систем у закладах охорони здоров'я» встановлює обов'язкові вимоги до цифровізації документообігу та навчання персоналу на рівні всієї галузі.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857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9650"/>
            <a:ext cx="10206633" cy="74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МОЗ № 1234 від 2023 року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912329"/>
            <a:ext cx="5129597" cy="1417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32"/>
              </a:lnSpc>
            </a:pPr>
            <a:r>
              <a:rPr lang="en-US" sz="44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Навчання</a:t>
            </a:r>
            <a:r>
              <a:rPr lang="en-US" sz="44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</a:p>
          <a:p>
            <a:pPr algn="l">
              <a:lnSpc>
                <a:spcPts val="5632"/>
              </a:lnSpc>
            </a:pPr>
            <a:r>
              <a:rPr lang="en-US" sz="44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персоналу</a:t>
            </a:r>
            <a:endParaRPr lang="en-US" sz="4450" b="1" dirty="0" err="1">
              <a:solidFill>
                <a:srgbClr val="F0FCFF"/>
              </a:solidFill>
              <a:latin typeface="Noto Sans Bold"/>
              <a:ea typeface="Noto Sans Bold"/>
              <a:cs typeface="Noto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28957" y="2364737"/>
            <a:ext cx="9898534" cy="512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7194" lvl="1" indent="-203597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Обов'язкове первинне навчання цифровим навичкам для всіх категорій медичних працівників при прийомі на роботу та при впровадженні нових МІС</a:t>
            </a:r>
          </a:p>
          <a:p>
            <a:pPr marL="407194" lvl="1" indent="-203597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Розробка та затвердження програм навчання у кожному закладі охорони здоров'я з урахуванням специфіки підрозділів</a:t>
            </a:r>
          </a:p>
          <a:p>
            <a:pPr marL="407194" lvl="1" indent="-203597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Призначення відповідальних осіб (IT-куратор або цифровий наставник) за навчання персоналу</a:t>
            </a:r>
          </a:p>
          <a:p>
            <a:pPr marL="407194" lvl="1" indent="-203597" algn="l">
              <a:lnSpc>
                <a:spcPts val="4050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Ведення обліку пройдених курсів та атестацій у цифровому форматі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69720" y="9410700"/>
            <a:ext cx="1789580" cy="524132"/>
            <a:chOff x="0" y="0"/>
            <a:chExt cx="4383684" cy="1283894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5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9650"/>
            <a:ext cx="10206633" cy="74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МОЗ № 1234 від 2023 року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908455"/>
            <a:ext cx="3585307" cy="140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6"/>
              </a:lnSpc>
            </a:pPr>
            <a:r>
              <a:rPr lang="en-US" sz="4424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Стандарти </a:t>
            </a:r>
          </a:p>
          <a:p>
            <a:pPr algn="l">
              <a:lnSpc>
                <a:spcPts val="5566"/>
              </a:lnSpc>
            </a:pPr>
            <a:r>
              <a:rPr lang="en-US" sz="4424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та контроль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70847" y="2383155"/>
            <a:ext cx="10547539" cy="493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113" lvl="1" indent="-196056" algn="l">
              <a:lnSpc>
                <a:spcPts val="390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Визначення єдиних стандартів роботи з електронними медичними документами — формати, терміни зберігання, права доступу</a:t>
            </a:r>
          </a:p>
          <a:p>
            <a:pPr marL="392113" lvl="1" indent="-196056" algn="l">
              <a:lnSpc>
                <a:spcPts val="390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Запровадження системи контролю якості цифрової звітності через внутрішній аудит та перевірки НСЗУ</a:t>
            </a:r>
          </a:p>
          <a:p>
            <a:pPr marL="392113" lvl="1" indent="-196056" algn="l">
              <a:lnSpc>
                <a:spcPts val="390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Зобов'язання закладів надавати регулярні звіти про рівень впровадження МІС та цифрових компетентностей персоналу</a:t>
            </a:r>
          </a:p>
          <a:p>
            <a:pPr marL="392113" lvl="1" indent="-196056" algn="l">
              <a:lnSpc>
                <a:spcPts val="390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Санкції за недотримання вимог цифрового документообігу та несвоєчасне подання електронних звітів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29763" y="8037195"/>
            <a:ext cx="15828464" cy="1221105"/>
            <a:chOff x="0" y="0"/>
            <a:chExt cx="21104619" cy="16281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04606" cy="1628166"/>
            </a:xfrm>
            <a:custGeom>
              <a:avLst/>
              <a:gdLst/>
              <a:ahLst/>
              <a:cxnLst/>
              <a:rect l="l" t="t" r="r" b="b"/>
              <a:pathLst>
                <a:path w="21104606" h="1628166">
                  <a:moveTo>
                    <a:pt x="0" y="468086"/>
                  </a:moveTo>
                  <a:cubicBezTo>
                    <a:pt x="0" y="209559"/>
                    <a:pt x="202184" y="0"/>
                    <a:pt x="451612" y="0"/>
                  </a:cubicBezTo>
                  <a:lnTo>
                    <a:pt x="20652994" y="0"/>
                  </a:lnTo>
                  <a:cubicBezTo>
                    <a:pt x="20902422" y="0"/>
                    <a:pt x="21104606" y="209559"/>
                    <a:pt x="21104606" y="468086"/>
                  </a:cubicBezTo>
                  <a:lnTo>
                    <a:pt x="21104606" y="1160080"/>
                  </a:lnTo>
                  <a:cubicBezTo>
                    <a:pt x="21104606" y="1418607"/>
                    <a:pt x="20902422" y="1628166"/>
                    <a:pt x="20652994" y="1628166"/>
                  </a:cubicBezTo>
                  <a:lnTo>
                    <a:pt x="451612" y="1628166"/>
                  </a:lnTo>
                  <a:cubicBezTo>
                    <a:pt x="202184" y="1628166"/>
                    <a:pt x="0" y="1418607"/>
                    <a:pt x="0" y="1160080"/>
                  </a:cubicBezTo>
                  <a:close/>
                </a:path>
              </a:pathLst>
            </a:custGeom>
            <a:solidFill>
              <a:srgbClr val="004D3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55534" y="8326367"/>
            <a:ext cx="282178" cy="225771"/>
            <a:chOff x="0" y="0"/>
            <a:chExt cx="376238" cy="301028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376301" cy="300990"/>
            </a:xfrm>
            <a:custGeom>
              <a:avLst/>
              <a:gdLst/>
              <a:ahLst/>
              <a:cxnLst/>
              <a:rect l="l" t="t" r="r" b="b"/>
              <a:pathLst>
                <a:path w="376301" h="300990">
                  <a:moveTo>
                    <a:pt x="0" y="0"/>
                  </a:moveTo>
                  <a:lnTo>
                    <a:pt x="376301" y="0"/>
                  </a:lnTo>
                  <a:lnTo>
                    <a:pt x="376301" y="300990"/>
                  </a:lnTo>
                  <a:lnTo>
                    <a:pt x="0" y="300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" r="10" b="-1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992280" y="8173316"/>
            <a:ext cx="14868973" cy="85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4"/>
              </a:lnSpc>
            </a:pPr>
            <a:r>
              <a:rPr lang="en-US" sz="24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Важливо:</a:t>
            </a:r>
            <a:r>
              <a:rPr lang="en-US" sz="24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Наказ поширюється на всі заклади охорони здоров'я незалежно від форми власності — комунальні, приватні та відомчі лікарні, поліклініки та амбулаторії.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469720" y="9439275"/>
            <a:ext cx="1789580" cy="524132"/>
            <a:chOff x="0" y="0"/>
            <a:chExt cx="4383684" cy="1283894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59328" y="2038350"/>
            <a:ext cx="9227344" cy="31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6625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Навчання — ключ до цифрової трансформації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59328" y="5947324"/>
            <a:ext cx="9227344" cy="263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6"/>
              </a:lnSpc>
            </a:pPr>
            <a:r>
              <a:rPr lang="en-US" sz="2624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Кожна медична сестра та брат, що інвестує у цифрові знання сьогодні, стає провідником змін у своєму закладі — підвищуючи власний авторитет, покращуючи догляд за пацієнтами та відповідаючи на виклики сучасної медицини.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5362" y="1204760"/>
            <a:ext cx="16297275" cy="65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5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Практичний кейс: Google Workspace та Excel у медзакладі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197866"/>
            <a:ext cx="14153072" cy="5511473"/>
            <a:chOff x="0" y="0"/>
            <a:chExt cx="18870762" cy="73486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70614" cy="7348631"/>
            </a:xfrm>
            <a:custGeom>
              <a:avLst/>
              <a:gdLst/>
              <a:ahLst/>
              <a:cxnLst/>
              <a:rect l="l" t="t" r="r" b="b"/>
              <a:pathLst>
                <a:path w="18870614" h="7348631">
                  <a:moveTo>
                    <a:pt x="0" y="832405"/>
                  </a:moveTo>
                  <a:cubicBezTo>
                    <a:pt x="0" y="372651"/>
                    <a:pt x="768422" y="0"/>
                    <a:pt x="1716455" y="0"/>
                  </a:cubicBezTo>
                  <a:lnTo>
                    <a:pt x="17154159" y="0"/>
                  </a:lnTo>
                  <a:cubicBezTo>
                    <a:pt x="18102193" y="0"/>
                    <a:pt x="18870614" y="372651"/>
                    <a:pt x="18870614" y="832405"/>
                  </a:cubicBezTo>
                  <a:lnTo>
                    <a:pt x="18870614" y="6516226"/>
                  </a:lnTo>
                  <a:cubicBezTo>
                    <a:pt x="18870614" y="6975980"/>
                    <a:pt x="18102193" y="7348631"/>
                    <a:pt x="17154159" y="7348631"/>
                  </a:cubicBezTo>
                  <a:lnTo>
                    <a:pt x="1716455" y="7348631"/>
                  </a:lnTo>
                  <a:cubicBezTo>
                    <a:pt x="768422" y="7348631"/>
                    <a:pt x="0" y="6975980"/>
                    <a:pt x="0" y="6516226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842163" y="3863695"/>
            <a:ext cx="12526145" cy="407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8"/>
              </a:lnSpc>
            </a:pPr>
            <a:r>
              <a:rPr lang="en-US" sz="3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Хмарні офісні інструменти — Google Docs, Google Sheets та Microsoft Excel — стали незамінними помічниками медичних сестер у щоденній організаційній роботі. Їх використання не потребує спеціального програмного забезпечення та доступне з будь-якого пристрою.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95363" y="1204760"/>
            <a:ext cx="16815445" cy="65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5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Практичний кейс: Google Workspace та Excel у медзакладі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79011" y="2648758"/>
            <a:ext cx="1720748" cy="1063335"/>
            <a:chOff x="0" y="0"/>
            <a:chExt cx="1538491" cy="950709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1538478" cy="950722"/>
            </a:xfrm>
            <a:custGeom>
              <a:avLst/>
              <a:gdLst/>
              <a:ahLst/>
              <a:cxnLst/>
              <a:rect l="l" t="t" r="r" b="b"/>
              <a:pathLst>
                <a:path w="1538478" h="950722">
                  <a:moveTo>
                    <a:pt x="0" y="0"/>
                  </a:moveTo>
                  <a:lnTo>
                    <a:pt x="1538478" y="0"/>
                  </a:lnTo>
                  <a:lnTo>
                    <a:pt x="1538478" y="950722"/>
                  </a:lnTo>
                  <a:lnTo>
                    <a:pt x="0" y="95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2" b="-15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642660" y="2629708"/>
            <a:ext cx="3248751" cy="122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5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Спільна робота над звітами та графіками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79011" y="4115970"/>
            <a:ext cx="5415615" cy="5172048"/>
            <a:chOff x="0" y="0"/>
            <a:chExt cx="7220819" cy="6896064"/>
          </a:xfrm>
        </p:grpSpPr>
        <p:sp>
          <p:nvSpPr>
            <p:cNvPr id="11" name="Freeform 11"/>
            <p:cNvSpPr/>
            <p:nvPr/>
          </p:nvSpPr>
          <p:spPr>
            <a:xfrm>
              <a:off x="19427" y="29201"/>
              <a:ext cx="7182082" cy="6837583"/>
            </a:xfrm>
            <a:custGeom>
              <a:avLst/>
              <a:gdLst/>
              <a:ahLst/>
              <a:cxnLst/>
              <a:rect l="l" t="t" r="r" b="b"/>
              <a:pathLst>
                <a:path w="7182082" h="6837583">
                  <a:moveTo>
                    <a:pt x="0" y="280333"/>
                  </a:moveTo>
                  <a:cubicBezTo>
                    <a:pt x="0" y="125566"/>
                    <a:pt x="83796" y="0"/>
                    <a:pt x="187148" y="0"/>
                  </a:cubicBezTo>
                  <a:lnTo>
                    <a:pt x="6994934" y="0"/>
                  </a:lnTo>
                  <a:cubicBezTo>
                    <a:pt x="7098287" y="0"/>
                    <a:pt x="7182082" y="125566"/>
                    <a:pt x="7182082" y="280333"/>
                  </a:cubicBezTo>
                  <a:lnTo>
                    <a:pt x="7182082" y="6557251"/>
                  </a:lnTo>
                  <a:cubicBezTo>
                    <a:pt x="7182082" y="6712019"/>
                    <a:pt x="7098287" y="6837584"/>
                    <a:pt x="6994934" y="6837584"/>
                  </a:cubicBezTo>
                  <a:lnTo>
                    <a:pt x="187148" y="6837584"/>
                  </a:lnTo>
                  <a:cubicBezTo>
                    <a:pt x="83796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220934" cy="6895986"/>
            </a:xfrm>
            <a:custGeom>
              <a:avLst/>
              <a:gdLst/>
              <a:ahLst/>
              <a:cxnLst/>
              <a:rect l="l" t="t" r="r" b="b"/>
              <a:pathLst>
                <a:path w="7220934" h="6895986">
                  <a:moveTo>
                    <a:pt x="0" y="309534"/>
                  </a:moveTo>
                  <a:cubicBezTo>
                    <a:pt x="0" y="138414"/>
                    <a:pt x="92473" y="0"/>
                    <a:pt x="206575" y="0"/>
                  </a:cubicBezTo>
                  <a:lnTo>
                    <a:pt x="7014361" y="0"/>
                  </a:lnTo>
                  <a:lnTo>
                    <a:pt x="7014361" y="29201"/>
                  </a:lnTo>
                  <a:lnTo>
                    <a:pt x="7014361" y="0"/>
                  </a:lnTo>
                  <a:cubicBezTo>
                    <a:pt x="7128333" y="0"/>
                    <a:pt x="7220934" y="138414"/>
                    <a:pt x="7220934" y="309534"/>
                  </a:cubicBezTo>
                  <a:lnTo>
                    <a:pt x="7201509" y="309534"/>
                  </a:lnTo>
                  <a:lnTo>
                    <a:pt x="7220934" y="309534"/>
                  </a:lnTo>
                  <a:lnTo>
                    <a:pt x="7220934" y="6586452"/>
                  </a:lnTo>
                  <a:lnTo>
                    <a:pt x="7201509" y="6586452"/>
                  </a:lnTo>
                  <a:lnTo>
                    <a:pt x="7220934" y="6586452"/>
                  </a:lnTo>
                  <a:cubicBezTo>
                    <a:pt x="7220934" y="6757572"/>
                    <a:pt x="7128463" y="6895986"/>
                    <a:pt x="7014361" y="6895986"/>
                  </a:cubicBezTo>
                  <a:lnTo>
                    <a:pt x="7014361" y="6866785"/>
                  </a:lnTo>
                  <a:lnTo>
                    <a:pt x="7014361" y="6895986"/>
                  </a:lnTo>
                  <a:lnTo>
                    <a:pt x="206575" y="6895986"/>
                  </a:lnTo>
                  <a:lnTo>
                    <a:pt x="206575" y="6866785"/>
                  </a:lnTo>
                  <a:lnTo>
                    <a:pt x="206575" y="6895986"/>
                  </a:lnTo>
                  <a:cubicBezTo>
                    <a:pt x="92603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19427" y="309534"/>
                  </a:lnTo>
                  <a:lnTo>
                    <a:pt x="0" y="309534"/>
                  </a:lnTo>
                  <a:moveTo>
                    <a:pt x="38854" y="309534"/>
                  </a:moveTo>
                  <a:lnTo>
                    <a:pt x="38854" y="6586452"/>
                  </a:lnTo>
                  <a:lnTo>
                    <a:pt x="19427" y="6586452"/>
                  </a:lnTo>
                  <a:lnTo>
                    <a:pt x="38854" y="6586452"/>
                  </a:lnTo>
                  <a:cubicBezTo>
                    <a:pt x="38854" y="6725061"/>
                    <a:pt x="113843" y="6837583"/>
                    <a:pt x="206575" y="6837583"/>
                  </a:cubicBezTo>
                  <a:lnTo>
                    <a:pt x="7014361" y="6837583"/>
                  </a:lnTo>
                  <a:cubicBezTo>
                    <a:pt x="7106964" y="6837583"/>
                    <a:pt x="7182083" y="6725061"/>
                    <a:pt x="7182083" y="6586452"/>
                  </a:cubicBezTo>
                  <a:lnTo>
                    <a:pt x="7182083" y="309534"/>
                  </a:lnTo>
                  <a:cubicBezTo>
                    <a:pt x="7182083" y="170925"/>
                    <a:pt x="7107093" y="58403"/>
                    <a:pt x="7014361" y="58403"/>
                  </a:cubicBezTo>
                  <a:lnTo>
                    <a:pt x="206575" y="58403"/>
                  </a:lnTo>
                  <a:lnTo>
                    <a:pt x="206575" y="29201"/>
                  </a:lnTo>
                  <a:lnTo>
                    <a:pt x="206575" y="58403"/>
                  </a:lnTo>
                  <a:cubicBezTo>
                    <a:pt x="113843" y="58403"/>
                    <a:pt x="38854" y="170925"/>
                    <a:pt x="38854" y="309534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62025" y="4388230"/>
            <a:ext cx="4721382" cy="455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4"/>
              </a:lnSpc>
            </a:pPr>
            <a:r>
              <a:rPr lang="en-US" sz="2384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Медичні сестри різних змін одночасно редагують графік чергувань у Google Sheets — жодних конфліктів версій, жодних паперових роздруківок. Завідувач відділення бачить актуальний стан у реальному часі та вносить корективи дистанційно.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234311" y="2578450"/>
            <a:ext cx="1834524" cy="1133643"/>
            <a:chOff x="0" y="0"/>
            <a:chExt cx="1538491" cy="950709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538478" cy="950722"/>
            </a:xfrm>
            <a:custGeom>
              <a:avLst/>
              <a:gdLst/>
              <a:ahLst/>
              <a:cxnLst/>
              <a:rect l="l" t="t" r="r" b="b"/>
              <a:pathLst>
                <a:path w="1538478" h="950722">
                  <a:moveTo>
                    <a:pt x="0" y="0"/>
                  </a:moveTo>
                  <a:lnTo>
                    <a:pt x="1538478" y="0"/>
                  </a:lnTo>
                  <a:lnTo>
                    <a:pt x="1538478" y="950722"/>
                  </a:lnTo>
                  <a:lnTo>
                    <a:pt x="0" y="95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2" b="-15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297960" y="2485684"/>
            <a:ext cx="3435766" cy="122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5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Автоматизація підрахунку пацієнтів і ресурсів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234311" y="4115970"/>
            <a:ext cx="5599595" cy="5172048"/>
            <a:chOff x="0" y="0"/>
            <a:chExt cx="7466127" cy="6896064"/>
          </a:xfrm>
        </p:grpSpPr>
        <p:sp>
          <p:nvSpPr>
            <p:cNvPr id="18" name="Freeform 18"/>
            <p:cNvSpPr/>
            <p:nvPr/>
          </p:nvSpPr>
          <p:spPr>
            <a:xfrm>
              <a:off x="20087" y="29201"/>
              <a:ext cx="7426074" cy="6837583"/>
            </a:xfrm>
            <a:custGeom>
              <a:avLst/>
              <a:gdLst/>
              <a:ahLst/>
              <a:cxnLst/>
              <a:rect l="l" t="t" r="r" b="b"/>
              <a:pathLst>
                <a:path w="7426074" h="6837583">
                  <a:moveTo>
                    <a:pt x="0" y="280333"/>
                  </a:moveTo>
                  <a:cubicBezTo>
                    <a:pt x="0" y="125566"/>
                    <a:pt x="86643" y="0"/>
                    <a:pt x="193506" y="0"/>
                  </a:cubicBezTo>
                  <a:lnTo>
                    <a:pt x="7232568" y="0"/>
                  </a:lnTo>
                  <a:cubicBezTo>
                    <a:pt x="7339431" y="0"/>
                    <a:pt x="7426074" y="125566"/>
                    <a:pt x="7426074" y="280333"/>
                  </a:cubicBezTo>
                  <a:lnTo>
                    <a:pt x="7426074" y="6557251"/>
                  </a:lnTo>
                  <a:cubicBezTo>
                    <a:pt x="7426074" y="6712019"/>
                    <a:pt x="7339431" y="6837584"/>
                    <a:pt x="7232568" y="6837584"/>
                  </a:cubicBezTo>
                  <a:lnTo>
                    <a:pt x="193506" y="6837584"/>
                  </a:lnTo>
                  <a:cubicBezTo>
                    <a:pt x="86643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7466242" cy="6895986"/>
            </a:xfrm>
            <a:custGeom>
              <a:avLst/>
              <a:gdLst/>
              <a:ahLst/>
              <a:cxnLst/>
              <a:rect l="l" t="t" r="r" b="b"/>
              <a:pathLst>
                <a:path w="7466242" h="6895986">
                  <a:moveTo>
                    <a:pt x="0" y="309534"/>
                  </a:moveTo>
                  <a:cubicBezTo>
                    <a:pt x="0" y="138414"/>
                    <a:pt x="95615" y="0"/>
                    <a:pt x="213593" y="0"/>
                  </a:cubicBezTo>
                  <a:lnTo>
                    <a:pt x="7252655" y="0"/>
                  </a:lnTo>
                  <a:lnTo>
                    <a:pt x="7252655" y="29201"/>
                  </a:lnTo>
                  <a:lnTo>
                    <a:pt x="7252655" y="0"/>
                  </a:lnTo>
                  <a:cubicBezTo>
                    <a:pt x="7370499" y="0"/>
                    <a:pt x="7466242" y="138414"/>
                    <a:pt x="7466242" y="309534"/>
                  </a:cubicBezTo>
                  <a:lnTo>
                    <a:pt x="7446161" y="309534"/>
                  </a:lnTo>
                  <a:lnTo>
                    <a:pt x="7466242" y="309534"/>
                  </a:lnTo>
                  <a:lnTo>
                    <a:pt x="7466242" y="6586452"/>
                  </a:lnTo>
                  <a:lnTo>
                    <a:pt x="7446161" y="6586452"/>
                  </a:lnTo>
                  <a:lnTo>
                    <a:pt x="7466242" y="6586452"/>
                  </a:lnTo>
                  <a:cubicBezTo>
                    <a:pt x="7466242" y="6757572"/>
                    <a:pt x="7370633" y="6895986"/>
                    <a:pt x="7252655" y="6895986"/>
                  </a:cubicBezTo>
                  <a:lnTo>
                    <a:pt x="7252655" y="6866785"/>
                  </a:lnTo>
                  <a:lnTo>
                    <a:pt x="7252655" y="6895986"/>
                  </a:lnTo>
                  <a:lnTo>
                    <a:pt x="213593" y="6895986"/>
                  </a:lnTo>
                  <a:lnTo>
                    <a:pt x="213593" y="6866785"/>
                  </a:lnTo>
                  <a:lnTo>
                    <a:pt x="213593" y="6895986"/>
                  </a:lnTo>
                  <a:cubicBezTo>
                    <a:pt x="95749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20087" y="309534"/>
                  </a:lnTo>
                  <a:lnTo>
                    <a:pt x="0" y="309534"/>
                  </a:lnTo>
                  <a:moveTo>
                    <a:pt x="40174" y="309534"/>
                  </a:moveTo>
                  <a:lnTo>
                    <a:pt x="40174" y="6586452"/>
                  </a:lnTo>
                  <a:lnTo>
                    <a:pt x="20087" y="6586452"/>
                  </a:lnTo>
                  <a:lnTo>
                    <a:pt x="40174" y="6586452"/>
                  </a:lnTo>
                  <a:cubicBezTo>
                    <a:pt x="40174" y="6725061"/>
                    <a:pt x="117710" y="6837583"/>
                    <a:pt x="213593" y="6837583"/>
                  </a:cubicBezTo>
                  <a:lnTo>
                    <a:pt x="7252655" y="6837583"/>
                  </a:lnTo>
                  <a:cubicBezTo>
                    <a:pt x="7348403" y="6837583"/>
                    <a:pt x="7426074" y="6725061"/>
                    <a:pt x="7426074" y="6586452"/>
                  </a:cubicBezTo>
                  <a:lnTo>
                    <a:pt x="7426074" y="309534"/>
                  </a:lnTo>
                  <a:cubicBezTo>
                    <a:pt x="7426074" y="170925"/>
                    <a:pt x="7348537" y="58403"/>
                    <a:pt x="7252655" y="58403"/>
                  </a:cubicBezTo>
                  <a:lnTo>
                    <a:pt x="213593" y="58403"/>
                  </a:lnTo>
                  <a:lnTo>
                    <a:pt x="213593" y="29201"/>
                  </a:lnTo>
                  <a:lnTo>
                    <a:pt x="213593" y="58403"/>
                  </a:lnTo>
                  <a:cubicBezTo>
                    <a:pt x="117710" y="58403"/>
                    <a:pt x="40174" y="170925"/>
                    <a:pt x="40174" y="309534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416855" y="4378705"/>
            <a:ext cx="5221346" cy="456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2655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Excel-таблиці з формулами автоматично підраховують кількість пацієнтів по діагнозах, залишки медикаментів на відділенні, відсоток ліжкозайнятості. Це економить до 2 годин ручної роботи щотижня для старшої медсестри відділення.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072031" y="2599622"/>
            <a:ext cx="1800262" cy="1112471"/>
            <a:chOff x="0" y="0"/>
            <a:chExt cx="1538491" cy="950709"/>
          </a:xfrm>
        </p:grpSpPr>
        <p:sp>
          <p:nvSpPr>
            <p:cNvPr id="22" name="Freeform 22" descr="preencoded.png"/>
            <p:cNvSpPr/>
            <p:nvPr/>
          </p:nvSpPr>
          <p:spPr>
            <a:xfrm>
              <a:off x="0" y="0"/>
              <a:ext cx="1538478" cy="950722"/>
            </a:xfrm>
            <a:custGeom>
              <a:avLst/>
              <a:gdLst/>
              <a:ahLst/>
              <a:cxnLst/>
              <a:rect l="l" t="t" r="r" b="b"/>
              <a:pathLst>
                <a:path w="1538478" h="950722">
                  <a:moveTo>
                    <a:pt x="0" y="0"/>
                  </a:moveTo>
                  <a:lnTo>
                    <a:pt x="1538478" y="0"/>
                  </a:lnTo>
                  <a:lnTo>
                    <a:pt x="1538478" y="950722"/>
                  </a:lnTo>
                  <a:lnTo>
                    <a:pt x="0" y="95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52" b="-150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4100894" y="2557696"/>
            <a:ext cx="3417040" cy="122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5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Прозорість та швидкість обробки даних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072031" y="4115970"/>
            <a:ext cx="5629682" cy="5172048"/>
            <a:chOff x="0" y="0"/>
            <a:chExt cx="7506243" cy="6896064"/>
          </a:xfrm>
        </p:grpSpPr>
        <p:sp>
          <p:nvSpPr>
            <p:cNvPr id="25" name="Freeform 25"/>
            <p:cNvSpPr/>
            <p:nvPr/>
          </p:nvSpPr>
          <p:spPr>
            <a:xfrm>
              <a:off x="20195" y="29201"/>
              <a:ext cx="7465974" cy="6837583"/>
            </a:xfrm>
            <a:custGeom>
              <a:avLst/>
              <a:gdLst/>
              <a:ahLst/>
              <a:cxnLst/>
              <a:rect l="l" t="t" r="r" b="b"/>
              <a:pathLst>
                <a:path w="7465974" h="6837583">
                  <a:moveTo>
                    <a:pt x="0" y="280333"/>
                  </a:moveTo>
                  <a:cubicBezTo>
                    <a:pt x="0" y="125566"/>
                    <a:pt x="87108" y="0"/>
                    <a:pt x="194546" y="0"/>
                  </a:cubicBezTo>
                  <a:lnTo>
                    <a:pt x="7271429" y="0"/>
                  </a:lnTo>
                  <a:cubicBezTo>
                    <a:pt x="7378866" y="0"/>
                    <a:pt x="7465974" y="125566"/>
                    <a:pt x="7465974" y="280333"/>
                  </a:cubicBezTo>
                  <a:lnTo>
                    <a:pt x="7465974" y="6557251"/>
                  </a:lnTo>
                  <a:cubicBezTo>
                    <a:pt x="7465974" y="6712019"/>
                    <a:pt x="7378866" y="6837584"/>
                    <a:pt x="7271429" y="6837584"/>
                  </a:cubicBezTo>
                  <a:lnTo>
                    <a:pt x="194546" y="6837584"/>
                  </a:lnTo>
                  <a:cubicBezTo>
                    <a:pt x="87108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7506357" cy="6895986"/>
            </a:xfrm>
            <a:custGeom>
              <a:avLst/>
              <a:gdLst/>
              <a:ahLst/>
              <a:cxnLst/>
              <a:rect l="l" t="t" r="r" b="b"/>
              <a:pathLst>
                <a:path w="7506357" h="6895986">
                  <a:moveTo>
                    <a:pt x="0" y="309534"/>
                  </a:moveTo>
                  <a:cubicBezTo>
                    <a:pt x="0" y="138414"/>
                    <a:pt x="96128" y="0"/>
                    <a:pt x="214741" y="0"/>
                  </a:cubicBezTo>
                  <a:lnTo>
                    <a:pt x="7291624" y="0"/>
                  </a:lnTo>
                  <a:lnTo>
                    <a:pt x="7291624" y="29201"/>
                  </a:lnTo>
                  <a:lnTo>
                    <a:pt x="7291624" y="0"/>
                  </a:lnTo>
                  <a:cubicBezTo>
                    <a:pt x="7410101" y="0"/>
                    <a:pt x="7506357" y="138414"/>
                    <a:pt x="7506357" y="309534"/>
                  </a:cubicBezTo>
                  <a:lnTo>
                    <a:pt x="7486169" y="309534"/>
                  </a:lnTo>
                  <a:lnTo>
                    <a:pt x="7506357" y="309534"/>
                  </a:lnTo>
                  <a:lnTo>
                    <a:pt x="7506357" y="6586452"/>
                  </a:lnTo>
                  <a:lnTo>
                    <a:pt x="7486169" y="6586452"/>
                  </a:lnTo>
                  <a:lnTo>
                    <a:pt x="7506357" y="6586452"/>
                  </a:lnTo>
                  <a:cubicBezTo>
                    <a:pt x="7506357" y="6757572"/>
                    <a:pt x="7410236" y="6895986"/>
                    <a:pt x="7291624" y="6895986"/>
                  </a:cubicBezTo>
                  <a:lnTo>
                    <a:pt x="7291624" y="6866785"/>
                  </a:lnTo>
                  <a:lnTo>
                    <a:pt x="7291624" y="6895986"/>
                  </a:lnTo>
                  <a:lnTo>
                    <a:pt x="214741" y="6895986"/>
                  </a:lnTo>
                  <a:lnTo>
                    <a:pt x="214741" y="6866785"/>
                  </a:lnTo>
                  <a:lnTo>
                    <a:pt x="214741" y="6895986"/>
                  </a:lnTo>
                  <a:cubicBezTo>
                    <a:pt x="96263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20195" y="309534"/>
                  </a:lnTo>
                  <a:lnTo>
                    <a:pt x="0" y="309534"/>
                  </a:lnTo>
                  <a:moveTo>
                    <a:pt x="40390" y="309534"/>
                  </a:moveTo>
                  <a:lnTo>
                    <a:pt x="40390" y="6586452"/>
                  </a:lnTo>
                  <a:lnTo>
                    <a:pt x="20195" y="6586452"/>
                  </a:lnTo>
                  <a:lnTo>
                    <a:pt x="40390" y="6586452"/>
                  </a:lnTo>
                  <a:cubicBezTo>
                    <a:pt x="40390" y="6725061"/>
                    <a:pt x="118343" y="6837583"/>
                    <a:pt x="214741" y="6837583"/>
                  </a:cubicBezTo>
                  <a:lnTo>
                    <a:pt x="7291624" y="6837583"/>
                  </a:lnTo>
                  <a:cubicBezTo>
                    <a:pt x="7387887" y="6837583"/>
                    <a:pt x="7465975" y="6725061"/>
                    <a:pt x="7465975" y="6586452"/>
                  </a:cubicBezTo>
                  <a:lnTo>
                    <a:pt x="7465975" y="309534"/>
                  </a:lnTo>
                  <a:cubicBezTo>
                    <a:pt x="7465975" y="170925"/>
                    <a:pt x="7388021" y="58403"/>
                    <a:pt x="7291624" y="58403"/>
                  </a:cubicBezTo>
                  <a:lnTo>
                    <a:pt x="214741" y="58403"/>
                  </a:lnTo>
                  <a:lnTo>
                    <a:pt x="214741" y="29201"/>
                  </a:lnTo>
                  <a:lnTo>
                    <a:pt x="214741" y="58403"/>
                  </a:lnTo>
                  <a:cubicBezTo>
                    <a:pt x="118343" y="58403"/>
                    <a:pt x="40390" y="170925"/>
                    <a:pt x="40390" y="309534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2312012" y="4397755"/>
            <a:ext cx="5137788" cy="422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0"/>
              </a:lnSpc>
            </a:pPr>
            <a:r>
              <a:rPr lang="en-US" sz="2467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Звіти у хмарі доступні керівництву закладу та перевіряючим органам НСЗУ миттєво. Зникає необхідність у ксерокопіях і кур'єрській доставці документів. Цифровий слід операцій підвищує підзвітність та виключає маніпуляції з даними.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29" name="Freeform 29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52" y="-119063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0125"/>
            <a:ext cx="12990612" cy="97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6"/>
              </a:lnSpc>
            </a:pPr>
            <a:r>
              <a:rPr lang="en-US" sz="6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НСЗУ № 567 від 2024 року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197866"/>
            <a:ext cx="13364584" cy="5196078"/>
            <a:chOff x="0" y="0"/>
            <a:chExt cx="17819445" cy="69281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19305" cy="6928103"/>
            </a:xfrm>
            <a:custGeom>
              <a:avLst/>
              <a:gdLst/>
              <a:ahLst/>
              <a:cxnLst/>
              <a:rect l="l" t="t" r="r" b="b"/>
              <a:pathLst>
                <a:path w="17819305" h="6928103">
                  <a:moveTo>
                    <a:pt x="0" y="784770"/>
                  </a:moveTo>
                  <a:cubicBezTo>
                    <a:pt x="0" y="351326"/>
                    <a:pt x="725612" y="0"/>
                    <a:pt x="1620829" y="0"/>
                  </a:cubicBezTo>
                  <a:lnTo>
                    <a:pt x="16198476" y="0"/>
                  </a:lnTo>
                  <a:cubicBezTo>
                    <a:pt x="17093693" y="0"/>
                    <a:pt x="17819305" y="351326"/>
                    <a:pt x="17819305" y="784770"/>
                  </a:cubicBezTo>
                  <a:lnTo>
                    <a:pt x="17819305" y="6143333"/>
                  </a:lnTo>
                  <a:cubicBezTo>
                    <a:pt x="17819305" y="6576778"/>
                    <a:pt x="17093693" y="6928103"/>
                    <a:pt x="16198476" y="6928103"/>
                  </a:cubicBezTo>
                  <a:lnTo>
                    <a:pt x="1620829" y="6928103"/>
                  </a:lnTo>
                  <a:cubicBezTo>
                    <a:pt x="725612" y="6928103"/>
                    <a:pt x="0" y="6576778"/>
                    <a:pt x="0" y="6143333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537680" y="3736469"/>
            <a:ext cx="11801792" cy="402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7"/>
              </a:lnSpc>
            </a:pPr>
            <a:r>
              <a:rPr lang="en-US" sz="3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Наказ Національної служби здоров'я України № 567 від 2024 року «Про цифрові стандарти звітності медичних закладів» встановлює вичерпні вимоги до порядку, змісту та якості електронної звітності, яку подають заклади охорони здоров'я через офіційний портал НСЗУ.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52" y="-119062"/>
            <a:ext cx="18288000" cy="10406062"/>
            <a:chOff x="0" y="0"/>
            <a:chExt cx="24384000" cy="138747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874750"/>
            </a:xfrm>
            <a:custGeom>
              <a:avLst/>
              <a:gdLst/>
              <a:ahLst/>
              <a:cxnLst/>
              <a:rect l="l" t="t" r="r" b="b"/>
              <a:pathLst>
                <a:path w="24384000" h="13874750">
                  <a:moveTo>
                    <a:pt x="0" y="0"/>
                  </a:moveTo>
                  <a:lnTo>
                    <a:pt x="24384000" y="0"/>
                  </a:lnTo>
                  <a:lnTo>
                    <a:pt x="24384000" y="13874750"/>
                  </a:lnTo>
                  <a:lnTo>
                    <a:pt x="0" y="1387475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43418" y="2453900"/>
            <a:ext cx="5467055" cy="725568"/>
            <a:chOff x="0" y="0"/>
            <a:chExt cx="7289406" cy="967424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7289419" cy="967424"/>
            </a:xfrm>
            <a:custGeom>
              <a:avLst/>
              <a:gdLst/>
              <a:ahLst/>
              <a:cxnLst/>
              <a:rect l="l" t="t" r="r" b="b"/>
              <a:pathLst>
                <a:path w="7289419" h="967424">
                  <a:moveTo>
                    <a:pt x="0" y="0"/>
                  </a:moveTo>
                  <a:lnTo>
                    <a:pt x="7289419" y="0"/>
                  </a:lnTo>
                  <a:lnTo>
                    <a:pt x="7289419" y="967424"/>
                  </a:lnTo>
                  <a:lnTo>
                    <a:pt x="0" y="96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322" b="-1432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410473" y="2453900"/>
            <a:ext cx="5467055" cy="725568"/>
            <a:chOff x="0" y="0"/>
            <a:chExt cx="7289406" cy="967424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7289419" cy="967424"/>
            </a:xfrm>
            <a:custGeom>
              <a:avLst/>
              <a:gdLst/>
              <a:ahLst/>
              <a:cxnLst/>
              <a:rect l="l" t="t" r="r" b="b"/>
              <a:pathLst>
                <a:path w="7289419" h="967424">
                  <a:moveTo>
                    <a:pt x="0" y="0"/>
                  </a:moveTo>
                  <a:lnTo>
                    <a:pt x="7289419" y="0"/>
                  </a:lnTo>
                  <a:lnTo>
                    <a:pt x="7289419" y="967424"/>
                  </a:lnTo>
                  <a:lnTo>
                    <a:pt x="0" y="96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322" b="-1432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877527" y="2453900"/>
            <a:ext cx="5467055" cy="725568"/>
            <a:chOff x="0" y="0"/>
            <a:chExt cx="7289406" cy="96742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7289419" cy="967424"/>
            </a:xfrm>
            <a:custGeom>
              <a:avLst/>
              <a:gdLst/>
              <a:ahLst/>
              <a:cxnLst/>
              <a:rect l="l" t="t" r="r" b="b"/>
              <a:pathLst>
                <a:path w="7289419" h="967424">
                  <a:moveTo>
                    <a:pt x="0" y="0"/>
                  </a:moveTo>
                  <a:lnTo>
                    <a:pt x="7289419" y="0"/>
                  </a:lnTo>
                  <a:lnTo>
                    <a:pt x="7289419" y="967424"/>
                  </a:lnTo>
                  <a:lnTo>
                    <a:pt x="0" y="96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322" b="-1432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7995086"/>
            <a:ext cx="16401307" cy="1449267"/>
            <a:chOff x="0" y="0"/>
            <a:chExt cx="21868409" cy="19323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868383" cy="1932356"/>
            </a:xfrm>
            <a:custGeom>
              <a:avLst/>
              <a:gdLst/>
              <a:ahLst/>
              <a:cxnLst/>
              <a:rect l="l" t="t" r="r" b="b"/>
              <a:pathLst>
                <a:path w="21868383" h="1932356">
                  <a:moveTo>
                    <a:pt x="0" y="544607"/>
                  </a:moveTo>
                  <a:cubicBezTo>
                    <a:pt x="0" y="243854"/>
                    <a:pt x="209550" y="0"/>
                    <a:pt x="467995" y="0"/>
                  </a:cubicBezTo>
                  <a:lnTo>
                    <a:pt x="21400388" y="0"/>
                  </a:lnTo>
                  <a:cubicBezTo>
                    <a:pt x="21658833" y="0"/>
                    <a:pt x="21868383" y="243854"/>
                    <a:pt x="21868383" y="544607"/>
                  </a:cubicBezTo>
                  <a:lnTo>
                    <a:pt x="21868383" y="1387749"/>
                  </a:lnTo>
                  <a:cubicBezTo>
                    <a:pt x="21868383" y="1688502"/>
                    <a:pt x="21658833" y="1932356"/>
                    <a:pt x="21400388" y="1932356"/>
                  </a:cubicBezTo>
                  <a:lnTo>
                    <a:pt x="467995" y="1932356"/>
                  </a:lnTo>
                  <a:cubicBezTo>
                    <a:pt x="209550" y="1932356"/>
                    <a:pt x="0" y="1688502"/>
                    <a:pt x="0" y="1387749"/>
                  </a:cubicBezTo>
                  <a:close/>
                </a:path>
              </a:pathLst>
            </a:custGeom>
            <a:solidFill>
              <a:srgbClr val="004D3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62663" y="8254194"/>
            <a:ext cx="292446" cy="233953"/>
            <a:chOff x="0" y="0"/>
            <a:chExt cx="389928" cy="311937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389890" cy="311912"/>
            </a:xfrm>
            <a:custGeom>
              <a:avLst/>
              <a:gdLst/>
              <a:ahLst/>
              <a:cxnLst/>
              <a:rect l="l" t="t" r="r" b="b"/>
              <a:pathLst>
                <a:path w="389890" h="311912">
                  <a:moveTo>
                    <a:pt x="0" y="0"/>
                  </a:moveTo>
                  <a:lnTo>
                    <a:pt x="389890" y="0"/>
                  </a:lnTo>
                  <a:lnTo>
                    <a:pt x="389890" y="311912"/>
                  </a:lnTo>
                  <a:lnTo>
                    <a:pt x="0" y="311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3" r="-9" b="-41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469720" y="9539602"/>
            <a:ext cx="1789580" cy="524132"/>
            <a:chOff x="0" y="0"/>
            <a:chExt cx="4383684" cy="1283894"/>
          </a:xfrm>
        </p:grpSpPr>
        <p:sp>
          <p:nvSpPr>
            <p:cNvPr id="17" name="Freeform 17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1" r="-22" b="-3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028700" y="1000125"/>
            <a:ext cx="12990612" cy="97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6"/>
              </a:lnSpc>
            </a:pPr>
            <a:r>
              <a:rPr lang="en-US" sz="6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НСЗУ № 567 від 2024 року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7228" y="3428209"/>
            <a:ext cx="3949799" cy="42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b="1">
                <a:solidFill>
                  <a:srgbClr val="0FC3C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Електронна звітність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7228" y="4105754"/>
            <a:ext cx="4710027" cy="341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Всі медичні заклади зобов'язані подавати фінансову, статистичну та клінічну звітність виключно через захищений портал НСЗУ. Паперові форми більше не приймаються як основна звітність.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44273" y="3428209"/>
            <a:ext cx="4585692" cy="42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b="1">
                <a:solidFill>
                  <a:srgbClr val="0FC3C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Точність та своєчасність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44273" y="4105754"/>
            <a:ext cx="5025422" cy="298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Встановлено чіткі дедлайни подання звітів — щотижневі, щомісячні та квартальні. Похибки у даних понад допустимий ліміт тягнуть за собою автоматичні попередження та перевірки.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11328" y="3428209"/>
            <a:ext cx="5572324" cy="42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b="1">
                <a:solidFill>
                  <a:srgbClr val="0FC3C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Відповідальність та контроль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11328" y="4105754"/>
            <a:ext cx="4999139" cy="341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Відповідальність за достовірність цифрових звітів персоніфікована. Старша медична сестра та завідувач відділення підписують звіти електронним підписом, несучи особисту відповідальність за достовірність.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3484" y="8051403"/>
            <a:ext cx="15406983" cy="126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3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Практичне значення для медсестри:</a:t>
            </a: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Вміння коректно вносити дані до МІС, дотримуватися форматів і термінів — це вже не просто корисна навичка, а </a:t>
            </a:r>
            <a:r>
              <a:rPr lang="en-US" sz="23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посадова вимога</a:t>
            </a: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, невиконання якої фіксується автоматично системою НСЗУ.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9200" y="1301576"/>
            <a:ext cx="4915440" cy="737316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138868" y="1009650"/>
            <a:ext cx="8554436" cy="132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6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Цифрова безпека: </a:t>
            </a:r>
          </a:p>
          <a:p>
            <a:pPr algn="l">
              <a:lnSpc>
                <a:spcPts val="5270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що має знати медсестра?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46783" y="3330084"/>
            <a:ext cx="8523342" cy="518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96"/>
              </a:lnSpc>
            </a:pPr>
            <a:r>
              <a:rPr lang="en-US" sz="3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Правова основа захисту даних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38868" y="4339481"/>
            <a:ext cx="8756073" cy="364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Медичні дані пацієнтів належать до </a:t>
            </a:r>
            <a:r>
              <a:rPr lang="en-US" sz="26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чутливих персональних даних</a:t>
            </a: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та захищаються Законом України «Про захист персональних даних» (зі змінами 2023 р.) та нормами Регламенту GDPR, які Україна адаптує в рамках євроінтеграції. Порушення конфіденційності тягне за собою кримінальну, адміністративну та дисциплінарну відповідальність.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6194" y="18209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12044" y="874071"/>
            <a:ext cx="13797456" cy="13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Чому цифрова грамотність важлива для медсестер і братів?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03084" y="2987603"/>
            <a:ext cx="14388024" cy="5387252"/>
            <a:chOff x="0" y="0"/>
            <a:chExt cx="19184031" cy="71830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83880" cy="7183003"/>
            </a:xfrm>
            <a:custGeom>
              <a:avLst/>
              <a:gdLst/>
              <a:ahLst/>
              <a:cxnLst/>
              <a:rect l="l" t="t" r="r" b="b"/>
              <a:pathLst>
                <a:path w="19183880" h="7183003">
                  <a:moveTo>
                    <a:pt x="0" y="813644"/>
                  </a:moveTo>
                  <a:cubicBezTo>
                    <a:pt x="0" y="364252"/>
                    <a:pt x="781178" y="0"/>
                    <a:pt x="1744949" y="0"/>
                  </a:cubicBezTo>
                  <a:lnTo>
                    <a:pt x="17438931" y="0"/>
                  </a:lnTo>
                  <a:cubicBezTo>
                    <a:pt x="18402703" y="0"/>
                    <a:pt x="19183880" y="364252"/>
                    <a:pt x="19183880" y="813644"/>
                  </a:cubicBezTo>
                  <a:lnTo>
                    <a:pt x="19183880" y="6369360"/>
                  </a:lnTo>
                  <a:cubicBezTo>
                    <a:pt x="19183880" y="6818752"/>
                    <a:pt x="18402703" y="7183003"/>
                    <a:pt x="17438931" y="7183003"/>
                  </a:cubicBezTo>
                  <a:lnTo>
                    <a:pt x="1744949" y="7183003"/>
                  </a:lnTo>
                  <a:cubicBezTo>
                    <a:pt x="781178" y="7183003"/>
                    <a:pt x="0" y="6818752"/>
                    <a:pt x="0" y="6369360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98368" y="3608164"/>
            <a:ext cx="13797456" cy="404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2"/>
              </a:lnSpc>
            </a:pPr>
            <a:r>
              <a:rPr lang="en-US" sz="3621">
                <a:solidFill>
                  <a:srgbClr val="E0E4E6"/>
                </a:solidFill>
                <a:latin typeface="Noto Sans"/>
                <a:ea typeface="Noto Sans"/>
                <a:cs typeface="Noto Sans"/>
                <a:sym typeface="Noto Sans"/>
              </a:rPr>
              <a:t>Сучасна медицина в Україні переживає масштабну цифрову трансформацію. Медичні сестри та брати — ключові учасники цього процесу, і їхня здатність впевнено працювати з цифровими інструментами безпосередньо впливає на якість догляду за пацієнтами, ефективність медичного закладу та дотримання державних стандартів.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517345" y="9453877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9200" y="1299671"/>
            <a:ext cx="4918639" cy="7377959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58489" y="1009650"/>
            <a:ext cx="10105130" cy="132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6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Цифрова безпека: </a:t>
            </a:r>
          </a:p>
          <a:p>
            <a:pPr algn="l">
              <a:lnSpc>
                <a:spcPts val="5270"/>
              </a:lnSpc>
            </a:pPr>
            <a:r>
              <a:rPr lang="en-US" sz="4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що має знати медсестра?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58489" y="2743589"/>
            <a:ext cx="5733455" cy="5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6"/>
              </a:lnSpc>
            </a:pPr>
            <a:r>
              <a:rPr lang="en-US" sz="3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Практичні заходи безпеки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02945" y="3626335"/>
            <a:ext cx="10029883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Складні паролі: мінімум 12 символів, поєднання літер, цифр і спецсимволів; унікальний пароль для кожної системи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Двофакторна аутентифікація (2FA): обов'язкова для порталів НСЗУ, eHealth та корпоративної пошти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Розпізнавання фішингу: перевірка адреси відправника, не відкривати підозрілі вкладення, повідомляти IT-відділ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Блокування екрану: автоматичне блокування комп'ютера при відході від робочого місця (через 3–5 хвилин)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Заборона особистих пристроїв: не передавати медичні дані через особисті месенджери (Viber, Telegam)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3197866"/>
            <a:ext cx="14131760" cy="5196078"/>
            <a:chOff x="0" y="0"/>
            <a:chExt cx="18842346" cy="69281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842199" cy="6928103"/>
            </a:xfrm>
            <a:custGeom>
              <a:avLst/>
              <a:gdLst/>
              <a:ahLst/>
              <a:cxnLst/>
              <a:rect l="l" t="t" r="r" b="b"/>
              <a:pathLst>
                <a:path w="18842199" h="6928103">
                  <a:moveTo>
                    <a:pt x="0" y="784770"/>
                  </a:moveTo>
                  <a:cubicBezTo>
                    <a:pt x="0" y="351326"/>
                    <a:pt x="767265" y="0"/>
                    <a:pt x="1713870" y="0"/>
                  </a:cubicBezTo>
                  <a:lnTo>
                    <a:pt x="17128328" y="0"/>
                  </a:lnTo>
                  <a:cubicBezTo>
                    <a:pt x="18074934" y="0"/>
                    <a:pt x="18842199" y="351326"/>
                    <a:pt x="18842199" y="784770"/>
                  </a:cubicBezTo>
                  <a:lnTo>
                    <a:pt x="18842199" y="6143333"/>
                  </a:lnTo>
                  <a:cubicBezTo>
                    <a:pt x="18842199" y="6576778"/>
                    <a:pt x="18074934" y="6928103"/>
                    <a:pt x="17128328" y="6928103"/>
                  </a:cubicBezTo>
                  <a:lnTo>
                    <a:pt x="1713870" y="6928103"/>
                  </a:lnTo>
                  <a:cubicBezTo>
                    <a:pt x="767265" y="6928103"/>
                    <a:pt x="0" y="6576778"/>
                    <a:pt x="0" y="6143333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009650"/>
            <a:ext cx="13921366" cy="150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Практичний приклад: Як медсестра захищає дані пацієнтів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8808" y="4045682"/>
            <a:ext cx="12591544" cy="341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5"/>
              </a:lnSpc>
            </a:pPr>
            <a:r>
              <a:rPr lang="en-US" sz="3811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Розглянемо конкретний сценарій з практики: медична сестра Оксана працює у міській лікарні та щодня взаємодіє з персональними даними кількох десятків пацієнтів. Ось як виглядає її цифрова гігієна.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992634"/>
            <a:ext cx="13921366" cy="150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Практичний приклад: Як медсестра захищає дані пацієнтів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30600" y="2871763"/>
            <a:ext cx="15626801" cy="57818"/>
            <a:chOff x="0" y="0"/>
            <a:chExt cx="10297516" cy="38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97541" cy="38100"/>
            </a:xfrm>
            <a:custGeom>
              <a:avLst/>
              <a:gdLst/>
              <a:ahLst/>
              <a:cxnLst/>
              <a:rect l="l" t="t" r="r" b="b"/>
              <a:pathLst>
                <a:path w="10297541" h="38100">
                  <a:moveTo>
                    <a:pt x="0" y="0"/>
                  </a:moveTo>
                  <a:lnTo>
                    <a:pt x="10297541" y="0"/>
                  </a:lnTo>
                  <a:lnTo>
                    <a:pt x="10297541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330600" y="3050434"/>
            <a:ext cx="5382022" cy="42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6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Регулярне оновлення паролів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0600" y="3665401"/>
            <a:ext cx="7118629" cy="202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2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Оксана змінює паролі до всіх систем кожні 90 днів відповідно до внутрішньої політики закладу. Вона використовує менеджер паролів, рекомендований IT-відділом, щоб не записувати паролі на папері чи в телефоні.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234111" y="2901006"/>
            <a:ext cx="7723289" cy="28575"/>
            <a:chOff x="0" y="0"/>
            <a:chExt cx="10297719" cy="38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97668" cy="38100"/>
            </a:xfrm>
            <a:custGeom>
              <a:avLst/>
              <a:gdLst/>
              <a:ahLst/>
              <a:cxnLst/>
              <a:rect l="l" t="t" r="r" b="b"/>
              <a:pathLst>
                <a:path w="10297668" h="38100">
                  <a:moveTo>
                    <a:pt x="0" y="0"/>
                  </a:moveTo>
                  <a:lnTo>
                    <a:pt x="10297668" y="0"/>
                  </a:lnTo>
                  <a:lnTo>
                    <a:pt x="102976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234111" y="3050434"/>
            <a:ext cx="6470857" cy="85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6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Використання офіційних програм та платформ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34111" y="4044936"/>
            <a:ext cx="7723289" cy="161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2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Всі медичні дані вносяться виключно до сертифікованої МІС закладу. Для зв'язку з лікарями — тільки корпоративна захищена пошта або внутрішній чат системи.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30600" y="6065610"/>
            <a:ext cx="15838661" cy="3457223"/>
            <a:chOff x="0" y="0"/>
            <a:chExt cx="21118214" cy="460963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0835734" cy="77091"/>
              <a:chOff x="0" y="0"/>
              <a:chExt cx="10297516" cy="381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541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297541" h="38100">
                    <a:moveTo>
                      <a:pt x="0" y="0"/>
                    </a:moveTo>
                    <a:lnTo>
                      <a:pt x="10297541" y="0"/>
                    </a:lnTo>
                    <a:lnTo>
                      <a:pt x="10297541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37A7E7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0" y="244578"/>
              <a:ext cx="8324674" cy="1135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6"/>
                </a:lnSpc>
              </a:pPr>
              <a:r>
                <a:rPr lang="en-US" sz="2699" b="1">
                  <a:solidFill>
                    <a:srgbClr val="E0E4E6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Уникнення особистих пристроїв для роботи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522956"/>
              <a:ext cx="9806901" cy="308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2"/>
                </a:lnSpc>
              </a:pPr>
              <a:r>
                <a:rPr lang="en-US" sz="2199">
                  <a:solidFill>
                    <a:srgbClr val="E0E4E6"/>
                  </a:solidFill>
                  <a:latin typeface="Noto Serif"/>
                  <a:ea typeface="Noto Serif"/>
                  <a:cs typeface="Noto Serif"/>
                  <a:sym typeface="Noto Serif"/>
                </a:rPr>
                <a:t>Оксана ніколи не фотографує екран із даними пацієнтів на особистий смартфон і не надсилає документи через Viber. Якщо потрібна консультація дистанційно — вона використовує захищений відеосервіс, підключений до корпоративного облікового запису.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10538016" y="38991"/>
              <a:ext cx="10297719" cy="38100"/>
              <a:chOff x="0" y="0"/>
              <a:chExt cx="10297719" cy="381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668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297668" h="38100">
                    <a:moveTo>
                      <a:pt x="0" y="0"/>
                    </a:moveTo>
                    <a:lnTo>
                      <a:pt x="10297668" y="0"/>
                    </a:lnTo>
                    <a:lnTo>
                      <a:pt x="1029766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FC3C0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0538016" y="244578"/>
              <a:ext cx="8224176" cy="564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6"/>
                </a:lnSpc>
              </a:pPr>
              <a:r>
                <a:rPr lang="en-US" sz="2699" b="1">
                  <a:solidFill>
                    <a:srgbClr val="E0E4E6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Реагування на інциденти безпеки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417867" y="1522956"/>
              <a:ext cx="10700347" cy="308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2"/>
                </a:lnSpc>
              </a:pPr>
              <a:r>
                <a:rPr lang="en-US" sz="2199">
                  <a:solidFill>
                    <a:srgbClr val="E0E4E6"/>
                  </a:solidFill>
                  <a:latin typeface="Noto Serif"/>
                  <a:ea typeface="Noto Serif"/>
                  <a:cs typeface="Noto Serif"/>
                  <a:sym typeface="Noto Serif"/>
                </a:rPr>
                <a:t>При виявленні підозрілої активності — незрозумілих листів, запитів на скидання пароля, дивної поведінки системи — Оксана негайно повідомляє IT-куратора закладу та не відкриває підозрілих посилань. Це запобігає поширенню шкідливого програмного забезпечення по всій мережі лікарні.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000125"/>
            <a:ext cx="9227344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6625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Безпека — основа довіри пацієнтів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509994"/>
            <a:ext cx="9227344" cy="249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4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Пацієнт довіряє медичній сестрі не лише своє здоров'я, але й найбільш особисті дані — діагнози, ліки, сімейний анамнез. Захист цих даних у цифровому просторі є таким самим етичним обов'язком, як і збереження таємниці при особистому спілкуванні.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91803" y="6807251"/>
            <a:ext cx="9515380" cy="704901"/>
            <a:chOff x="0" y="0"/>
            <a:chExt cx="10345130" cy="7663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345155" cy="766318"/>
            </a:xfrm>
            <a:custGeom>
              <a:avLst/>
              <a:gdLst/>
              <a:ahLst/>
              <a:cxnLst/>
              <a:rect l="l" t="t" r="r" b="b"/>
              <a:pathLst>
                <a:path w="10345155" h="766318">
                  <a:moveTo>
                    <a:pt x="0" y="383159"/>
                  </a:moveTo>
                  <a:cubicBezTo>
                    <a:pt x="0" y="171196"/>
                    <a:pt x="217242" y="0"/>
                    <a:pt x="484352" y="0"/>
                  </a:cubicBezTo>
                  <a:lnTo>
                    <a:pt x="9860809" y="0"/>
                  </a:lnTo>
                  <a:lnTo>
                    <a:pt x="9860809" y="12700"/>
                  </a:lnTo>
                  <a:lnTo>
                    <a:pt x="9860809" y="0"/>
                  </a:lnTo>
                  <a:cubicBezTo>
                    <a:pt x="10127920" y="0"/>
                    <a:pt x="10345155" y="171196"/>
                    <a:pt x="10345155" y="383159"/>
                  </a:cubicBezTo>
                  <a:lnTo>
                    <a:pt x="10329577" y="383159"/>
                  </a:lnTo>
                  <a:lnTo>
                    <a:pt x="10345155" y="383159"/>
                  </a:lnTo>
                  <a:lnTo>
                    <a:pt x="10329577" y="383159"/>
                  </a:lnTo>
                  <a:lnTo>
                    <a:pt x="10345155" y="383159"/>
                  </a:lnTo>
                  <a:cubicBezTo>
                    <a:pt x="10345155" y="595122"/>
                    <a:pt x="10127920" y="766318"/>
                    <a:pt x="9860809" y="766318"/>
                  </a:cubicBezTo>
                  <a:lnTo>
                    <a:pt x="9860809" y="753618"/>
                  </a:lnTo>
                  <a:lnTo>
                    <a:pt x="9860809" y="766318"/>
                  </a:lnTo>
                  <a:lnTo>
                    <a:pt x="484352" y="766318"/>
                  </a:lnTo>
                  <a:lnTo>
                    <a:pt x="484352" y="753618"/>
                  </a:lnTo>
                  <a:lnTo>
                    <a:pt x="484352" y="766318"/>
                  </a:lnTo>
                  <a:cubicBezTo>
                    <a:pt x="217242" y="766318"/>
                    <a:pt x="0" y="595122"/>
                    <a:pt x="0" y="383159"/>
                  </a:cubicBezTo>
                  <a:lnTo>
                    <a:pt x="15584" y="383159"/>
                  </a:lnTo>
                  <a:lnTo>
                    <a:pt x="0" y="383159"/>
                  </a:lnTo>
                  <a:moveTo>
                    <a:pt x="31168" y="383159"/>
                  </a:moveTo>
                  <a:lnTo>
                    <a:pt x="15584" y="383159"/>
                  </a:lnTo>
                  <a:lnTo>
                    <a:pt x="31168" y="383159"/>
                  </a:lnTo>
                  <a:cubicBezTo>
                    <a:pt x="31168" y="580390"/>
                    <a:pt x="233605" y="740918"/>
                    <a:pt x="484352" y="740918"/>
                  </a:cubicBezTo>
                  <a:lnTo>
                    <a:pt x="9860809" y="740918"/>
                  </a:lnTo>
                  <a:cubicBezTo>
                    <a:pt x="10111556" y="740918"/>
                    <a:pt x="10313993" y="580390"/>
                    <a:pt x="10313993" y="383159"/>
                  </a:cubicBezTo>
                  <a:cubicBezTo>
                    <a:pt x="10313993" y="185928"/>
                    <a:pt x="10111556" y="25400"/>
                    <a:pt x="9860809" y="25400"/>
                  </a:cubicBezTo>
                  <a:lnTo>
                    <a:pt x="484352" y="25400"/>
                  </a:lnTo>
                  <a:lnTo>
                    <a:pt x="484352" y="12700"/>
                  </a:lnTo>
                  <a:lnTo>
                    <a:pt x="484352" y="25400"/>
                  </a:lnTo>
                  <a:cubicBezTo>
                    <a:pt x="233605" y="25400"/>
                    <a:pt x="31168" y="185928"/>
                    <a:pt x="31168" y="383159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453740" y="6882277"/>
            <a:ext cx="9360965" cy="45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1"/>
              </a:lnSpc>
            </a:pPr>
            <a:r>
              <a:rPr lang="en-US" sz="2400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ЗАКОН УКРАЇНИ «ПРО ЗАХИСТ ПЕРСОНАЛЬНИХ ДАНИХ»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6649" y="7813834"/>
            <a:ext cx="4602412" cy="45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1"/>
              </a:lnSpc>
            </a:pPr>
            <a:r>
              <a:rPr lang="en-US" sz="2400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GDPR АДАПТАЦІЯ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6649" y="8745391"/>
            <a:ext cx="7264731" cy="45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1"/>
              </a:lnSpc>
            </a:pPr>
            <a:r>
              <a:rPr lang="en-US" sz="2400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НАКАЗ МОЗ ПРО ІНФОРМАЦІЙНУ БЕЗПЕКУ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6" name="Freeform 16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91803" y="7738808"/>
            <a:ext cx="9515380" cy="704901"/>
            <a:chOff x="0" y="0"/>
            <a:chExt cx="10345130" cy="7663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45155" cy="766318"/>
            </a:xfrm>
            <a:custGeom>
              <a:avLst/>
              <a:gdLst/>
              <a:ahLst/>
              <a:cxnLst/>
              <a:rect l="l" t="t" r="r" b="b"/>
              <a:pathLst>
                <a:path w="10345155" h="766318">
                  <a:moveTo>
                    <a:pt x="0" y="383159"/>
                  </a:moveTo>
                  <a:cubicBezTo>
                    <a:pt x="0" y="171196"/>
                    <a:pt x="217242" y="0"/>
                    <a:pt x="484352" y="0"/>
                  </a:cubicBezTo>
                  <a:lnTo>
                    <a:pt x="9860809" y="0"/>
                  </a:lnTo>
                  <a:lnTo>
                    <a:pt x="9860809" y="12700"/>
                  </a:lnTo>
                  <a:lnTo>
                    <a:pt x="9860809" y="0"/>
                  </a:lnTo>
                  <a:cubicBezTo>
                    <a:pt x="10127920" y="0"/>
                    <a:pt x="10345155" y="171196"/>
                    <a:pt x="10345155" y="383159"/>
                  </a:cubicBezTo>
                  <a:lnTo>
                    <a:pt x="10329577" y="383159"/>
                  </a:lnTo>
                  <a:lnTo>
                    <a:pt x="10345155" y="383159"/>
                  </a:lnTo>
                  <a:lnTo>
                    <a:pt x="10329577" y="383159"/>
                  </a:lnTo>
                  <a:lnTo>
                    <a:pt x="10345155" y="383159"/>
                  </a:lnTo>
                  <a:cubicBezTo>
                    <a:pt x="10345155" y="595122"/>
                    <a:pt x="10127920" y="766318"/>
                    <a:pt x="9860809" y="766318"/>
                  </a:cubicBezTo>
                  <a:lnTo>
                    <a:pt x="9860809" y="753618"/>
                  </a:lnTo>
                  <a:lnTo>
                    <a:pt x="9860809" y="766318"/>
                  </a:lnTo>
                  <a:lnTo>
                    <a:pt x="484352" y="766318"/>
                  </a:lnTo>
                  <a:lnTo>
                    <a:pt x="484352" y="753618"/>
                  </a:lnTo>
                  <a:lnTo>
                    <a:pt x="484352" y="766318"/>
                  </a:lnTo>
                  <a:cubicBezTo>
                    <a:pt x="217242" y="766318"/>
                    <a:pt x="0" y="595122"/>
                    <a:pt x="0" y="383159"/>
                  </a:cubicBezTo>
                  <a:lnTo>
                    <a:pt x="15584" y="383159"/>
                  </a:lnTo>
                  <a:lnTo>
                    <a:pt x="0" y="383159"/>
                  </a:lnTo>
                  <a:moveTo>
                    <a:pt x="31168" y="383159"/>
                  </a:moveTo>
                  <a:lnTo>
                    <a:pt x="15584" y="383159"/>
                  </a:lnTo>
                  <a:lnTo>
                    <a:pt x="31168" y="383159"/>
                  </a:lnTo>
                  <a:cubicBezTo>
                    <a:pt x="31168" y="580390"/>
                    <a:pt x="233605" y="740918"/>
                    <a:pt x="484352" y="740918"/>
                  </a:cubicBezTo>
                  <a:lnTo>
                    <a:pt x="9860809" y="740918"/>
                  </a:lnTo>
                  <a:cubicBezTo>
                    <a:pt x="10111556" y="740918"/>
                    <a:pt x="10313993" y="580390"/>
                    <a:pt x="10313993" y="383159"/>
                  </a:cubicBezTo>
                  <a:cubicBezTo>
                    <a:pt x="10313993" y="185928"/>
                    <a:pt x="10111556" y="25400"/>
                    <a:pt x="9860809" y="25400"/>
                  </a:cubicBezTo>
                  <a:lnTo>
                    <a:pt x="484352" y="25400"/>
                  </a:lnTo>
                  <a:lnTo>
                    <a:pt x="484352" y="12700"/>
                  </a:lnTo>
                  <a:lnTo>
                    <a:pt x="484352" y="25400"/>
                  </a:lnTo>
                  <a:cubicBezTo>
                    <a:pt x="233605" y="25400"/>
                    <a:pt x="31168" y="185928"/>
                    <a:pt x="31168" y="383159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91803" y="8670365"/>
            <a:ext cx="9515380" cy="704901"/>
            <a:chOff x="0" y="0"/>
            <a:chExt cx="10345130" cy="7663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45155" cy="766318"/>
            </a:xfrm>
            <a:custGeom>
              <a:avLst/>
              <a:gdLst/>
              <a:ahLst/>
              <a:cxnLst/>
              <a:rect l="l" t="t" r="r" b="b"/>
              <a:pathLst>
                <a:path w="10345155" h="766318">
                  <a:moveTo>
                    <a:pt x="0" y="383159"/>
                  </a:moveTo>
                  <a:cubicBezTo>
                    <a:pt x="0" y="171196"/>
                    <a:pt x="217242" y="0"/>
                    <a:pt x="484352" y="0"/>
                  </a:cubicBezTo>
                  <a:lnTo>
                    <a:pt x="9860809" y="0"/>
                  </a:lnTo>
                  <a:lnTo>
                    <a:pt x="9860809" y="12700"/>
                  </a:lnTo>
                  <a:lnTo>
                    <a:pt x="9860809" y="0"/>
                  </a:lnTo>
                  <a:cubicBezTo>
                    <a:pt x="10127920" y="0"/>
                    <a:pt x="10345155" y="171196"/>
                    <a:pt x="10345155" y="383159"/>
                  </a:cubicBezTo>
                  <a:lnTo>
                    <a:pt x="10329577" y="383159"/>
                  </a:lnTo>
                  <a:lnTo>
                    <a:pt x="10345155" y="383159"/>
                  </a:lnTo>
                  <a:lnTo>
                    <a:pt x="10329577" y="383159"/>
                  </a:lnTo>
                  <a:lnTo>
                    <a:pt x="10345155" y="383159"/>
                  </a:lnTo>
                  <a:cubicBezTo>
                    <a:pt x="10345155" y="595122"/>
                    <a:pt x="10127920" y="766318"/>
                    <a:pt x="9860809" y="766318"/>
                  </a:cubicBezTo>
                  <a:lnTo>
                    <a:pt x="9860809" y="753618"/>
                  </a:lnTo>
                  <a:lnTo>
                    <a:pt x="9860809" y="766318"/>
                  </a:lnTo>
                  <a:lnTo>
                    <a:pt x="484352" y="766318"/>
                  </a:lnTo>
                  <a:lnTo>
                    <a:pt x="484352" y="753618"/>
                  </a:lnTo>
                  <a:lnTo>
                    <a:pt x="484352" y="766318"/>
                  </a:lnTo>
                  <a:cubicBezTo>
                    <a:pt x="217242" y="766318"/>
                    <a:pt x="0" y="595122"/>
                    <a:pt x="0" y="383159"/>
                  </a:cubicBezTo>
                  <a:lnTo>
                    <a:pt x="15584" y="383159"/>
                  </a:lnTo>
                  <a:lnTo>
                    <a:pt x="0" y="383159"/>
                  </a:lnTo>
                  <a:moveTo>
                    <a:pt x="31168" y="383159"/>
                  </a:moveTo>
                  <a:lnTo>
                    <a:pt x="15584" y="383159"/>
                  </a:lnTo>
                  <a:lnTo>
                    <a:pt x="31168" y="383159"/>
                  </a:lnTo>
                  <a:cubicBezTo>
                    <a:pt x="31168" y="580390"/>
                    <a:pt x="233605" y="740918"/>
                    <a:pt x="484352" y="740918"/>
                  </a:cubicBezTo>
                  <a:lnTo>
                    <a:pt x="9860809" y="740918"/>
                  </a:lnTo>
                  <a:cubicBezTo>
                    <a:pt x="10111556" y="740918"/>
                    <a:pt x="10313993" y="580390"/>
                    <a:pt x="10313993" y="383159"/>
                  </a:cubicBezTo>
                  <a:cubicBezTo>
                    <a:pt x="10313993" y="185928"/>
                    <a:pt x="10111556" y="25400"/>
                    <a:pt x="9860809" y="25400"/>
                  </a:cubicBezTo>
                  <a:lnTo>
                    <a:pt x="484352" y="25400"/>
                  </a:lnTo>
                  <a:lnTo>
                    <a:pt x="484352" y="12700"/>
                  </a:lnTo>
                  <a:lnTo>
                    <a:pt x="484352" y="25400"/>
                  </a:lnTo>
                  <a:cubicBezTo>
                    <a:pt x="233605" y="25400"/>
                    <a:pt x="31168" y="185928"/>
                    <a:pt x="31168" y="383159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0125"/>
            <a:ext cx="13457618" cy="15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49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Цифрова грамотність у дії: освітні курси та тренінги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312477"/>
            <a:ext cx="14044214" cy="5688648"/>
            <a:chOff x="0" y="0"/>
            <a:chExt cx="18725618" cy="7584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725581" cy="7584848"/>
            </a:xfrm>
            <a:custGeom>
              <a:avLst/>
              <a:gdLst/>
              <a:ahLst/>
              <a:cxnLst/>
              <a:rect l="l" t="t" r="r" b="b"/>
              <a:pathLst>
                <a:path w="18725581" h="7584848">
                  <a:moveTo>
                    <a:pt x="0" y="762794"/>
                  </a:moveTo>
                  <a:cubicBezTo>
                    <a:pt x="0" y="341441"/>
                    <a:pt x="734420" y="0"/>
                    <a:pt x="1640726" y="0"/>
                  </a:cubicBezTo>
                  <a:lnTo>
                    <a:pt x="17084856" y="0"/>
                  </a:lnTo>
                  <a:cubicBezTo>
                    <a:pt x="17991162" y="0"/>
                    <a:pt x="18725581" y="341441"/>
                    <a:pt x="18725581" y="762794"/>
                  </a:cubicBezTo>
                  <a:lnTo>
                    <a:pt x="18725581" y="6822053"/>
                  </a:lnTo>
                  <a:cubicBezTo>
                    <a:pt x="18725581" y="7243406"/>
                    <a:pt x="17991162" y="7584848"/>
                    <a:pt x="17084856" y="7584848"/>
                  </a:cubicBezTo>
                  <a:lnTo>
                    <a:pt x="1640726" y="7584848"/>
                  </a:lnTo>
                  <a:cubicBezTo>
                    <a:pt x="734420" y="7584848"/>
                    <a:pt x="0" y="7243406"/>
                    <a:pt x="0" y="6822053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114797" y="4063206"/>
            <a:ext cx="11790510" cy="4189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4"/>
              </a:lnSpc>
            </a:pPr>
            <a:r>
              <a:rPr lang="en-US" sz="3696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 Україні сформована розгалужена екосистема онлайн-навчання для медичних працівників. Нижче представлені ключові платформи та програми, доступні безкоштовно або за пільговою вартістю для медичних сестер і братів.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24774" y="1028700"/>
            <a:ext cx="3469423" cy="2144198"/>
            <a:chOff x="0" y="0"/>
            <a:chExt cx="4035031" cy="2493759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4035044" cy="2493772"/>
            </a:xfrm>
            <a:custGeom>
              <a:avLst/>
              <a:gdLst/>
              <a:ahLst/>
              <a:cxnLst/>
              <a:rect l="l" t="t" r="r" b="b"/>
              <a:pathLst>
                <a:path w="4035044" h="2493772">
                  <a:moveTo>
                    <a:pt x="0" y="0"/>
                  </a:moveTo>
                  <a:lnTo>
                    <a:pt x="4035044" y="0"/>
                  </a:lnTo>
                  <a:lnTo>
                    <a:pt x="4035044" y="2493772"/>
                  </a:lnTo>
                  <a:lnTo>
                    <a:pt x="0" y="249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" r="-13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378817"/>
            <a:ext cx="5217909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Профплатформа: «Цифрова грамотність для медсестри»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6398" y="4724382"/>
            <a:ext cx="4902514" cy="407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Безкоштовний онлайн-курс, розміщений на платформі Профплатформа (profplatforma.com.ua), охоплює всі 6 сфер Рамки цифрової компетентності. Сертифікат зараховується при підтвердженні категорії медичної сестри. Курс складається з 8 модулів, кожен тривалістю 45–60 хвилин із практичними завданнями.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82975" y="1028700"/>
            <a:ext cx="3469423" cy="2144198"/>
            <a:chOff x="0" y="0"/>
            <a:chExt cx="4035031" cy="2493759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035044" cy="2493772"/>
            </a:xfrm>
            <a:custGeom>
              <a:avLst/>
              <a:gdLst/>
              <a:ahLst/>
              <a:cxnLst/>
              <a:rect l="l" t="t" r="r" b="b"/>
              <a:pathLst>
                <a:path w="4035044" h="2493772">
                  <a:moveTo>
                    <a:pt x="0" y="0"/>
                  </a:moveTo>
                  <a:lnTo>
                    <a:pt x="4035044" y="0"/>
                  </a:lnTo>
                  <a:lnTo>
                    <a:pt x="4035044" y="2493772"/>
                  </a:lnTo>
                  <a:lnTo>
                    <a:pt x="0" y="249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5" r="-13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582975" y="3378817"/>
            <a:ext cx="5060212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Дія.Цифрова освіта: серіал «Цифрові навички для медиків»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82975" y="4724382"/>
            <a:ext cx="4771099" cy="369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Відеосеріал від Міністерства цифрової трансформації у форматі коротких 5–7-хвилинних епізодів. Доступний через застосунок Дія та сайт osvita.diia.gov.ua. Охоплює теми: робота з МІС, безпека даних, телемедицина, електронний підпис. Понад </a:t>
            </a:r>
            <a:r>
              <a:rPr lang="en-US" sz="2100" b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45 000 медпрацівників</a:t>
            </a:r>
            <a:r>
              <a:rPr lang="en-US" sz="21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вже пройшли курс.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041391" y="1028700"/>
            <a:ext cx="3469423" cy="2144198"/>
            <a:chOff x="0" y="0"/>
            <a:chExt cx="4035031" cy="2493759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4035044" cy="2493772"/>
            </a:xfrm>
            <a:custGeom>
              <a:avLst/>
              <a:gdLst/>
              <a:ahLst/>
              <a:cxnLst/>
              <a:rect l="l" t="t" r="r" b="b"/>
              <a:pathLst>
                <a:path w="4035044" h="2493772">
                  <a:moveTo>
                    <a:pt x="0" y="0"/>
                  </a:moveTo>
                  <a:lnTo>
                    <a:pt x="4035044" y="0"/>
                  </a:lnTo>
                  <a:lnTo>
                    <a:pt x="4035044" y="2493772"/>
                  </a:lnTo>
                  <a:lnTo>
                    <a:pt x="0" y="249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5" r="-135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2041391" y="3378817"/>
            <a:ext cx="5217909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Практичні майстер-класи з МІС та хмарних сервісів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41391" y="4724382"/>
            <a:ext cx="5007646" cy="369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Регіональні центри підвищення кваліфікації медичних сестер організовують очні та змішані тренінги за підтримки НСЗУ. Учасники отримують практичний досвід роботи з реальними системами (eHealth) під керівництвом сертифікованих тренерів. Графік тренінгів публікується на сайті МОЗ.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9" name="Freeform 19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01328" y="907256"/>
            <a:ext cx="1409829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12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Голос практики: що кажуть медичні сестри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82278" y="2222897"/>
            <a:ext cx="5216281" cy="7156847"/>
            <a:chOff x="0" y="0"/>
            <a:chExt cx="6955041" cy="9542462"/>
          </a:xfrm>
        </p:grpSpPr>
        <p:sp>
          <p:nvSpPr>
            <p:cNvPr id="8" name="Freeform 8"/>
            <p:cNvSpPr/>
            <p:nvPr/>
          </p:nvSpPr>
          <p:spPr>
            <a:xfrm>
              <a:off x="25400" y="25400"/>
              <a:ext cx="6904228" cy="9491599"/>
            </a:xfrm>
            <a:custGeom>
              <a:avLst/>
              <a:gdLst/>
              <a:ahLst/>
              <a:cxnLst/>
              <a:rect l="l" t="t" r="r" b="b"/>
              <a:pathLst>
                <a:path w="6904228" h="9491599">
                  <a:moveTo>
                    <a:pt x="0" y="551815"/>
                  </a:moveTo>
                  <a:cubicBezTo>
                    <a:pt x="0" y="247015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47015"/>
                    <a:pt x="6904228" y="551815"/>
                  </a:cubicBezTo>
                  <a:lnTo>
                    <a:pt x="6904228" y="8939784"/>
                  </a:lnTo>
                  <a:cubicBezTo>
                    <a:pt x="6904228" y="9244584"/>
                    <a:pt x="6657594" y="9491599"/>
                    <a:pt x="6353429" y="9491599"/>
                  </a:cubicBezTo>
                  <a:lnTo>
                    <a:pt x="550799" y="9491599"/>
                  </a:lnTo>
                  <a:cubicBezTo>
                    <a:pt x="246634" y="9491599"/>
                    <a:pt x="0" y="9244584"/>
                    <a:pt x="0" y="8939784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955028" cy="9542399"/>
            </a:xfrm>
            <a:custGeom>
              <a:avLst/>
              <a:gdLst/>
              <a:ahLst/>
              <a:cxnLst/>
              <a:rect l="l" t="t" r="r" b="b"/>
              <a:pathLst>
                <a:path w="6955028" h="9542399">
                  <a:moveTo>
                    <a:pt x="0" y="577215"/>
                  </a:moveTo>
                  <a:cubicBezTo>
                    <a:pt x="0" y="258445"/>
                    <a:pt x="257937" y="0"/>
                    <a:pt x="576199" y="0"/>
                  </a:cubicBezTo>
                  <a:lnTo>
                    <a:pt x="6378829" y="0"/>
                  </a:lnTo>
                  <a:lnTo>
                    <a:pt x="6378829" y="25400"/>
                  </a:lnTo>
                  <a:lnTo>
                    <a:pt x="6378829" y="0"/>
                  </a:lnTo>
                  <a:cubicBezTo>
                    <a:pt x="6697091" y="0"/>
                    <a:pt x="6955028" y="258445"/>
                    <a:pt x="6955028" y="577215"/>
                  </a:cubicBezTo>
                  <a:lnTo>
                    <a:pt x="6929628" y="577215"/>
                  </a:lnTo>
                  <a:lnTo>
                    <a:pt x="6955028" y="577215"/>
                  </a:lnTo>
                  <a:lnTo>
                    <a:pt x="6955028" y="8965184"/>
                  </a:lnTo>
                  <a:lnTo>
                    <a:pt x="6929628" y="8965184"/>
                  </a:lnTo>
                  <a:lnTo>
                    <a:pt x="6955028" y="8965184"/>
                  </a:lnTo>
                  <a:cubicBezTo>
                    <a:pt x="6955028" y="9283953"/>
                    <a:pt x="6697091" y="9542399"/>
                    <a:pt x="6378829" y="9542399"/>
                  </a:cubicBezTo>
                  <a:lnTo>
                    <a:pt x="6378829" y="9516999"/>
                  </a:lnTo>
                  <a:lnTo>
                    <a:pt x="6378829" y="9542399"/>
                  </a:lnTo>
                  <a:lnTo>
                    <a:pt x="576199" y="9542399"/>
                  </a:lnTo>
                  <a:lnTo>
                    <a:pt x="576199" y="9516999"/>
                  </a:lnTo>
                  <a:lnTo>
                    <a:pt x="576199" y="9542399"/>
                  </a:lnTo>
                  <a:cubicBezTo>
                    <a:pt x="257937" y="9542399"/>
                    <a:pt x="0" y="9283954"/>
                    <a:pt x="0" y="8965184"/>
                  </a:cubicBezTo>
                  <a:lnTo>
                    <a:pt x="0" y="577215"/>
                  </a:lnTo>
                  <a:lnTo>
                    <a:pt x="25400" y="577215"/>
                  </a:lnTo>
                  <a:lnTo>
                    <a:pt x="0" y="577215"/>
                  </a:lnTo>
                  <a:moveTo>
                    <a:pt x="50800" y="577215"/>
                  </a:moveTo>
                  <a:lnTo>
                    <a:pt x="50800" y="8965184"/>
                  </a:lnTo>
                  <a:lnTo>
                    <a:pt x="25400" y="8965184"/>
                  </a:lnTo>
                  <a:lnTo>
                    <a:pt x="50800" y="8965184"/>
                  </a:lnTo>
                  <a:cubicBezTo>
                    <a:pt x="50800" y="9256014"/>
                    <a:pt x="286004" y="9491599"/>
                    <a:pt x="576199" y="9491599"/>
                  </a:cubicBezTo>
                  <a:lnTo>
                    <a:pt x="6378829" y="9491599"/>
                  </a:lnTo>
                  <a:cubicBezTo>
                    <a:pt x="6668897" y="9491599"/>
                    <a:pt x="6904228" y="9255887"/>
                    <a:pt x="6904228" y="8965184"/>
                  </a:cubicBezTo>
                  <a:lnTo>
                    <a:pt x="6904228" y="577215"/>
                  </a:lnTo>
                  <a:cubicBezTo>
                    <a:pt x="6904228" y="286512"/>
                    <a:pt x="6669024" y="50800"/>
                    <a:pt x="6378829" y="50800"/>
                  </a:cubicBezTo>
                  <a:lnTo>
                    <a:pt x="576199" y="50800"/>
                  </a:lnTo>
                  <a:lnTo>
                    <a:pt x="576199" y="25400"/>
                  </a:lnTo>
                  <a:lnTo>
                    <a:pt x="576199" y="50800"/>
                  </a:lnTo>
                  <a:cubicBezTo>
                    <a:pt x="286004" y="50800"/>
                    <a:pt x="50800" y="286512"/>
                    <a:pt x="50800" y="577215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74227" y="2114845"/>
            <a:ext cx="330403" cy="330403"/>
            <a:chOff x="0" y="0"/>
            <a:chExt cx="440538" cy="440538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5" b="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076207" y="9157392"/>
            <a:ext cx="330403" cy="330403"/>
            <a:chOff x="0" y="0"/>
            <a:chExt cx="440538" cy="440538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5" b="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552423" y="2673991"/>
            <a:ext cx="4688986" cy="3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5"/>
              </a:lnSpc>
            </a:pPr>
            <a:r>
              <a:rPr lang="en-US" sz="23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Учасник 1, старша медсестра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2423" y="3312852"/>
            <a:ext cx="4275982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«Цифрові навички кардинально змінили мою роботу. Тепер я витрачаю на документацію вдвічі менше часу і можу більше уваги приділяти пацієнтам. Коли я навчилась повноцінно працювати в HELSI — відчула, що стала значно впевненішим фахівцем. Колеги почали звертатись до мене за порадою, і це надихає.»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535788" y="2222897"/>
            <a:ext cx="5216281" cy="7156847"/>
            <a:chOff x="0" y="0"/>
            <a:chExt cx="6955041" cy="9542462"/>
          </a:xfrm>
        </p:grpSpPr>
        <p:sp>
          <p:nvSpPr>
            <p:cNvPr id="17" name="Freeform 17"/>
            <p:cNvSpPr/>
            <p:nvPr/>
          </p:nvSpPr>
          <p:spPr>
            <a:xfrm>
              <a:off x="25400" y="25400"/>
              <a:ext cx="6904228" cy="9491599"/>
            </a:xfrm>
            <a:custGeom>
              <a:avLst/>
              <a:gdLst/>
              <a:ahLst/>
              <a:cxnLst/>
              <a:rect l="l" t="t" r="r" b="b"/>
              <a:pathLst>
                <a:path w="6904228" h="9491599">
                  <a:moveTo>
                    <a:pt x="0" y="551815"/>
                  </a:moveTo>
                  <a:cubicBezTo>
                    <a:pt x="0" y="247015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47015"/>
                    <a:pt x="6904228" y="551815"/>
                  </a:cubicBezTo>
                  <a:lnTo>
                    <a:pt x="6904228" y="8939784"/>
                  </a:lnTo>
                  <a:cubicBezTo>
                    <a:pt x="6904228" y="9244584"/>
                    <a:pt x="6657594" y="9491599"/>
                    <a:pt x="6353429" y="9491599"/>
                  </a:cubicBezTo>
                  <a:lnTo>
                    <a:pt x="550799" y="9491599"/>
                  </a:lnTo>
                  <a:cubicBezTo>
                    <a:pt x="246634" y="9491599"/>
                    <a:pt x="0" y="9244584"/>
                    <a:pt x="0" y="8939784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955028" cy="9542399"/>
            </a:xfrm>
            <a:custGeom>
              <a:avLst/>
              <a:gdLst/>
              <a:ahLst/>
              <a:cxnLst/>
              <a:rect l="l" t="t" r="r" b="b"/>
              <a:pathLst>
                <a:path w="6955028" h="9542399">
                  <a:moveTo>
                    <a:pt x="0" y="577215"/>
                  </a:moveTo>
                  <a:cubicBezTo>
                    <a:pt x="0" y="258445"/>
                    <a:pt x="257937" y="0"/>
                    <a:pt x="576199" y="0"/>
                  </a:cubicBezTo>
                  <a:lnTo>
                    <a:pt x="6378829" y="0"/>
                  </a:lnTo>
                  <a:lnTo>
                    <a:pt x="6378829" y="25400"/>
                  </a:lnTo>
                  <a:lnTo>
                    <a:pt x="6378829" y="0"/>
                  </a:lnTo>
                  <a:cubicBezTo>
                    <a:pt x="6697091" y="0"/>
                    <a:pt x="6955028" y="258445"/>
                    <a:pt x="6955028" y="577215"/>
                  </a:cubicBezTo>
                  <a:lnTo>
                    <a:pt x="6929628" y="577215"/>
                  </a:lnTo>
                  <a:lnTo>
                    <a:pt x="6955028" y="577215"/>
                  </a:lnTo>
                  <a:lnTo>
                    <a:pt x="6955028" y="8965184"/>
                  </a:lnTo>
                  <a:lnTo>
                    <a:pt x="6929628" y="8965184"/>
                  </a:lnTo>
                  <a:lnTo>
                    <a:pt x="6955028" y="8965184"/>
                  </a:lnTo>
                  <a:cubicBezTo>
                    <a:pt x="6955028" y="9283953"/>
                    <a:pt x="6697091" y="9542399"/>
                    <a:pt x="6378829" y="9542399"/>
                  </a:cubicBezTo>
                  <a:lnTo>
                    <a:pt x="6378829" y="9516999"/>
                  </a:lnTo>
                  <a:lnTo>
                    <a:pt x="6378829" y="9542399"/>
                  </a:lnTo>
                  <a:lnTo>
                    <a:pt x="576199" y="9542399"/>
                  </a:lnTo>
                  <a:lnTo>
                    <a:pt x="576199" y="9516999"/>
                  </a:lnTo>
                  <a:lnTo>
                    <a:pt x="576199" y="9542399"/>
                  </a:lnTo>
                  <a:cubicBezTo>
                    <a:pt x="257937" y="9542399"/>
                    <a:pt x="0" y="9283954"/>
                    <a:pt x="0" y="8965184"/>
                  </a:cubicBezTo>
                  <a:lnTo>
                    <a:pt x="0" y="577215"/>
                  </a:lnTo>
                  <a:lnTo>
                    <a:pt x="25400" y="577215"/>
                  </a:lnTo>
                  <a:lnTo>
                    <a:pt x="0" y="577215"/>
                  </a:lnTo>
                  <a:moveTo>
                    <a:pt x="50800" y="577215"/>
                  </a:moveTo>
                  <a:lnTo>
                    <a:pt x="50800" y="8965184"/>
                  </a:lnTo>
                  <a:lnTo>
                    <a:pt x="25400" y="8965184"/>
                  </a:lnTo>
                  <a:lnTo>
                    <a:pt x="50800" y="8965184"/>
                  </a:lnTo>
                  <a:cubicBezTo>
                    <a:pt x="50800" y="9256014"/>
                    <a:pt x="286004" y="9491599"/>
                    <a:pt x="576199" y="9491599"/>
                  </a:cubicBezTo>
                  <a:lnTo>
                    <a:pt x="6378829" y="9491599"/>
                  </a:lnTo>
                  <a:cubicBezTo>
                    <a:pt x="6668897" y="9491599"/>
                    <a:pt x="6904228" y="9255887"/>
                    <a:pt x="6904228" y="8965184"/>
                  </a:cubicBezTo>
                  <a:lnTo>
                    <a:pt x="6904228" y="577215"/>
                  </a:lnTo>
                  <a:cubicBezTo>
                    <a:pt x="6904228" y="286512"/>
                    <a:pt x="6669024" y="50800"/>
                    <a:pt x="6378829" y="50800"/>
                  </a:cubicBezTo>
                  <a:lnTo>
                    <a:pt x="576199" y="50800"/>
                  </a:lnTo>
                  <a:lnTo>
                    <a:pt x="576199" y="25400"/>
                  </a:lnTo>
                  <a:lnTo>
                    <a:pt x="576199" y="50800"/>
                  </a:lnTo>
                  <a:cubicBezTo>
                    <a:pt x="286004" y="50800"/>
                    <a:pt x="50800" y="286512"/>
                    <a:pt x="50800" y="577215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427737" y="2114845"/>
            <a:ext cx="330403" cy="330403"/>
            <a:chOff x="0" y="0"/>
            <a:chExt cx="440538" cy="440538"/>
          </a:xfrm>
        </p:grpSpPr>
        <p:sp>
          <p:nvSpPr>
            <p:cNvPr id="20" name="Freeform 20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5" b="5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1529717" y="9157392"/>
            <a:ext cx="330403" cy="330403"/>
            <a:chOff x="0" y="0"/>
            <a:chExt cx="440538" cy="440538"/>
          </a:xfrm>
        </p:grpSpPr>
        <p:sp>
          <p:nvSpPr>
            <p:cNvPr id="22" name="Freeform 22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5" b="5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7005933" y="2673991"/>
            <a:ext cx="4108252" cy="3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5"/>
              </a:lnSpc>
            </a:pPr>
            <a:r>
              <a:rPr lang="en-US" sz="23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Учасник 2, медичний брат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05933" y="3202629"/>
            <a:ext cx="4275982" cy="542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«Після курсу на Профплатформі я нарешті зрозумів, як правильно захищати дані пацієнтів. Раніше навіть не замислювався, що надсилати знімки аналізів у Viber — це порушення. Тепер пояснюю це молодим колегам. Навчання підвищує не лише навички, а й свідомість.»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1989298" y="2222897"/>
            <a:ext cx="5216281" cy="7156847"/>
            <a:chOff x="0" y="0"/>
            <a:chExt cx="6955041" cy="9542462"/>
          </a:xfrm>
        </p:grpSpPr>
        <p:sp>
          <p:nvSpPr>
            <p:cNvPr id="26" name="Freeform 26"/>
            <p:cNvSpPr/>
            <p:nvPr/>
          </p:nvSpPr>
          <p:spPr>
            <a:xfrm>
              <a:off x="25400" y="25400"/>
              <a:ext cx="6904228" cy="9491599"/>
            </a:xfrm>
            <a:custGeom>
              <a:avLst/>
              <a:gdLst/>
              <a:ahLst/>
              <a:cxnLst/>
              <a:rect l="l" t="t" r="r" b="b"/>
              <a:pathLst>
                <a:path w="6904228" h="9491599">
                  <a:moveTo>
                    <a:pt x="0" y="551815"/>
                  </a:moveTo>
                  <a:cubicBezTo>
                    <a:pt x="0" y="247015"/>
                    <a:pt x="246634" y="0"/>
                    <a:pt x="550799" y="0"/>
                  </a:cubicBezTo>
                  <a:lnTo>
                    <a:pt x="6353429" y="0"/>
                  </a:lnTo>
                  <a:cubicBezTo>
                    <a:pt x="6657594" y="0"/>
                    <a:pt x="6904228" y="247015"/>
                    <a:pt x="6904228" y="551815"/>
                  </a:cubicBezTo>
                  <a:lnTo>
                    <a:pt x="6904228" y="8939784"/>
                  </a:lnTo>
                  <a:cubicBezTo>
                    <a:pt x="6904228" y="9244584"/>
                    <a:pt x="6657594" y="9491599"/>
                    <a:pt x="6353429" y="9491599"/>
                  </a:cubicBezTo>
                  <a:lnTo>
                    <a:pt x="550799" y="9491599"/>
                  </a:lnTo>
                  <a:cubicBezTo>
                    <a:pt x="246634" y="9491599"/>
                    <a:pt x="0" y="9244584"/>
                    <a:pt x="0" y="8939784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6955028" cy="9542399"/>
            </a:xfrm>
            <a:custGeom>
              <a:avLst/>
              <a:gdLst/>
              <a:ahLst/>
              <a:cxnLst/>
              <a:rect l="l" t="t" r="r" b="b"/>
              <a:pathLst>
                <a:path w="6955028" h="9542399">
                  <a:moveTo>
                    <a:pt x="0" y="577215"/>
                  </a:moveTo>
                  <a:cubicBezTo>
                    <a:pt x="0" y="258445"/>
                    <a:pt x="257937" y="0"/>
                    <a:pt x="576199" y="0"/>
                  </a:cubicBezTo>
                  <a:lnTo>
                    <a:pt x="6378829" y="0"/>
                  </a:lnTo>
                  <a:lnTo>
                    <a:pt x="6378829" y="25400"/>
                  </a:lnTo>
                  <a:lnTo>
                    <a:pt x="6378829" y="0"/>
                  </a:lnTo>
                  <a:cubicBezTo>
                    <a:pt x="6697091" y="0"/>
                    <a:pt x="6955028" y="258445"/>
                    <a:pt x="6955028" y="577215"/>
                  </a:cubicBezTo>
                  <a:lnTo>
                    <a:pt x="6929628" y="577215"/>
                  </a:lnTo>
                  <a:lnTo>
                    <a:pt x="6955028" y="577215"/>
                  </a:lnTo>
                  <a:lnTo>
                    <a:pt x="6955028" y="8965184"/>
                  </a:lnTo>
                  <a:lnTo>
                    <a:pt x="6929628" y="8965184"/>
                  </a:lnTo>
                  <a:lnTo>
                    <a:pt x="6955028" y="8965184"/>
                  </a:lnTo>
                  <a:cubicBezTo>
                    <a:pt x="6955028" y="9283953"/>
                    <a:pt x="6697091" y="9542399"/>
                    <a:pt x="6378829" y="9542399"/>
                  </a:cubicBezTo>
                  <a:lnTo>
                    <a:pt x="6378829" y="9516999"/>
                  </a:lnTo>
                  <a:lnTo>
                    <a:pt x="6378829" y="9542399"/>
                  </a:lnTo>
                  <a:lnTo>
                    <a:pt x="576199" y="9542399"/>
                  </a:lnTo>
                  <a:lnTo>
                    <a:pt x="576199" y="9516999"/>
                  </a:lnTo>
                  <a:lnTo>
                    <a:pt x="576199" y="9542399"/>
                  </a:lnTo>
                  <a:cubicBezTo>
                    <a:pt x="257937" y="9542399"/>
                    <a:pt x="0" y="9283954"/>
                    <a:pt x="0" y="8965184"/>
                  </a:cubicBezTo>
                  <a:lnTo>
                    <a:pt x="0" y="577215"/>
                  </a:lnTo>
                  <a:lnTo>
                    <a:pt x="25400" y="577215"/>
                  </a:lnTo>
                  <a:lnTo>
                    <a:pt x="0" y="577215"/>
                  </a:lnTo>
                  <a:moveTo>
                    <a:pt x="50800" y="577215"/>
                  </a:moveTo>
                  <a:lnTo>
                    <a:pt x="50800" y="8965184"/>
                  </a:lnTo>
                  <a:lnTo>
                    <a:pt x="25400" y="8965184"/>
                  </a:lnTo>
                  <a:lnTo>
                    <a:pt x="50800" y="8965184"/>
                  </a:lnTo>
                  <a:cubicBezTo>
                    <a:pt x="50800" y="9256014"/>
                    <a:pt x="286004" y="9491599"/>
                    <a:pt x="576199" y="9491599"/>
                  </a:cubicBezTo>
                  <a:lnTo>
                    <a:pt x="6378829" y="9491599"/>
                  </a:lnTo>
                  <a:cubicBezTo>
                    <a:pt x="6668897" y="9491599"/>
                    <a:pt x="6904228" y="9255887"/>
                    <a:pt x="6904228" y="8965184"/>
                  </a:cubicBezTo>
                  <a:lnTo>
                    <a:pt x="6904228" y="577215"/>
                  </a:lnTo>
                  <a:cubicBezTo>
                    <a:pt x="6904228" y="286512"/>
                    <a:pt x="6669024" y="50800"/>
                    <a:pt x="6378829" y="50800"/>
                  </a:cubicBezTo>
                  <a:lnTo>
                    <a:pt x="576199" y="50800"/>
                  </a:lnTo>
                  <a:lnTo>
                    <a:pt x="576199" y="25400"/>
                  </a:lnTo>
                  <a:lnTo>
                    <a:pt x="576199" y="50800"/>
                  </a:lnTo>
                  <a:cubicBezTo>
                    <a:pt x="286004" y="50800"/>
                    <a:pt x="50800" y="286512"/>
                    <a:pt x="50800" y="577215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1881247" y="2114845"/>
            <a:ext cx="330403" cy="330403"/>
            <a:chOff x="0" y="0"/>
            <a:chExt cx="440538" cy="440538"/>
          </a:xfrm>
        </p:grpSpPr>
        <p:sp>
          <p:nvSpPr>
            <p:cNvPr id="29" name="Freeform 29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5" b="5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6983227" y="9157392"/>
            <a:ext cx="330403" cy="330403"/>
            <a:chOff x="0" y="0"/>
            <a:chExt cx="440538" cy="440538"/>
          </a:xfrm>
        </p:grpSpPr>
        <p:sp>
          <p:nvSpPr>
            <p:cNvPr id="31" name="Freeform 31" descr="preencoded.png"/>
            <p:cNvSpPr/>
            <p:nvPr/>
          </p:nvSpPr>
          <p:spPr>
            <a:xfrm>
              <a:off x="0" y="0"/>
              <a:ext cx="440563" cy="440563"/>
            </a:xfrm>
            <a:custGeom>
              <a:avLst/>
              <a:gdLst/>
              <a:ahLst/>
              <a:cxnLst/>
              <a:rect l="l" t="t" r="r" b="b"/>
              <a:pathLst>
                <a:path w="440563" h="440563">
                  <a:moveTo>
                    <a:pt x="0" y="0"/>
                  </a:moveTo>
                  <a:lnTo>
                    <a:pt x="440563" y="0"/>
                  </a:lnTo>
                  <a:lnTo>
                    <a:pt x="440563" y="440563"/>
                  </a:lnTo>
                  <a:lnTo>
                    <a:pt x="0" y="44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5" b="5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2459443" y="2673991"/>
            <a:ext cx="4275982" cy="724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5"/>
              </a:lnSpc>
            </a:pPr>
            <a:r>
              <a:rPr lang="en-US" sz="23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Учасник 3,  медсестра сімейної амбулаторії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459443" y="3585124"/>
            <a:ext cx="4275982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«Наші пацієнти — переважно люди старшого віку, але навіть вони відчувають різницю. Коли я швидко знаходжу всі їхні аналізи в електронній картці і відповідаю на запитання одразу — вони кажуть: «Оце сучасна медицина!» Це приємно і мотивує постійно вдосконалюватись.»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35" name="Freeform 35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30401" y="1480242"/>
            <a:ext cx="12733437" cy="97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3"/>
              </a:lnSpc>
            </a:pPr>
            <a:r>
              <a:rPr lang="en-US" sz="6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МОЗ № 789 від 2025 року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30401" y="3365043"/>
            <a:ext cx="13753889" cy="5241690"/>
            <a:chOff x="0" y="0"/>
            <a:chExt cx="19704635" cy="75095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04597" cy="7509539"/>
            </a:xfrm>
            <a:custGeom>
              <a:avLst/>
              <a:gdLst/>
              <a:ahLst/>
              <a:cxnLst/>
              <a:rect l="l" t="t" r="r" b="b"/>
              <a:pathLst>
                <a:path w="19704597" h="7509539">
                  <a:moveTo>
                    <a:pt x="0" y="755220"/>
                  </a:moveTo>
                  <a:cubicBezTo>
                    <a:pt x="0" y="338051"/>
                    <a:pt x="772817" y="0"/>
                    <a:pt x="1726507" y="0"/>
                  </a:cubicBezTo>
                  <a:lnTo>
                    <a:pt x="17978090" y="0"/>
                  </a:lnTo>
                  <a:cubicBezTo>
                    <a:pt x="18931779" y="0"/>
                    <a:pt x="19704597" y="338051"/>
                    <a:pt x="19704597" y="755220"/>
                  </a:cubicBezTo>
                  <a:lnTo>
                    <a:pt x="19704597" y="6754318"/>
                  </a:lnTo>
                  <a:cubicBezTo>
                    <a:pt x="19704597" y="7171487"/>
                    <a:pt x="18931779" y="7509539"/>
                    <a:pt x="17978090" y="7509539"/>
                  </a:cubicBezTo>
                  <a:lnTo>
                    <a:pt x="1726507" y="7509539"/>
                  </a:lnTo>
                  <a:cubicBezTo>
                    <a:pt x="772817" y="7509539"/>
                    <a:pt x="0" y="7171487"/>
                    <a:pt x="0" y="6754318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181968" y="3978573"/>
            <a:ext cx="12336075" cy="363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Наказ Міністерства охорони здоров'я України № 789 від 2025 року «Про підвищення кваліфікації медичних сестер та братів у сфері цифрових компетентностей» є логічним продовженням реформи охорони здоров'я та впроваджує системний підхід до безперервного цифрового розвитку середнього медичного персоналу.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30401" y="1480242"/>
            <a:ext cx="12733437" cy="97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3"/>
              </a:lnSpc>
            </a:pPr>
            <a:r>
              <a:rPr lang="en-US" sz="6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Наказ МОЗ № 789 від 2025 року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11351" y="2632169"/>
            <a:ext cx="4980537" cy="5024258"/>
            <a:chOff x="0" y="0"/>
            <a:chExt cx="6640716" cy="6699010"/>
          </a:xfrm>
        </p:grpSpPr>
        <p:sp>
          <p:nvSpPr>
            <p:cNvPr id="8" name="Freeform 8"/>
            <p:cNvSpPr/>
            <p:nvPr/>
          </p:nvSpPr>
          <p:spPr>
            <a:xfrm>
              <a:off x="12700" y="16382"/>
              <a:ext cx="6615430" cy="6666214"/>
            </a:xfrm>
            <a:custGeom>
              <a:avLst/>
              <a:gdLst/>
              <a:ahLst/>
              <a:cxnLst/>
              <a:rect l="l" t="t" r="r" b="b"/>
              <a:pathLst>
                <a:path w="6615430" h="6666214">
                  <a:moveTo>
                    <a:pt x="0" y="560433"/>
                  </a:moveTo>
                  <a:cubicBezTo>
                    <a:pt x="0" y="250974"/>
                    <a:pt x="194691" y="0"/>
                    <a:pt x="434975" y="0"/>
                  </a:cubicBezTo>
                  <a:lnTo>
                    <a:pt x="6180455" y="0"/>
                  </a:lnTo>
                  <a:cubicBezTo>
                    <a:pt x="6420612" y="0"/>
                    <a:pt x="6615430" y="250974"/>
                    <a:pt x="6615430" y="560433"/>
                  </a:cubicBezTo>
                  <a:lnTo>
                    <a:pt x="6615430" y="6105781"/>
                  </a:lnTo>
                  <a:cubicBezTo>
                    <a:pt x="6615430" y="6415239"/>
                    <a:pt x="6420739" y="6666214"/>
                    <a:pt x="6180455" y="6666214"/>
                  </a:cubicBezTo>
                  <a:lnTo>
                    <a:pt x="434975" y="6666214"/>
                  </a:lnTo>
                  <a:cubicBezTo>
                    <a:pt x="194691" y="6666214"/>
                    <a:pt x="0" y="6415403"/>
                    <a:pt x="0" y="610578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640830" cy="6698978"/>
            </a:xfrm>
            <a:custGeom>
              <a:avLst/>
              <a:gdLst/>
              <a:ahLst/>
              <a:cxnLst/>
              <a:rect l="l" t="t" r="r" b="b"/>
              <a:pathLst>
                <a:path w="6640830" h="6698978">
                  <a:moveTo>
                    <a:pt x="0" y="576815"/>
                  </a:moveTo>
                  <a:cubicBezTo>
                    <a:pt x="0" y="258182"/>
                    <a:pt x="200406" y="0"/>
                    <a:pt x="447675" y="0"/>
                  </a:cubicBezTo>
                  <a:lnTo>
                    <a:pt x="6193155" y="0"/>
                  </a:lnTo>
                  <a:lnTo>
                    <a:pt x="6193155" y="16382"/>
                  </a:lnTo>
                  <a:lnTo>
                    <a:pt x="6193155" y="0"/>
                  </a:lnTo>
                  <a:cubicBezTo>
                    <a:pt x="6440424" y="0"/>
                    <a:pt x="6640830" y="258182"/>
                    <a:pt x="6640830" y="576815"/>
                  </a:cubicBezTo>
                  <a:lnTo>
                    <a:pt x="6628130" y="576815"/>
                  </a:lnTo>
                  <a:lnTo>
                    <a:pt x="6640830" y="576815"/>
                  </a:lnTo>
                  <a:lnTo>
                    <a:pt x="6640830" y="6122163"/>
                  </a:lnTo>
                  <a:lnTo>
                    <a:pt x="6628130" y="6122163"/>
                  </a:lnTo>
                  <a:lnTo>
                    <a:pt x="6640830" y="6122163"/>
                  </a:lnTo>
                  <a:cubicBezTo>
                    <a:pt x="6640830" y="6440795"/>
                    <a:pt x="6440424" y="6698978"/>
                    <a:pt x="6193155" y="6698978"/>
                  </a:cubicBezTo>
                  <a:lnTo>
                    <a:pt x="6193155" y="6682596"/>
                  </a:lnTo>
                  <a:lnTo>
                    <a:pt x="6193155" y="6698978"/>
                  </a:lnTo>
                  <a:lnTo>
                    <a:pt x="447675" y="6698978"/>
                  </a:lnTo>
                  <a:lnTo>
                    <a:pt x="447675" y="6682596"/>
                  </a:lnTo>
                  <a:lnTo>
                    <a:pt x="447675" y="6698978"/>
                  </a:lnTo>
                  <a:cubicBezTo>
                    <a:pt x="200406" y="6698978"/>
                    <a:pt x="0" y="6440795"/>
                    <a:pt x="0" y="6122163"/>
                  </a:cubicBezTo>
                  <a:lnTo>
                    <a:pt x="0" y="576815"/>
                  </a:lnTo>
                  <a:lnTo>
                    <a:pt x="12700" y="576815"/>
                  </a:lnTo>
                  <a:lnTo>
                    <a:pt x="0" y="576815"/>
                  </a:lnTo>
                  <a:moveTo>
                    <a:pt x="25400" y="576815"/>
                  </a:moveTo>
                  <a:lnTo>
                    <a:pt x="25400" y="6122163"/>
                  </a:lnTo>
                  <a:lnTo>
                    <a:pt x="12700" y="6122163"/>
                  </a:lnTo>
                  <a:lnTo>
                    <a:pt x="25400" y="6122163"/>
                  </a:lnTo>
                  <a:cubicBezTo>
                    <a:pt x="25400" y="6422611"/>
                    <a:pt x="214376" y="6666213"/>
                    <a:pt x="447675" y="6666213"/>
                  </a:cubicBezTo>
                  <a:lnTo>
                    <a:pt x="6193155" y="6666213"/>
                  </a:lnTo>
                  <a:cubicBezTo>
                    <a:pt x="6426327" y="6666213"/>
                    <a:pt x="6615430" y="6422611"/>
                    <a:pt x="6615430" y="6122163"/>
                  </a:cubicBezTo>
                  <a:lnTo>
                    <a:pt x="6615430" y="576815"/>
                  </a:lnTo>
                  <a:cubicBezTo>
                    <a:pt x="6615303" y="276366"/>
                    <a:pt x="6426327" y="32764"/>
                    <a:pt x="6193028" y="32764"/>
                  </a:cubicBezTo>
                  <a:lnTo>
                    <a:pt x="447675" y="32764"/>
                  </a:lnTo>
                  <a:lnTo>
                    <a:pt x="447675" y="16382"/>
                  </a:lnTo>
                  <a:lnTo>
                    <a:pt x="447675" y="32764"/>
                  </a:lnTo>
                  <a:cubicBezTo>
                    <a:pt x="214376" y="32764"/>
                    <a:pt x="25400" y="276366"/>
                    <a:pt x="25400" y="576815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57067" y="2831451"/>
            <a:ext cx="651567" cy="651567"/>
            <a:chOff x="0" y="0"/>
            <a:chExt cx="868756" cy="868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8680" cy="868680"/>
            </a:xfrm>
            <a:custGeom>
              <a:avLst/>
              <a:gdLst/>
              <a:ahLst/>
              <a:cxnLst/>
              <a:rect l="l" t="t" r="r" b="b"/>
              <a:pathLst>
                <a:path w="868680" h="868680">
                  <a:moveTo>
                    <a:pt x="0" y="434340"/>
                  </a:moveTo>
                  <a:cubicBezTo>
                    <a:pt x="0" y="194437"/>
                    <a:pt x="194437" y="0"/>
                    <a:pt x="434340" y="0"/>
                  </a:cubicBezTo>
                  <a:cubicBezTo>
                    <a:pt x="674243" y="0"/>
                    <a:pt x="868680" y="194437"/>
                    <a:pt x="868680" y="434340"/>
                  </a:cubicBezTo>
                  <a:cubicBezTo>
                    <a:pt x="868680" y="674243"/>
                    <a:pt x="674243" y="868680"/>
                    <a:pt x="434340" y="868680"/>
                  </a:cubicBezTo>
                  <a:cubicBezTo>
                    <a:pt x="194437" y="868680"/>
                    <a:pt x="0" y="674243"/>
                    <a:pt x="0" y="434340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598121" y="2944403"/>
            <a:ext cx="3165971" cy="40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3"/>
              </a:lnSpc>
            </a:pPr>
            <a:r>
              <a:rPr lang="en-US" sz="2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Обов'язкові курси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83273" y="3828147"/>
            <a:ext cx="4489104" cy="3179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Наказ вводить обов'язковий мінімум — не менше </a:t>
            </a:r>
            <a:r>
              <a:rPr lang="en-US" sz="2199" b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24 годин</a:t>
            </a: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 цифрового навчання на рік для кожної медичної сестри та брата. Навчання можна проходити онлайн, офлайн або у змішаному форматі в акредитованих центрах.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44135" y="2632169"/>
            <a:ext cx="4980537" cy="5024258"/>
            <a:chOff x="0" y="0"/>
            <a:chExt cx="6640716" cy="6699010"/>
          </a:xfrm>
        </p:grpSpPr>
        <p:sp>
          <p:nvSpPr>
            <p:cNvPr id="15" name="Freeform 15"/>
            <p:cNvSpPr/>
            <p:nvPr/>
          </p:nvSpPr>
          <p:spPr>
            <a:xfrm>
              <a:off x="12700" y="16382"/>
              <a:ext cx="6615430" cy="6666214"/>
            </a:xfrm>
            <a:custGeom>
              <a:avLst/>
              <a:gdLst/>
              <a:ahLst/>
              <a:cxnLst/>
              <a:rect l="l" t="t" r="r" b="b"/>
              <a:pathLst>
                <a:path w="6615430" h="6666214">
                  <a:moveTo>
                    <a:pt x="0" y="560433"/>
                  </a:moveTo>
                  <a:cubicBezTo>
                    <a:pt x="0" y="250974"/>
                    <a:pt x="194691" y="0"/>
                    <a:pt x="434975" y="0"/>
                  </a:cubicBezTo>
                  <a:lnTo>
                    <a:pt x="6180455" y="0"/>
                  </a:lnTo>
                  <a:cubicBezTo>
                    <a:pt x="6420612" y="0"/>
                    <a:pt x="6615430" y="250974"/>
                    <a:pt x="6615430" y="560433"/>
                  </a:cubicBezTo>
                  <a:lnTo>
                    <a:pt x="6615430" y="6105781"/>
                  </a:lnTo>
                  <a:cubicBezTo>
                    <a:pt x="6615430" y="6415239"/>
                    <a:pt x="6420739" y="6666214"/>
                    <a:pt x="6180455" y="6666214"/>
                  </a:cubicBezTo>
                  <a:lnTo>
                    <a:pt x="434975" y="6666214"/>
                  </a:lnTo>
                  <a:cubicBezTo>
                    <a:pt x="194691" y="6666214"/>
                    <a:pt x="0" y="6415403"/>
                    <a:pt x="0" y="610578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640830" cy="6698978"/>
            </a:xfrm>
            <a:custGeom>
              <a:avLst/>
              <a:gdLst/>
              <a:ahLst/>
              <a:cxnLst/>
              <a:rect l="l" t="t" r="r" b="b"/>
              <a:pathLst>
                <a:path w="6640830" h="6698978">
                  <a:moveTo>
                    <a:pt x="0" y="576815"/>
                  </a:moveTo>
                  <a:cubicBezTo>
                    <a:pt x="0" y="258182"/>
                    <a:pt x="200406" y="0"/>
                    <a:pt x="447675" y="0"/>
                  </a:cubicBezTo>
                  <a:lnTo>
                    <a:pt x="6193155" y="0"/>
                  </a:lnTo>
                  <a:lnTo>
                    <a:pt x="6193155" y="16382"/>
                  </a:lnTo>
                  <a:lnTo>
                    <a:pt x="6193155" y="0"/>
                  </a:lnTo>
                  <a:cubicBezTo>
                    <a:pt x="6440424" y="0"/>
                    <a:pt x="6640830" y="258182"/>
                    <a:pt x="6640830" y="576815"/>
                  </a:cubicBezTo>
                  <a:lnTo>
                    <a:pt x="6628130" y="576815"/>
                  </a:lnTo>
                  <a:lnTo>
                    <a:pt x="6640830" y="576815"/>
                  </a:lnTo>
                  <a:lnTo>
                    <a:pt x="6640830" y="6122163"/>
                  </a:lnTo>
                  <a:lnTo>
                    <a:pt x="6628130" y="6122163"/>
                  </a:lnTo>
                  <a:lnTo>
                    <a:pt x="6640830" y="6122163"/>
                  </a:lnTo>
                  <a:cubicBezTo>
                    <a:pt x="6640830" y="6440795"/>
                    <a:pt x="6440424" y="6698978"/>
                    <a:pt x="6193155" y="6698978"/>
                  </a:cubicBezTo>
                  <a:lnTo>
                    <a:pt x="6193155" y="6682596"/>
                  </a:lnTo>
                  <a:lnTo>
                    <a:pt x="6193155" y="6698978"/>
                  </a:lnTo>
                  <a:lnTo>
                    <a:pt x="447675" y="6698978"/>
                  </a:lnTo>
                  <a:lnTo>
                    <a:pt x="447675" y="6682596"/>
                  </a:lnTo>
                  <a:lnTo>
                    <a:pt x="447675" y="6698978"/>
                  </a:lnTo>
                  <a:cubicBezTo>
                    <a:pt x="200406" y="6698978"/>
                    <a:pt x="0" y="6440795"/>
                    <a:pt x="0" y="6122163"/>
                  </a:cubicBezTo>
                  <a:lnTo>
                    <a:pt x="0" y="576815"/>
                  </a:lnTo>
                  <a:lnTo>
                    <a:pt x="12700" y="576815"/>
                  </a:lnTo>
                  <a:lnTo>
                    <a:pt x="0" y="576815"/>
                  </a:lnTo>
                  <a:moveTo>
                    <a:pt x="25400" y="576815"/>
                  </a:moveTo>
                  <a:lnTo>
                    <a:pt x="25400" y="6122163"/>
                  </a:lnTo>
                  <a:lnTo>
                    <a:pt x="12700" y="6122163"/>
                  </a:lnTo>
                  <a:lnTo>
                    <a:pt x="25400" y="6122163"/>
                  </a:lnTo>
                  <a:cubicBezTo>
                    <a:pt x="25400" y="6422611"/>
                    <a:pt x="214376" y="6666213"/>
                    <a:pt x="447675" y="6666213"/>
                  </a:cubicBezTo>
                  <a:lnTo>
                    <a:pt x="6193155" y="6666213"/>
                  </a:lnTo>
                  <a:cubicBezTo>
                    <a:pt x="6426327" y="6666213"/>
                    <a:pt x="6615430" y="6422611"/>
                    <a:pt x="6615430" y="6122163"/>
                  </a:cubicBezTo>
                  <a:lnTo>
                    <a:pt x="6615430" y="576815"/>
                  </a:lnTo>
                  <a:cubicBezTo>
                    <a:pt x="6615303" y="276366"/>
                    <a:pt x="6426327" y="32764"/>
                    <a:pt x="6193028" y="32764"/>
                  </a:cubicBezTo>
                  <a:lnTo>
                    <a:pt x="447675" y="32764"/>
                  </a:lnTo>
                  <a:lnTo>
                    <a:pt x="447675" y="16382"/>
                  </a:lnTo>
                  <a:lnTo>
                    <a:pt x="447675" y="32764"/>
                  </a:lnTo>
                  <a:cubicBezTo>
                    <a:pt x="214376" y="32764"/>
                    <a:pt x="25400" y="276366"/>
                    <a:pt x="25400" y="576815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889852" y="2831451"/>
            <a:ext cx="651567" cy="651567"/>
            <a:chOff x="0" y="0"/>
            <a:chExt cx="868756" cy="8687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8680" cy="868680"/>
            </a:xfrm>
            <a:custGeom>
              <a:avLst/>
              <a:gdLst/>
              <a:ahLst/>
              <a:cxnLst/>
              <a:rect l="l" t="t" r="r" b="b"/>
              <a:pathLst>
                <a:path w="868680" h="868680">
                  <a:moveTo>
                    <a:pt x="0" y="434340"/>
                  </a:moveTo>
                  <a:cubicBezTo>
                    <a:pt x="0" y="194437"/>
                    <a:pt x="194437" y="0"/>
                    <a:pt x="434340" y="0"/>
                  </a:cubicBezTo>
                  <a:cubicBezTo>
                    <a:pt x="674243" y="0"/>
                    <a:pt x="868680" y="194437"/>
                    <a:pt x="868680" y="434340"/>
                  </a:cubicBezTo>
                  <a:cubicBezTo>
                    <a:pt x="868680" y="674243"/>
                    <a:pt x="674243" y="868680"/>
                    <a:pt x="434340" y="868680"/>
                  </a:cubicBezTo>
                  <a:cubicBezTo>
                    <a:pt x="194437" y="868680"/>
                    <a:pt x="0" y="674243"/>
                    <a:pt x="0" y="434340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7731919" y="2838028"/>
            <a:ext cx="2885777" cy="81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</a:pPr>
            <a:r>
              <a:rPr lang="en-US" sz="2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Сертифікація та </a:t>
            </a:r>
          </a:p>
          <a:p>
            <a:pPr algn="l">
              <a:lnSpc>
                <a:spcPts val="3293"/>
              </a:lnSpc>
            </a:pPr>
            <a:r>
              <a:rPr lang="en-US" sz="2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оцінювання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89852" y="3828147"/>
            <a:ext cx="4489104" cy="357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Запроваджено єдину систему оцінювання цифрових компетентностей за 5-рівневою шкалою. Результати сертифікації заносяться до Єдиного реєстру медичних працівників і враховуються при атестації та присвоєнні кваліфікаційних категорій.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776920" y="2632169"/>
            <a:ext cx="4980680" cy="5024258"/>
            <a:chOff x="0" y="0"/>
            <a:chExt cx="6640906" cy="6699010"/>
          </a:xfrm>
        </p:grpSpPr>
        <p:sp>
          <p:nvSpPr>
            <p:cNvPr id="22" name="Freeform 22"/>
            <p:cNvSpPr/>
            <p:nvPr/>
          </p:nvSpPr>
          <p:spPr>
            <a:xfrm>
              <a:off x="12700" y="16382"/>
              <a:ext cx="6615557" cy="6666214"/>
            </a:xfrm>
            <a:custGeom>
              <a:avLst/>
              <a:gdLst/>
              <a:ahLst/>
              <a:cxnLst/>
              <a:rect l="l" t="t" r="r" b="b"/>
              <a:pathLst>
                <a:path w="6615557" h="6666214">
                  <a:moveTo>
                    <a:pt x="0" y="560433"/>
                  </a:moveTo>
                  <a:cubicBezTo>
                    <a:pt x="0" y="250974"/>
                    <a:pt x="194691" y="0"/>
                    <a:pt x="434975" y="0"/>
                  </a:cubicBezTo>
                  <a:lnTo>
                    <a:pt x="6180582" y="0"/>
                  </a:lnTo>
                  <a:cubicBezTo>
                    <a:pt x="6420739" y="0"/>
                    <a:pt x="6615557" y="250974"/>
                    <a:pt x="6615557" y="560433"/>
                  </a:cubicBezTo>
                  <a:lnTo>
                    <a:pt x="6615557" y="6105781"/>
                  </a:lnTo>
                  <a:cubicBezTo>
                    <a:pt x="6615557" y="6415239"/>
                    <a:pt x="6420866" y="6666214"/>
                    <a:pt x="6180582" y="6666214"/>
                  </a:cubicBezTo>
                  <a:lnTo>
                    <a:pt x="434975" y="6666214"/>
                  </a:lnTo>
                  <a:cubicBezTo>
                    <a:pt x="194691" y="6666214"/>
                    <a:pt x="0" y="6415403"/>
                    <a:pt x="0" y="610578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640957" cy="6698978"/>
            </a:xfrm>
            <a:custGeom>
              <a:avLst/>
              <a:gdLst/>
              <a:ahLst/>
              <a:cxnLst/>
              <a:rect l="l" t="t" r="r" b="b"/>
              <a:pathLst>
                <a:path w="6640957" h="6698978">
                  <a:moveTo>
                    <a:pt x="0" y="576815"/>
                  </a:moveTo>
                  <a:cubicBezTo>
                    <a:pt x="0" y="258182"/>
                    <a:pt x="200406" y="0"/>
                    <a:pt x="447675" y="0"/>
                  </a:cubicBezTo>
                  <a:lnTo>
                    <a:pt x="6193282" y="0"/>
                  </a:lnTo>
                  <a:lnTo>
                    <a:pt x="6193282" y="16382"/>
                  </a:lnTo>
                  <a:lnTo>
                    <a:pt x="6193282" y="0"/>
                  </a:lnTo>
                  <a:cubicBezTo>
                    <a:pt x="6440551" y="0"/>
                    <a:pt x="6640957" y="258182"/>
                    <a:pt x="6640957" y="576815"/>
                  </a:cubicBezTo>
                  <a:lnTo>
                    <a:pt x="6628257" y="576815"/>
                  </a:lnTo>
                  <a:lnTo>
                    <a:pt x="6640957" y="576815"/>
                  </a:lnTo>
                  <a:lnTo>
                    <a:pt x="6640957" y="6122163"/>
                  </a:lnTo>
                  <a:lnTo>
                    <a:pt x="6628257" y="6122163"/>
                  </a:lnTo>
                  <a:lnTo>
                    <a:pt x="6640957" y="6122163"/>
                  </a:lnTo>
                  <a:cubicBezTo>
                    <a:pt x="6640957" y="6440795"/>
                    <a:pt x="6440551" y="6698978"/>
                    <a:pt x="6193282" y="6698978"/>
                  </a:cubicBezTo>
                  <a:lnTo>
                    <a:pt x="6193282" y="6682596"/>
                  </a:lnTo>
                  <a:lnTo>
                    <a:pt x="6193282" y="6698978"/>
                  </a:lnTo>
                  <a:lnTo>
                    <a:pt x="447675" y="6698978"/>
                  </a:lnTo>
                  <a:lnTo>
                    <a:pt x="447675" y="6682596"/>
                  </a:lnTo>
                  <a:lnTo>
                    <a:pt x="447675" y="6698978"/>
                  </a:lnTo>
                  <a:cubicBezTo>
                    <a:pt x="200406" y="6698978"/>
                    <a:pt x="0" y="6440795"/>
                    <a:pt x="0" y="6122163"/>
                  </a:cubicBezTo>
                  <a:lnTo>
                    <a:pt x="0" y="576815"/>
                  </a:lnTo>
                  <a:lnTo>
                    <a:pt x="12700" y="576815"/>
                  </a:lnTo>
                  <a:lnTo>
                    <a:pt x="0" y="576815"/>
                  </a:lnTo>
                  <a:moveTo>
                    <a:pt x="25400" y="576815"/>
                  </a:moveTo>
                  <a:lnTo>
                    <a:pt x="25400" y="6122163"/>
                  </a:lnTo>
                  <a:lnTo>
                    <a:pt x="12700" y="6122163"/>
                  </a:lnTo>
                  <a:lnTo>
                    <a:pt x="25400" y="6122163"/>
                  </a:lnTo>
                  <a:cubicBezTo>
                    <a:pt x="25400" y="6422611"/>
                    <a:pt x="214376" y="6666213"/>
                    <a:pt x="447675" y="6666213"/>
                  </a:cubicBezTo>
                  <a:lnTo>
                    <a:pt x="6193282" y="6666213"/>
                  </a:lnTo>
                  <a:cubicBezTo>
                    <a:pt x="6426454" y="6666213"/>
                    <a:pt x="6615557" y="6422611"/>
                    <a:pt x="6615557" y="6122163"/>
                  </a:cubicBezTo>
                  <a:lnTo>
                    <a:pt x="6615557" y="576815"/>
                  </a:lnTo>
                  <a:cubicBezTo>
                    <a:pt x="6615557" y="276366"/>
                    <a:pt x="6426454" y="32764"/>
                    <a:pt x="6193282" y="32764"/>
                  </a:cubicBezTo>
                  <a:lnTo>
                    <a:pt x="447675" y="32764"/>
                  </a:lnTo>
                  <a:lnTo>
                    <a:pt x="447675" y="16382"/>
                  </a:lnTo>
                  <a:lnTo>
                    <a:pt x="447675" y="32764"/>
                  </a:lnTo>
                  <a:cubicBezTo>
                    <a:pt x="214376" y="32764"/>
                    <a:pt x="25400" y="276366"/>
                    <a:pt x="25400" y="576815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022636" y="2831451"/>
            <a:ext cx="651567" cy="651567"/>
            <a:chOff x="0" y="0"/>
            <a:chExt cx="868756" cy="8687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68680" cy="868680"/>
            </a:xfrm>
            <a:custGeom>
              <a:avLst/>
              <a:gdLst/>
              <a:ahLst/>
              <a:cxnLst/>
              <a:rect l="l" t="t" r="r" b="b"/>
              <a:pathLst>
                <a:path w="868680" h="868680">
                  <a:moveTo>
                    <a:pt x="0" y="434340"/>
                  </a:moveTo>
                  <a:cubicBezTo>
                    <a:pt x="0" y="194437"/>
                    <a:pt x="194437" y="0"/>
                    <a:pt x="434340" y="0"/>
                  </a:cubicBezTo>
                  <a:cubicBezTo>
                    <a:pt x="674243" y="0"/>
                    <a:pt x="868680" y="194437"/>
                    <a:pt x="868680" y="434340"/>
                  </a:cubicBezTo>
                  <a:cubicBezTo>
                    <a:pt x="868680" y="674243"/>
                    <a:pt x="674243" y="868680"/>
                    <a:pt x="434340" y="868680"/>
                  </a:cubicBezTo>
                  <a:cubicBezTo>
                    <a:pt x="194437" y="868680"/>
                    <a:pt x="0" y="674243"/>
                    <a:pt x="0" y="434340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3074253" y="2838028"/>
            <a:ext cx="2694781" cy="81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1"/>
              </a:lnSpc>
            </a:pPr>
            <a:r>
              <a:rPr lang="en-US" sz="2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Безперервний</a:t>
            </a:r>
          </a:p>
          <a:p>
            <a:pPr algn="l">
              <a:lnSpc>
                <a:spcPts val="3293"/>
              </a:lnSpc>
            </a:pPr>
            <a:r>
              <a:rPr lang="en-US" sz="2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розвиток (CPD)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19214" y="3828147"/>
            <a:ext cx="4489247" cy="357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Цифрова компетентність офіційно включена до системи Безперервного професійного розвитку (CPD/БПР). Нараховані бали за цифрові курси є обов'язковою складовою для підтвердження ліцензії медичної сестри кожні 5 років.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530401" y="7904076"/>
            <a:ext cx="14978060" cy="1354224"/>
            <a:chOff x="0" y="0"/>
            <a:chExt cx="20302931" cy="1835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302981" cy="1835650"/>
            </a:xfrm>
            <a:custGeom>
              <a:avLst/>
              <a:gdLst/>
              <a:ahLst/>
              <a:cxnLst/>
              <a:rect l="l" t="t" r="r" b="b"/>
              <a:pathLst>
                <a:path w="20302981" h="1835650">
                  <a:moveTo>
                    <a:pt x="0" y="538896"/>
                  </a:moveTo>
                  <a:cubicBezTo>
                    <a:pt x="0" y="241330"/>
                    <a:pt x="194564" y="0"/>
                    <a:pt x="434467" y="0"/>
                  </a:cubicBezTo>
                  <a:lnTo>
                    <a:pt x="19868514" y="0"/>
                  </a:lnTo>
                  <a:cubicBezTo>
                    <a:pt x="20108418" y="0"/>
                    <a:pt x="20302981" y="241330"/>
                    <a:pt x="20302981" y="538896"/>
                  </a:cubicBezTo>
                  <a:lnTo>
                    <a:pt x="20302981" y="1296753"/>
                  </a:lnTo>
                  <a:cubicBezTo>
                    <a:pt x="20302981" y="1594320"/>
                    <a:pt x="20108418" y="1835650"/>
                    <a:pt x="19868514" y="1835650"/>
                  </a:cubicBezTo>
                  <a:lnTo>
                    <a:pt x="434467" y="1835650"/>
                  </a:lnTo>
                  <a:cubicBezTo>
                    <a:pt x="194564" y="1835650"/>
                    <a:pt x="0" y="1594320"/>
                    <a:pt x="0" y="1296753"/>
                  </a:cubicBezTo>
                  <a:close/>
                </a:path>
              </a:pathLst>
            </a:custGeom>
            <a:solidFill>
              <a:srgbClr val="004D36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47542" y="8166319"/>
            <a:ext cx="271462" cy="217141"/>
            <a:chOff x="0" y="0"/>
            <a:chExt cx="361950" cy="289522"/>
          </a:xfrm>
        </p:grpSpPr>
        <p:sp>
          <p:nvSpPr>
            <p:cNvPr id="31" name="Freeform 31" descr="preencoded.png"/>
            <p:cNvSpPr/>
            <p:nvPr/>
          </p:nvSpPr>
          <p:spPr>
            <a:xfrm>
              <a:off x="0" y="0"/>
              <a:ext cx="361950" cy="289560"/>
            </a:xfrm>
            <a:custGeom>
              <a:avLst/>
              <a:gdLst/>
              <a:ahLst/>
              <a:cxnLst/>
              <a:rect l="l" t="t" r="r" b="b"/>
              <a:pathLst>
                <a:path w="361950" h="289560">
                  <a:moveTo>
                    <a:pt x="0" y="0"/>
                  </a:moveTo>
                  <a:lnTo>
                    <a:pt x="361950" y="0"/>
                  </a:lnTo>
                  <a:lnTo>
                    <a:pt x="361950" y="289560"/>
                  </a:lnTo>
                  <a:lnTo>
                    <a:pt x="0" y="289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8" r="-428" b="13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2236146" y="7946363"/>
            <a:ext cx="14304321" cy="117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sz="21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Терміни впровадження:</a:t>
            </a:r>
            <a:r>
              <a:rPr lang="en-US" sz="21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Заклади охорони здоров'я зобов'язані привести навчальні плани у відповідність до вимог Наказу до </a:t>
            </a:r>
            <a:r>
              <a:rPr lang="en-US" sz="21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1 вересня 2025 року</a:t>
            </a:r>
            <a:r>
              <a:rPr lang="en-US" sz="21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. Контроль виконання покладено на регіональні департаменти охорони здоров'я та НСЗУ.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5469720" y="9482452"/>
            <a:ext cx="1789580" cy="524132"/>
            <a:chOff x="0" y="0"/>
            <a:chExt cx="4383684" cy="1283894"/>
          </a:xfrm>
        </p:grpSpPr>
        <p:sp>
          <p:nvSpPr>
            <p:cNvPr id="34" name="Freeform 34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0125"/>
            <a:ext cx="15219872" cy="194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4"/>
              </a:lnSpc>
            </a:pPr>
            <a:r>
              <a:rPr lang="en-US" sz="6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Впровадження Цифрограм у медичних закладах України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522659"/>
            <a:ext cx="14441020" cy="5446528"/>
            <a:chOff x="0" y="0"/>
            <a:chExt cx="18297275" cy="69009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297082" cy="6900920"/>
            </a:xfrm>
            <a:custGeom>
              <a:avLst/>
              <a:gdLst/>
              <a:ahLst/>
              <a:cxnLst/>
              <a:rect l="l" t="t" r="r" b="b"/>
              <a:pathLst>
                <a:path w="18297082" h="6900920">
                  <a:moveTo>
                    <a:pt x="0" y="590970"/>
                  </a:moveTo>
                  <a:cubicBezTo>
                    <a:pt x="0" y="264606"/>
                    <a:pt x="621422" y="0"/>
                    <a:pt x="1387883" y="0"/>
                  </a:cubicBezTo>
                  <a:lnTo>
                    <a:pt x="16909199" y="0"/>
                  </a:lnTo>
                  <a:cubicBezTo>
                    <a:pt x="17675659" y="0"/>
                    <a:pt x="18297082" y="264606"/>
                    <a:pt x="18297082" y="590970"/>
                  </a:cubicBezTo>
                  <a:lnTo>
                    <a:pt x="18297082" y="6309950"/>
                  </a:lnTo>
                  <a:cubicBezTo>
                    <a:pt x="18297082" y="6636314"/>
                    <a:pt x="17675659" y="6900920"/>
                    <a:pt x="16909199" y="6900920"/>
                  </a:cubicBezTo>
                  <a:lnTo>
                    <a:pt x="1387883" y="6900920"/>
                  </a:lnTo>
                  <a:cubicBezTo>
                    <a:pt x="621422" y="6900920"/>
                    <a:pt x="0" y="6636314"/>
                    <a:pt x="0" y="6309950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964001" y="5258514"/>
            <a:ext cx="11456922" cy="302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Цифрограм — це державна програма тестування та підвищення цифрових навичок, що реалізується через застосунок і вебпортал </a:t>
            </a:r>
            <a:r>
              <a:rPr lang="en-US" sz="3200" b="1" u="sng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  <a:hlinkClick r:id="rId3" tooltip="https://moz.gov.ua/uk/cifrogram-dlya-pracivnikiv-ohoroni-zdorov-ya"/>
              </a:rPr>
              <a:t>Дія</a:t>
            </a:r>
            <a:r>
              <a:rPr lang="en-US" sz="32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. Програма адаптована для різних категорій населення, зокрема для медичних працівників.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4001" y="4054677"/>
            <a:ext cx="8846682" cy="71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7"/>
              </a:lnSpc>
            </a:pPr>
            <a:r>
              <a:rPr lang="en-US" sz="4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Що таке Цифрограм?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96442" y="2452257"/>
            <a:ext cx="5310483" cy="5172048"/>
            <a:chOff x="0" y="0"/>
            <a:chExt cx="7080644" cy="6896064"/>
          </a:xfrm>
        </p:grpSpPr>
        <p:sp>
          <p:nvSpPr>
            <p:cNvPr id="3" name="Freeform 3"/>
            <p:cNvSpPr/>
            <p:nvPr/>
          </p:nvSpPr>
          <p:spPr>
            <a:xfrm>
              <a:off x="19050" y="29201"/>
              <a:ext cx="7042658" cy="6837583"/>
            </a:xfrm>
            <a:custGeom>
              <a:avLst/>
              <a:gdLst/>
              <a:ahLst/>
              <a:cxnLst/>
              <a:rect l="l" t="t" r="r" b="b"/>
              <a:pathLst>
                <a:path w="7042658" h="6837583">
                  <a:moveTo>
                    <a:pt x="0" y="280333"/>
                  </a:moveTo>
                  <a:cubicBezTo>
                    <a:pt x="0" y="125566"/>
                    <a:pt x="82169" y="0"/>
                    <a:pt x="183515" y="0"/>
                  </a:cubicBezTo>
                  <a:lnTo>
                    <a:pt x="6859143" y="0"/>
                  </a:lnTo>
                  <a:cubicBezTo>
                    <a:pt x="6960489" y="0"/>
                    <a:pt x="7042658" y="125566"/>
                    <a:pt x="7042658" y="280333"/>
                  </a:cubicBezTo>
                  <a:lnTo>
                    <a:pt x="7042658" y="6557251"/>
                  </a:lnTo>
                  <a:cubicBezTo>
                    <a:pt x="7042658" y="6712019"/>
                    <a:pt x="6960489" y="6837584"/>
                    <a:pt x="6859143" y="6837584"/>
                  </a:cubicBezTo>
                  <a:lnTo>
                    <a:pt x="183515" y="6837584"/>
                  </a:lnTo>
                  <a:cubicBezTo>
                    <a:pt x="82169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080758" cy="6895986"/>
            </a:xfrm>
            <a:custGeom>
              <a:avLst/>
              <a:gdLst/>
              <a:ahLst/>
              <a:cxnLst/>
              <a:rect l="l" t="t" r="r" b="b"/>
              <a:pathLst>
                <a:path w="7080758" h="6895986">
                  <a:moveTo>
                    <a:pt x="0" y="309534"/>
                  </a:moveTo>
                  <a:cubicBezTo>
                    <a:pt x="0" y="138414"/>
                    <a:pt x="90678" y="0"/>
                    <a:pt x="202565" y="0"/>
                  </a:cubicBezTo>
                  <a:lnTo>
                    <a:pt x="6878193" y="0"/>
                  </a:lnTo>
                  <a:lnTo>
                    <a:pt x="6878193" y="29201"/>
                  </a:lnTo>
                  <a:lnTo>
                    <a:pt x="6878193" y="0"/>
                  </a:lnTo>
                  <a:cubicBezTo>
                    <a:pt x="6989953" y="0"/>
                    <a:pt x="7080758" y="138414"/>
                    <a:pt x="7080758" y="309534"/>
                  </a:cubicBezTo>
                  <a:lnTo>
                    <a:pt x="7061708" y="309534"/>
                  </a:lnTo>
                  <a:lnTo>
                    <a:pt x="7080758" y="309534"/>
                  </a:lnTo>
                  <a:lnTo>
                    <a:pt x="7080758" y="6586452"/>
                  </a:lnTo>
                  <a:lnTo>
                    <a:pt x="7061708" y="6586452"/>
                  </a:lnTo>
                  <a:lnTo>
                    <a:pt x="7080758" y="6586452"/>
                  </a:lnTo>
                  <a:cubicBezTo>
                    <a:pt x="7080758" y="6757572"/>
                    <a:pt x="6990080" y="6895986"/>
                    <a:pt x="6878193" y="6895986"/>
                  </a:cubicBezTo>
                  <a:lnTo>
                    <a:pt x="6878193" y="6866785"/>
                  </a:lnTo>
                  <a:lnTo>
                    <a:pt x="6878193" y="6895986"/>
                  </a:lnTo>
                  <a:lnTo>
                    <a:pt x="202565" y="6895986"/>
                  </a:lnTo>
                  <a:lnTo>
                    <a:pt x="202565" y="6866785"/>
                  </a:lnTo>
                  <a:lnTo>
                    <a:pt x="202565" y="6895986"/>
                  </a:lnTo>
                  <a:cubicBezTo>
                    <a:pt x="90805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19050" y="309534"/>
                  </a:lnTo>
                  <a:lnTo>
                    <a:pt x="0" y="309534"/>
                  </a:lnTo>
                  <a:moveTo>
                    <a:pt x="38100" y="309534"/>
                  </a:moveTo>
                  <a:lnTo>
                    <a:pt x="38100" y="6586452"/>
                  </a:lnTo>
                  <a:lnTo>
                    <a:pt x="19050" y="6586452"/>
                  </a:lnTo>
                  <a:lnTo>
                    <a:pt x="38100" y="6586452"/>
                  </a:lnTo>
                  <a:cubicBezTo>
                    <a:pt x="38100" y="6725061"/>
                    <a:pt x="111633" y="6837583"/>
                    <a:pt x="202565" y="6837583"/>
                  </a:cubicBezTo>
                  <a:lnTo>
                    <a:pt x="6878193" y="6837583"/>
                  </a:lnTo>
                  <a:cubicBezTo>
                    <a:pt x="6968999" y="6837583"/>
                    <a:pt x="7042658" y="6725061"/>
                    <a:pt x="7042658" y="6586452"/>
                  </a:cubicBezTo>
                  <a:lnTo>
                    <a:pt x="7042658" y="309534"/>
                  </a:lnTo>
                  <a:cubicBezTo>
                    <a:pt x="7042658" y="170925"/>
                    <a:pt x="6969125" y="58403"/>
                    <a:pt x="6878193" y="58403"/>
                  </a:cubicBezTo>
                  <a:lnTo>
                    <a:pt x="202565" y="58403"/>
                  </a:lnTo>
                  <a:lnTo>
                    <a:pt x="202565" y="29201"/>
                  </a:lnTo>
                  <a:lnTo>
                    <a:pt x="202565" y="58403"/>
                  </a:lnTo>
                  <a:cubicBezTo>
                    <a:pt x="111633" y="58403"/>
                    <a:pt x="38100" y="170925"/>
                    <a:pt x="38100" y="309534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Freeform 6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6194" y="18209"/>
            <a:ext cx="18288000" cy="10287000"/>
            <a:chOff x="0" y="0"/>
            <a:chExt cx="24384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12044" y="864546"/>
            <a:ext cx="1379745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43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Чому цифрова грамотність важлива для медсестер і братів?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2916841"/>
            <a:ext cx="114300" cy="3345504"/>
            <a:chOff x="0" y="0"/>
            <a:chExt cx="152400" cy="44606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400" cy="4460621"/>
            </a:xfrm>
            <a:custGeom>
              <a:avLst/>
              <a:gdLst/>
              <a:ahLst/>
              <a:cxnLst/>
              <a:rect l="l" t="t" r="r" b="b"/>
              <a:pathLst>
                <a:path w="152400" h="4460621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4384421"/>
                  </a:lnTo>
                  <a:cubicBezTo>
                    <a:pt x="152400" y="4426458"/>
                    <a:pt x="118237" y="4460621"/>
                    <a:pt x="76200" y="4460621"/>
                  </a:cubicBezTo>
                  <a:cubicBezTo>
                    <a:pt x="34163" y="4460621"/>
                    <a:pt x="0" y="4426458"/>
                    <a:pt x="0" y="4384421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505423" y="2916841"/>
            <a:ext cx="114300" cy="3345504"/>
            <a:chOff x="0" y="0"/>
            <a:chExt cx="152400" cy="44606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2400" cy="4460621"/>
            </a:xfrm>
            <a:custGeom>
              <a:avLst/>
              <a:gdLst/>
              <a:ahLst/>
              <a:cxnLst/>
              <a:rect l="l" t="t" r="r" b="b"/>
              <a:pathLst>
                <a:path w="152400" h="4460621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4384421"/>
                  </a:lnTo>
                  <a:cubicBezTo>
                    <a:pt x="152400" y="4426458"/>
                    <a:pt x="118237" y="4460621"/>
                    <a:pt x="76200" y="4460621"/>
                  </a:cubicBezTo>
                  <a:cubicBezTo>
                    <a:pt x="34163" y="4460621"/>
                    <a:pt x="0" y="4426458"/>
                    <a:pt x="0" y="4384421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982155" y="2916841"/>
            <a:ext cx="114300" cy="3345504"/>
            <a:chOff x="0" y="0"/>
            <a:chExt cx="152400" cy="44606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2400" cy="4460621"/>
            </a:xfrm>
            <a:custGeom>
              <a:avLst/>
              <a:gdLst/>
              <a:ahLst/>
              <a:cxnLst/>
              <a:rect l="l" t="t" r="r" b="b"/>
              <a:pathLst>
                <a:path w="152400" h="4460621">
                  <a:moveTo>
                    <a:pt x="0" y="76200"/>
                  </a:moveTo>
                  <a:cubicBezTo>
                    <a:pt x="0" y="34163"/>
                    <a:pt x="34163" y="0"/>
                    <a:pt x="76200" y="0"/>
                  </a:cubicBezTo>
                  <a:cubicBezTo>
                    <a:pt x="118237" y="0"/>
                    <a:pt x="152400" y="34163"/>
                    <a:pt x="152400" y="76200"/>
                  </a:cubicBezTo>
                  <a:lnTo>
                    <a:pt x="152400" y="4384421"/>
                  </a:lnTo>
                  <a:cubicBezTo>
                    <a:pt x="152400" y="4426458"/>
                    <a:pt x="118237" y="4460621"/>
                    <a:pt x="76200" y="4460621"/>
                  </a:cubicBezTo>
                  <a:cubicBezTo>
                    <a:pt x="34163" y="4460621"/>
                    <a:pt x="0" y="4426458"/>
                    <a:pt x="0" y="4384421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42988" y="2452257"/>
            <a:ext cx="5310483" cy="5172048"/>
            <a:chOff x="0" y="0"/>
            <a:chExt cx="7080644" cy="6896064"/>
          </a:xfrm>
        </p:grpSpPr>
        <p:sp>
          <p:nvSpPr>
            <p:cNvPr id="17" name="Freeform 17"/>
            <p:cNvSpPr/>
            <p:nvPr/>
          </p:nvSpPr>
          <p:spPr>
            <a:xfrm>
              <a:off x="19050" y="29201"/>
              <a:ext cx="7042658" cy="6837583"/>
            </a:xfrm>
            <a:custGeom>
              <a:avLst/>
              <a:gdLst/>
              <a:ahLst/>
              <a:cxnLst/>
              <a:rect l="l" t="t" r="r" b="b"/>
              <a:pathLst>
                <a:path w="7042658" h="6837583">
                  <a:moveTo>
                    <a:pt x="0" y="280333"/>
                  </a:moveTo>
                  <a:cubicBezTo>
                    <a:pt x="0" y="125566"/>
                    <a:pt x="82169" y="0"/>
                    <a:pt x="183515" y="0"/>
                  </a:cubicBezTo>
                  <a:lnTo>
                    <a:pt x="6859143" y="0"/>
                  </a:lnTo>
                  <a:cubicBezTo>
                    <a:pt x="6960489" y="0"/>
                    <a:pt x="7042658" y="125566"/>
                    <a:pt x="7042658" y="280333"/>
                  </a:cubicBezTo>
                  <a:lnTo>
                    <a:pt x="7042658" y="6557251"/>
                  </a:lnTo>
                  <a:cubicBezTo>
                    <a:pt x="7042658" y="6712019"/>
                    <a:pt x="6960489" y="6837584"/>
                    <a:pt x="6859143" y="6837584"/>
                  </a:cubicBezTo>
                  <a:lnTo>
                    <a:pt x="183515" y="6837584"/>
                  </a:lnTo>
                  <a:cubicBezTo>
                    <a:pt x="82169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7080758" cy="6895986"/>
            </a:xfrm>
            <a:custGeom>
              <a:avLst/>
              <a:gdLst/>
              <a:ahLst/>
              <a:cxnLst/>
              <a:rect l="l" t="t" r="r" b="b"/>
              <a:pathLst>
                <a:path w="7080758" h="6895986">
                  <a:moveTo>
                    <a:pt x="0" y="309534"/>
                  </a:moveTo>
                  <a:cubicBezTo>
                    <a:pt x="0" y="138414"/>
                    <a:pt x="90678" y="0"/>
                    <a:pt x="202565" y="0"/>
                  </a:cubicBezTo>
                  <a:lnTo>
                    <a:pt x="6878193" y="0"/>
                  </a:lnTo>
                  <a:lnTo>
                    <a:pt x="6878193" y="29201"/>
                  </a:lnTo>
                  <a:lnTo>
                    <a:pt x="6878193" y="0"/>
                  </a:lnTo>
                  <a:cubicBezTo>
                    <a:pt x="6989953" y="0"/>
                    <a:pt x="7080758" y="138414"/>
                    <a:pt x="7080758" y="309534"/>
                  </a:cubicBezTo>
                  <a:lnTo>
                    <a:pt x="7061708" y="309534"/>
                  </a:lnTo>
                  <a:lnTo>
                    <a:pt x="7080758" y="309534"/>
                  </a:lnTo>
                  <a:lnTo>
                    <a:pt x="7080758" y="6586452"/>
                  </a:lnTo>
                  <a:lnTo>
                    <a:pt x="7061708" y="6586452"/>
                  </a:lnTo>
                  <a:lnTo>
                    <a:pt x="7080758" y="6586452"/>
                  </a:lnTo>
                  <a:cubicBezTo>
                    <a:pt x="7080758" y="6757572"/>
                    <a:pt x="6990080" y="6895986"/>
                    <a:pt x="6878193" y="6895986"/>
                  </a:cubicBezTo>
                  <a:lnTo>
                    <a:pt x="6878193" y="6866785"/>
                  </a:lnTo>
                  <a:lnTo>
                    <a:pt x="6878193" y="6895986"/>
                  </a:lnTo>
                  <a:lnTo>
                    <a:pt x="202565" y="6895986"/>
                  </a:lnTo>
                  <a:lnTo>
                    <a:pt x="202565" y="6866785"/>
                  </a:lnTo>
                  <a:lnTo>
                    <a:pt x="202565" y="6895986"/>
                  </a:lnTo>
                  <a:cubicBezTo>
                    <a:pt x="90805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19050" y="309534"/>
                  </a:lnTo>
                  <a:lnTo>
                    <a:pt x="0" y="309534"/>
                  </a:lnTo>
                  <a:moveTo>
                    <a:pt x="38100" y="309534"/>
                  </a:moveTo>
                  <a:lnTo>
                    <a:pt x="38100" y="6586452"/>
                  </a:lnTo>
                  <a:lnTo>
                    <a:pt x="19050" y="6586452"/>
                  </a:lnTo>
                  <a:lnTo>
                    <a:pt x="38100" y="6586452"/>
                  </a:lnTo>
                  <a:cubicBezTo>
                    <a:pt x="38100" y="6725061"/>
                    <a:pt x="111633" y="6837583"/>
                    <a:pt x="202565" y="6837583"/>
                  </a:cubicBezTo>
                  <a:lnTo>
                    <a:pt x="6878193" y="6837583"/>
                  </a:lnTo>
                  <a:cubicBezTo>
                    <a:pt x="6968999" y="6837583"/>
                    <a:pt x="7042658" y="6725061"/>
                    <a:pt x="7042658" y="6586452"/>
                  </a:cubicBezTo>
                  <a:lnTo>
                    <a:pt x="7042658" y="309534"/>
                  </a:lnTo>
                  <a:cubicBezTo>
                    <a:pt x="7042658" y="170925"/>
                    <a:pt x="6969125" y="58403"/>
                    <a:pt x="6878193" y="58403"/>
                  </a:cubicBezTo>
                  <a:lnTo>
                    <a:pt x="202565" y="58403"/>
                  </a:lnTo>
                  <a:lnTo>
                    <a:pt x="202565" y="29201"/>
                  </a:lnTo>
                  <a:lnTo>
                    <a:pt x="202565" y="58403"/>
                  </a:lnTo>
                  <a:cubicBezTo>
                    <a:pt x="111633" y="58403"/>
                    <a:pt x="38100" y="170925"/>
                    <a:pt x="38100" y="309534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403147" y="2612041"/>
            <a:ext cx="4591844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Якість медичного обслуговування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3147" y="3630892"/>
            <a:ext cx="4675880" cy="375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Цифрові навички дозволяють медсестрам швидше отримувати доступ до результатів аналізів, призначень лікаря та анамнезу пацієнта. Точна й своєчасна інформація зменшує ризик клінічних помилок і підвищує безпеку пацієнта.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519710" y="2452257"/>
            <a:ext cx="5310483" cy="5172048"/>
            <a:chOff x="0" y="0"/>
            <a:chExt cx="7080644" cy="6896064"/>
          </a:xfrm>
        </p:grpSpPr>
        <p:sp>
          <p:nvSpPr>
            <p:cNvPr id="22" name="Freeform 22"/>
            <p:cNvSpPr/>
            <p:nvPr/>
          </p:nvSpPr>
          <p:spPr>
            <a:xfrm>
              <a:off x="19050" y="29201"/>
              <a:ext cx="7042658" cy="6837583"/>
            </a:xfrm>
            <a:custGeom>
              <a:avLst/>
              <a:gdLst/>
              <a:ahLst/>
              <a:cxnLst/>
              <a:rect l="l" t="t" r="r" b="b"/>
              <a:pathLst>
                <a:path w="7042658" h="6837583">
                  <a:moveTo>
                    <a:pt x="0" y="280333"/>
                  </a:moveTo>
                  <a:cubicBezTo>
                    <a:pt x="0" y="125566"/>
                    <a:pt x="82169" y="0"/>
                    <a:pt x="183515" y="0"/>
                  </a:cubicBezTo>
                  <a:lnTo>
                    <a:pt x="6859143" y="0"/>
                  </a:lnTo>
                  <a:cubicBezTo>
                    <a:pt x="6960489" y="0"/>
                    <a:pt x="7042658" y="125566"/>
                    <a:pt x="7042658" y="280333"/>
                  </a:cubicBezTo>
                  <a:lnTo>
                    <a:pt x="7042658" y="6557251"/>
                  </a:lnTo>
                  <a:cubicBezTo>
                    <a:pt x="7042658" y="6712019"/>
                    <a:pt x="6960489" y="6837584"/>
                    <a:pt x="6859143" y="6837584"/>
                  </a:cubicBezTo>
                  <a:lnTo>
                    <a:pt x="183515" y="6837584"/>
                  </a:lnTo>
                  <a:cubicBezTo>
                    <a:pt x="82169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7080758" cy="6895986"/>
            </a:xfrm>
            <a:custGeom>
              <a:avLst/>
              <a:gdLst/>
              <a:ahLst/>
              <a:cxnLst/>
              <a:rect l="l" t="t" r="r" b="b"/>
              <a:pathLst>
                <a:path w="7080758" h="6895986">
                  <a:moveTo>
                    <a:pt x="0" y="309534"/>
                  </a:moveTo>
                  <a:cubicBezTo>
                    <a:pt x="0" y="138414"/>
                    <a:pt x="90678" y="0"/>
                    <a:pt x="202565" y="0"/>
                  </a:cubicBezTo>
                  <a:lnTo>
                    <a:pt x="6878193" y="0"/>
                  </a:lnTo>
                  <a:lnTo>
                    <a:pt x="6878193" y="29201"/>
                  </a:lnTo>
                  <a:lnTo>
                    <a:pt x="6878193" y="0"/>
                  </a:lnTo>
                  <a:cubicBezTo>
                    <a:pt x="6989953" y="0"/>
                    <a:pt x="7080758" y="138414"/>
                    <a:pt x="7080758" y="309534"/>
                  </a:cubicBezTo>
                  <a:lnTo>
                    <a:pt x="7061708" y="309534"/>
                  </a:lnTo>
                  <a:lnTo>
                    <a:pt x="7080758" y="309534"/>
                  </a:lnTo>
                  <a:lnTo>
                    <a:pt x="7080758" y="6586452"/>
                  </a:lnTo>
                  <a:lnTo>
                    <a:pt x="7061708" y="6586452"/>
                  </a:lnTo>
                  <a:lnTo>
                    <a:pt x="7080758" y="6586452"/>
                  </a:lnTo>
                  <a:cubicBezTo>
                    <a:pt x="7080758" y="6757572"/>
                    <a:pt x="6990080" y="6895986"/>
                    <a:pt x="6878193" y="6895986"/>
                  </a:cubicBezTo>
                  <a:lnTo>
                    <a:pt x="6878193" y="6866785"/>
                  </a:lnTo>
                  <a:lnTo>
                    <a:pt x="6878193" y="6895986"/>
                  </a:lnTo>
                  <a:lnTo>
                    <a:pt x="202565" y="6895986"/>
                  </a:lnTo>
                  <a:lnTo>
                    <a:pt x="202565" y="6866785"/>
                  </a:lnTo>
                  <a:lnTo>
                    <a:pt x="202565" y="6895986"/>
                  </a:lnTo>
                  <a:cubicBezTo>
                    <a:pt x="90805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19050" y="309534"/>
                  </a:lnTo>
                  <a:lnTo>
                    <a:pt x="0" y="309534"/>
                  </a:lnTo>
                  <a:moveTo>
                    <a:pt x="38100" y="309534"/>
                  </a:moveTo>
                  <a:lnTo>
                    <a:pt x="38100" y="6586452"/>
                  </a:lnTo>
                  <a:lnTo>
                    <a:pt x="19050" y="6586452"/>
                  </a:lnTo>
                  <a:lnTo>
                    <a:pt x="38100" y="6586452"/>
                  </a:lnTo>
                  <a:cubicBezTo>
                    <a:pt x="38100" y="6725061"/>
                    <a:pt x="111633" y="6837583"/>
                    <a:pt x="202565" y="6837583"/>
                  </a:cubicBezTo>
                  <a:lnTo>
                    <a:pt x="6878193" y="6837583"/>
                  </a:lnTo>
                  <a:cubicBezTo>
                    <a:pt x="6968999" y="6837583"/>
                    <a:pt x="7042658" y="6725061"/>
                    <a:pt x="7042658" y="6586452"/>
                  </a:cubicBezTo>
                  <a:lnTo>
                    <a:pt x="7042658" y="309534"/>
                  </a:lnTo>
                  <a:cubicBezTo>
                    <a:pt x="7042658" y="170925"/>
                    <a:pt x="6969125" y="58403"/>
                    <a:pt x="6878193" y="58403"/>
                  </a:cubicBezTo>
                  <a:lnTo>
                    <a:pt x="202565" y="58403"/>
                  </a:lnTo>
                  <a:lnTo>
                    <a:pt x="202565" y="29201"/>
                  </a:lnTo>
                  <a:lnTo>
                    <a:pt x="202565" y="58403"/>
                  </a:lnTo>
                  <a:cubicBezTo>
                    <a:pt x="111633" y="58403"/>
                    <a:pt x="38100" y="170925"/>
                    <a:pt x="38100" y="309534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6879879" y="2612041"/>
            <a:ext cx="3985617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Ефективність роботи закладу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79879" y="3630892"/>
            <a:ext cx="4675880" cy="333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Впровадження електронних медичних інформаційних систем (МІС) скорочує час на рутинну документацію, усуває дублювання паперових записів та пришвидшує міжвідомчу взаємодію між підрозділами лікарні.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996442" y="2452257"/>
            <a:ext cx="5310483" cy="5172048"/>
            <a:chOff x="0" y="0"/>
            <a:chExt cx="7080644" cy="6896064"/>
          </a:xfrm>
        </p:grpSpPr>
        <p:sp>
          <p:nvSpPr>
            <p:cNvPr id="27" name="Freeform 27"/>
            <p:cNvSpPr/>
            <p:nvPr/>
          </p:nvSpPr>
          <p:spPr>
            <a:xfrm>
              <a:off x="19050" y="29201"/>
              <a:ext cx="7042658" cy="6837583"/>
            </a:xfrm>
            <a:custGeom>
              <a:avLst/>
              <a:gdLst/>
              <a:ahLst/>
              <a:cxnLst/>
              <a:rect l="l" t="t" r="r" b="b"/>
              <a:pathLst>
                <a:path w="7042658" h="6837583">
                  <a:moveTo>
                    <a:pt x="0" y="280333"/>
                  </a:moveTo>
                  <a:cubicBezTo>
                    <a:pt x="0" y="125566"/>
                    <a:pt x="82169" y="0"/>
                    <a:pt x="183515" y="0"/>
                  </a:cubicBezTo>
                  <a:lnTo>
                    <a:pt x="6859143" y="0"/>
                  </a:lnTo>
                  <a:cubicBezTo>
                    <a:pt x="6960489" y="0"/>
                    <a:pt x="7042658" y="125566"/>
                    <a:pt x="7042658" y="280333"/>
                  </a:cubicBezTo>
                  <a:lnTo>
                    <a:pt x="7042658" y="6557251"/>
                  </a:lnTo>
                  <a:cubicBezTo>
                    <a:pt x="7042658" y="6712019"/>
                    <a:pt x="6960489" y="6837584"/>
                    <a:pt x="6859143" y="6837584"/>
                  </a:cubicBezTo>
                  <a:lnTo>
                    <a:pt x="183515" y="6837584"/>
                  </a:lnTo>
                  <a:cubicBezTo>
                    <a:pt x="82169" y="6837584"/>
                    <a:pt x="0" y="6712019"/>
                    <a:pt x="0" y="6557251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7080758" cy="6895986"/>
            </a:xfrm>
            <a:custGeom>
              <a:avLst/>
              <a:gdLst/>
              <a:ahLst/>
              <a:cxnLst/>
              <a:rect l="l" t="t" r="r" b="b"/>
              <a:pathLst>
                <a:path w="7080758" h="6895986">
                  <a:moveTo>
                    <a:pt x="0" y="309534"/>
                  </a:moveTo>
                  <a:cubicBezTo>
                    <a:pt x="0" y="138414"/>
                    <a:pt x="90678" y="0"/>
                    <a:pt x="202565" y="0"/>
                  </a:cubicBezTo>
                  <a:lnTo>
                    <a:pt x="6878193" y="0"/>
                  </a:lnTo>
                  <a:lnTo>
                    <a:pt x="6878193" y="29201"/>
                  </a:lnTo>
                  <a:lnTo>
                    <a:pt x="6878193" y="0"/>
                  </a:lnTo>
                  <a:cubicBezTo>
                    <a:pt x="6989953" y="0"/>
                    <a:pt x="7080758" y="138414"/>
                    <a:pt x="7080758" y="309534"/>
                  </a:cubicBezTo>
                  <a:lnTo>
                    <a:pt x="7061708" y="309534"/>
                  </a:lnTo>
                  <a:lnTo>
                    <a:pt x="7080758" y="309534"/>
                  </a:lnTo>
                  <a:lnTo>
                    <a:pt x="7080758" y="6586452"/>
                  </a:lnTo>
                  <a:lnTo>
                    <a:pt x="7061708" y="6586452"/>
                  </a:lnTo>
                  <a:lnTo>
                    <a:pt x="7080758" y="6586452"/>
                  </a:lnTo>
                  <a:cubicBezTo>
                    <a:pt x="7080758" y="6757572"/>
                    <a:pt x="6990080" y="6895986"/>
                    <a:pt x="6878193" y="6895986"/>
                  </a:cubicBezTo>
                  <a:lnTo>
                    <a:pt x="6878193" y="6866785"/>
                  </a:lnTo>
                  <a:lnTo>
                    <a:pt x="6878193" y="6895986"/>
                  </a:lnTo>
                  <a:lnTo>
                    <a:pt x="202565" y="6895986"/>
                  </a:lnTo>
                  <a:lnTo>
                    <a:pt x="202565" y="6866785"/>
                  </a:lnTo>
                  <a:lnTo>
                    <a:pt x="202565" y="6895986"/>
                  </a:lnTo>
                  <a:cubicBezTo>
                    <a:pt x="90805" y="6895986"/>
                    <a:pt x="0" y="6757572"/>
                    <a:pt x="0" y="6586452"/>
                  </a:cubicBezTo>
                  <a:lnTo>
                    <a:pt x="0" y="309534"/>
                  </a:lnTo>
                  <a:lnTo>
                    <a:pt x="19050" y="309534"/>
                  </a:lnTo>
                  <a:lnTo>
                    <a:pt x="0" y="309534"/>
                  </a:lnTo>
                  <a:moveTo>
                    <a:pt x="38100" y="309534"/>
                  </a:moveTo>
                  <a:lnTo>
                    <a:pt x="38100" y="6586452"/>
                  </a:lnTo>
                  <a:lnTo>
                    <a:pt x="19050" y="6586452"/>
                  </a:lnTo>
                  <a:lnTo>
                    <a:pt x="38100" y="6586452"/>
                  </a:lnTo>
                  <a:cubicBezTo>
                    <a:pt x="38100" y="6725061"/>
                    <a:pt x="111633" y="6837583"/>
                    <a:pt x="202565" y="6837583"/>
                  </a:cubicBezTo>
                  <a:lnTo>
                    <a:pt x="6878193" y="6837583"/>
                  </a:lnTo>
                  <a:cubicBezTo>
                    <a:pt x="6968999" y="6837583"/>
                    <a:pt x="7042658" y="6725061"/>
                    <a:pt x="7042658" y="6586452"/>
                  </a:cubicBezTo>
                  <a:lnTo>
                    <a:pt x="7042658" y="309534"/>
                  </a:lnTo>
                  <a:cubicBezTo>
                    <a:pt x="7042658" y="170925"/>
                    <a:pt x="6969125" y="58403"/>
                    <a:pt x="6878193" y="58403"/>
                  </a:cubicBezTo>
                  <a:lnTo>
                    <a:pt x="202565" y="58403"/>
                  </a:lnTo>
                  <a:lnTo>
                    <a:pt x="202565" y="29201"/>
                  </a:lnTo>
                  <a:lnTo>
                    <a:pt x="202565" y="58403"/>
                  </a:lnTo>
                  <a:cubicBezTo>
                    <a:pt x="111633" y="58403"/>
                    <a:pt x="38100" y="170925"/>
                    <a:pt x="38100" y="309534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2356602" y="2612041"/>
            <a:ext cx="2600524" cy="82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Вимоги МОЗ і НСЗУ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56602" y="3630892"/>
            <a:ext cx="4675880" cy="375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Міністерство охорони здоров'я України та Національна служба здоров'я України (НСЗУ) визначають цифрову грамотність як обов'язкову компетентність медпрацівника відповідно до чинних наказів і програм реформування галузі.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3938" y="7891005"/>
            <a:ext cx="16235362" cy="1391422"/>
            <a:chOff x="0" y="0"/>
            <a:chExt cx="21647150" cy="185523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647150" cy="1855255"/>
            </a:xfrm>
            <a:custGeom>
              <a:avLst/>
              <a:gdLst/>
              <a:ahLst/>
              <a:cxnLst/>
              <a:rect l="l" t="t" r="r" b="b"/>
              <a:pathLst>
                <a:path w="21647150" h="1855255">
                  <a:moveTo>
                    <a:pt x="0" y="525914"/>
                  </a:moveTo>
                  <a:cubicBezTo>
                    <a:pt x="0" y="235421"/>
                    <a:pt x="207391" y="0"/>
                    <a:pt x="463296" y="0"/>
                  </a:cubicBezTo>
                  <a:lnTo>
                    <a:pt x="21183854" y="0"/>
                  </a:lnTo>
                  <a:cubicBezTo>
                    <a:pt x="21439632" y="0"/>
                    <a:pt x="21647150" y="235421"/>
                    <a:pt x="21647150" y="525914"/>
                  </a:cubicBezTo>
                  <a:lnTo>
                    <a:pt x="21647150" y="1329345"/>
                  </a:lnTo>
                  <a:cubicBezTo>
                    <a:pt x="21647150" y="1619693"/>
                    <a:pt x="21439760" y="1855255"/>
                    <a:pt x="21183854" y="1855255"/>
                  </a:cubicBezTo>
                  <a:lnTo>
                    <a:pt x="463296" y="1855255"/>
                  </a:lnTo>
                  <a:cubicBezTo>
                    <a:pt x="207391" y="1855255"/>
                    <a:pt x="0" y="1619837"/>
                    <a:pt x="0" y="1329345"/>
                  </a:cubicBezTo>
                  <a:close/>
                </a:path>
              </a:pathLst>
            </a:custGeom>
            <a:solidFill>
              <a:srgbClr val="004D36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255509" y="8262712"/>
            <a:ext cx="289474" cy="231572"/>
            <a:chOff x="0" y="0"/>
            <a:chExt cx="385966" cy="308762"/>
          </a:xfrm>
        </p:grpSpPr>
        <p:sp>
          <p:nvSpPr>
            <p:cNvPr id="34" name="Freeform 34" descr="preencoded.png"/>
            <p:cNvSpPr/>
            <p:nvPr/>
          </p:nvSpPr>
          <p:spPr>
            <a:xfrm>
              <a:off x="0" y="0"/>
              <a:ext cx="385953" cy="308737"/>
            </a:xfrm>
            <a:custGeom>
              <a:avLst/>
              <a:gdLst/>
              <a:ahLst/>
              <a:cxnLst/>
              <a:rect l="l" t="t" r="r" b="b"/>
              <a:pathLst>
                <a:path w="385953" h="308737">
                  <a:moveTo>
                    <a:pt x="0" y="0"/>
                  </a:moveTo>
                  <a:lnTo>
                    <a:pt x="385953" y="0"/>
                  </a:lnTo>
                  <a:lnTo>
                    <a:pt x="385953" y="308737"/>
                  </a:lnTo>
                  <a:lnTo>
                    <a:pt x="0" y="3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" b="-12"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1776565" y="8114332"/>
            <a:ext cx="15251163" cy="822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1"/>
              </a:lnSpc>
            </a:pP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За даними НСЗУ, понад </a:t>
            </a:r>
            <a:r>
              <a:rPr lang="en-US" sz="23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80% медичних закладів</a:t>
            </a:r>
            <a:r>
              <a:rPr lang="en-US" sz="23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України підключені до електронних систем охорони здоров'я, що робить цифрові навички невід'ємною частиною щоденної практики медсестри.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5469720" y="9453877"/>
            <a:ext cx="1789580" cy="524132"/>
            <a:chOff x="0" y="0"/>
            <a:chExt cx="4383684" cy="1283894"/>
          </a:xfrm>
        </p:grpSpPr>
        <p:sp>
          <p:nvSpPr>
            <p:cNvPr id="37" name="Freeform 37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82846" y="2314575"/>
            <a:ext cx="15100831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Медичний заклад реєструє персонал на платформі Цифрограм через корпоративний кабінет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Кожен медпрацівник проходить вхідне тестування для визначення поточного рівня цифрових навичок за 6 сферами Рамки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На основі результатів система автоматично формує персоналізований навчальний маршрут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Після проходження курсів — повторне тестування та видача сертифіката через Дія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Адміністрація закладу отримує зведений аналітичний звіт для планування інституційного навчання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2428875"/>
            <a:ext cx="344901" cy="356571"/>
          </a:xfrm>
          <a:custGeom>
            <a:avLst/>
            <a:gdLst/>
            <a:ahLst/>
            <a:cxnLst/>
            <a:rect l="l" t="t" r="r" b="b"/>
            <a:pathLst>
              <a:path w="344901" h="356571">
                <a:moveTo>
                  <a:pt x="0" y="0"/>
                </a:moveTo>
                <a:lnTo>
                  <a:pt x="344901" y="0"/>
                </a:lnTo>
                <a:lnTo>
                  <a:pt x="344901" y="356570"/>
                </a:lnTo>
                <a:lnTo>
                  <a:pt x="0" y="3565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009650"/>
            <a:ext cx="13414772" cy="736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Як це працює для медзакладів?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8700" y="3366470"/>
            <a:ext cx="344901" cy="356571"/>
          </a:xfrm>
          <a:custGeom>
            <a:avLst/>
            <a:gdLst/>
            <a:ahLst/>
            <a:cxnLst/>
            <a:rect l="l" t="t" r="r" b="b"/>
            <a:pathLst>
              <a:path w="344901" h="356571">
                <a:moveTo>
                  <a:pt x="0" y="0"/>
                </a:moveTo>
                <a:lnTo>
                  <a:pt x="344901" y="0"/>
                </a:lnTo>
                <a:lnTo>
                  <a:pt x="344901" y="356571"/>
                </a:lnTo>
                <a:lnTo>
                  <a:pt x="0" y="356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4755048"/>
            <a:ext cx="344901" cy="356571"/>
          </a:xfrm>
          <a:custGeom>
            <a:avLst/>
            <a:gdLst/>
            <a:ahLst/>
            <a:cxnLst/>
            <a:rect l="l" t="t" r="r" b="b"/>
            <a:pathLst>
              <a:path w="344901" h="356571">
                <a:moveTo>
                  <a:pt x="0" y="0"/>
                </a:moveTo>
                <a:lnTo>
                  <a:pt x="344901" y="0"/>
                </a:lnTo>
                <a:lnTo>
                  <a:pt x="344901" y="356570"/>
                </a:lnTo>
                <a:lnTo>
                  <a:pt x="0" y="3565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6143625"/>
            <a:ext cx="344901" cy="356571"/>
          </a:xfrm>
          <a:custGeom>
            <a:avLst/>
            <a:gdLst/>
            <a:ahLst/>
            <a:cxnLst/>
            <a:rect l="l" t="t" r="r" b="b"/>
            <a:pathLst>
              <a:path w="344901" h="356571">
                <a:moveTo>
                  <a:pt x="0" y="0"/>
                </a:moveTo>
                <a:lnTo>
                  <a:pt x="344901" y="0"/>
                </a:lnTo>
                <a:lnTo>
                  <a:pt x="344901" y="356571"/>
                </a:lnTo>
                <a:lnTo>
                  <a:pt x="0" y="3565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7081221"/>
            <a:ext cx="344901" cy="356571"/>
          </a:xfrm>
          <a:custGeom>
            <a:avLst/>
            <a:gdLst/>
            <a:ahLst/>
            <a:cxnLst/>
            <a:rect l="l" t="t" r="r" b="b"/>
            <a:pathLst>
              <a:path w="344901" h="356571">
                <a:moveTo>
                  <a:pt x="0" y="0"/>
                </a:moveTo>
                <a:lnTo>
                  <a:pt x="344901" y="0"/>
                </a:lnTo>
                <a:lnTo>
                  <a:pt x="344901" y="356570"/>
                </a:lnTo>
                <a:lnTo>
                  <a:pt x="0" y="3565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06669" y="2588005"/>
            <a:ext cx="8115361" cy="6393984"/>
            <a:chOff x="0" y="0"/>
            <a:chExt cx="10820481" cy="85253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20367" cy="8525287"/>
            </a:xfrm>
            <a:custGeom>
              <a:avLst/>
              <a:gdLst/>
              <a:ahLst/>
              <a:cxnLst/>
              <a:rect l="l" t="t" r="r" b="b"/>
              <a:pathLst>
                <a:path w="10820367" h="8525287">
                  <a:moveTo>
                    <a:pt x="0" y="730075"/>
                  </a:moveTo>
                  <a:cubicBezTo>
                    <a:pt x="0" y="326890"/>
                    <a:pt x="367491" y="0"/>
                    <a:pt x="820754" y="0"/>
                  </a:cubicBezTo>
                  <a:lnTo>
                    <a:pt x="9999613" y="0"/>
                  </a:lnTo>
                  <a:cubicBezTo>
                    <a:pt x="10452876" y="0"/>
                    <a:pt x="10820367" y="326890"/>
                    <a:pt x="10820367" y="730075"/>
                  </a:cubicBezTo>
                  <a:lnTo>
                    <a:pt x="10820367" y="7795212"/>
                  </a:lnTo>
                  <a:cubicBezTo>
                    <a:pt x="10820367" y="8198397"/>
                    <a:pt x="10452876" y="8525287"/>
                    <a:pt x="9999613" y="8525287"/>
                  </a:cubicBezTo>
                  <a:lnTo>
                    <a:pt x="820754" y="8525287"/>
                  </a:lnTo>
                  <a:cubicBezTo>
                    <a:pt x="367491" y="8525287"/>
                    <a:pt x="0" y="8198397"/>
                    <a:pt x="0" y="7795212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186398" y="2502280"/>
            <a:ext cx="666029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За даними пілотного проєкту у 2024 році в 15 закладах охорони здоров'я різних регіонів: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81636" y="3099349"/>
            <a:ext cx="6765427" cy="502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2275" lvl="1" indent="-211137" algn="l">
              <a:lnSpc>
                <a:spcPts val="447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87%</a:t>
            </a:r>
            <a:r>
              <a:rPr lang="en-US" sz="27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учасників підвищили рівень цифрової компетентності за 3 місяці</a:t>
            </a:r>
          </a:p>
          <a:p>
            <a:pPr marL="422275" lvl="1" indent="-211137" algn="l">
              <a:lnSpc>
                <a:spcPts val="447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+34%</a:t>
            </a:r>
            <a:r>
              <a:rPr lang="en-US" sz="27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— зростання швидкості роботи у МІС після навчання</a:t>
            </a:r>
          </a:p>
          <a:p>
            <a:pPr marL="422275" lvl="1" indent="-211137" algn="l">
              <a:lnSpc>
                <a:spcPts val="447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92%</a:t>
            </a:r>
            <a:r>
              <a:rPr lang="en-US" sz="27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медсестер-учасниць рекомендували програму колегам</a:t>
            </a:r>
          </a:p>
          <a:p>
            <a:pPr marL="422275" lvl="1" indent="-211137" algn="l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Скорочення помилок у цифровій документації на </a:t>
            </a:r>
            <a:r>
              <a:rPr lang="en-US" sz="2799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41%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6398" y="7519584"/>
            <a:ext cx="739621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Програма масштабується на всі регіони України у 2025 році.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1009650"/>
            <a:ext cx="8609409" cy="74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8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Результати впровадження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10285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95041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06341" y="695927"/>
            <a:ext cx="10417176" cy="63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4"/>
              </a:lnSpc>
            </a:pPr>
            <a:r>
              <a:rPr lang="en-US" sz="39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Результати впровадження Цифрограм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62065" y="2366734"/>
            <a:ext cx="1454051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87%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3036" y="3175026"/>
            <a:ext cx="3751957" cy="46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Підвищили рівень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3036" y="3816640"/>
            <a:ext cx="4127382" cy="162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3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Частка учасників пілоту, які покращили цифрові навички за 3 місяці участі у програмі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09749" y="2409155"/>
            <a:ext cx="1692275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45K+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2109" y="3234655"/>
            <a:ext cx="5089228" cy="46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Медпрацівників навчено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81932" y="3857220"/>
            <a:ext cx="4547909" cy="162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3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Кількість медичних сестер і братів, що пройшли навчання на платформі Дія.Цифрова освіта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61989" y="6275604"/>
            <a:ext cx="1454051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41%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3036" y="7048031"/>
            <a:ext cx="3881978" cy="455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Менше помилок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3036" y="7823588"/>
            <a:ext cx="4525368" cy="162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3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Зниження кількості помилок у цифровій документації після завершення навчання за Цифрограм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72255" y="6459059"/>
            <a:ext cx="813296" cy="75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15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81932" y="7124979"/>
            <a:ext cx="3704729" cy="46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Пілотних закладів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81932" y="7823588"/>
            <a:ext cx="4495343" cy="162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3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Кількість лікарень та амбулаторій, що взяли участь у першому етапі пілотування програми у 2024 році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22" name="Freeform 22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07056" y="381533"/>
            <a:ext cx="14663888" cy="150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5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Виклики та перспективи цифрової грамотності в медицині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2899" y="2128985"/>
            <a:ext cx="4931050" cy="56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9"/>
              </a:lnSpc>
            </a:pPr>
            <a:r>
              <a:rPr lang="en-US" sz="3599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Поточні виклики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39724" y="2977456"/>
            <a:ext cx="16219576" cy="2020053"/>
            <a:chOff x="0" y="0"/>
            <a:chExt cx="18686055" cy="2327239"/>
          </a:xfrm>
        </p:grpSpPr>
        <p:sp>
          <p:nvSpPr>
            <p:cNvPr id="9" name="Freeform 9"/>
            <p:cNvSpPr/>
            <p:nvPr/>
          </p:nvSpPr>
          <p:spPr>
            <a:xfrm>
              <a:off x="30876" y="12081"/>
              <a:ext cx="18624365" cy="2303065"/>
            </a:xfrm>
            <a:custGeom>
              <a:avLst/>
              <a:gdLst/>
              <a:ahLst/>
              <a:cxnLst/>
              <a:rect l="l" t="t" r="r" b="b"/>
              <a:pathLst>
                <a:path w="18624365" h="2303065">
                  <a:moveTo>
                    <a:pt x="0" y="115974"/>
                  </a:moveTo>
                  <a:cubicBezTo>
                    <a:pt x="0" y="51947"/>
                    <a:pt x="133695" y="0"/>
                    <a:pt x="298576" y="0"/>
                  </a:cubicBezTo>
                  <a:lnTo>
                    <a:pt x="18325790" y="0"/>
                  </a:lnTo>
                  <a:cubicBezTo>
                    <a:pt x="18490671" y="0"/>
                    <a:pt x="18624365" y="51947"/>
                    <a:pt x="18624365" y="115974"/>
                  </a:cubicBezTo>
                  <a:lnTo>
                    <a:pt x="18624365" y="2187090"/>
                  </a:lnTo>
                  <a:cubicBezTo>
                    <a:pt x="18624365" y="2251118"/>
                    <a:pt x="18490671" y="2303065"/>
                    <a:pt x="18325790" y="2303065"/>
                  </a:cubicBezTo>
                  <a:lnTo>
                    <a:pt x="298576" y="2303065"/>
                  </a:lnTo>
                  <a:cubicBezTo>
                    <a:pt x="133695" y="2303065"/>
                    <a:pt x="0" y="2251118"/>
                    <a:pt x="0" y="2187090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686081" cy="2327227"/>
            </a:xfrm>
            <a:custGeom>
              <a:avLst/>
              <a:gdLst/>
              <a:ahLst/>
              <a:cxnLst/>
              <a:rect l="l" t="t" r="r" b="b"/>
              <a:pathLst>
                <a:path w="18686081" h="2327227">
                  <a:moveTo>
                    <a:pt x="0" y="128055"/>
                  </a:moveTo>
                  <a:cubicBezTo>
                    <a:pt x="0" y="57263"/>
                    <a:pt x="147589" y="0"/>
                    <a:pt x="329452" y="0"/>
                  </a:cubicBezTo>
                  <a:lnTo>
                    <a:pt x="18356666" y="0"/>
                  </a:lnTo>
                  <a:lnTo>
                    <a:pt x="18356666" y="12081"/>
                  </a:lnTo>
                  <a:lnTo>
                    <a:pt x="18356666" y="0"/>
                  </a:lnTo>
                  <a:cubicBezTo>
                    <a:pt x="18538529" y="0"/>
                    <a:pt x="18686081" y="57263"/>
                    <a:pt x="18686081" y="128055"/>
                  </a:cubicBezTo>
                  <a:lnTo>
                    <a:pt x="18655241" y="128055"/>
                  </a:lnTo>
                  <a:lnTo>
                    <a:pt x="18686081" y="128055"/>
                  </a:lnTo>
                  <a:lnTo>
                    <a:pt x="18686081" y="2199171"/>
                  </a:lnTo>
                  <a:lnTo>
                    <a:pt x="18655241" y="2199171"/>
                  </a:lnTo>
                  <a:lnTo>
                    <a:pt x="18686081" y="2199171"/>
                  </a:lnTo>
                  <a:cubicBezTo>
                    <a:pt x="18686081" y="2269964"/>
                    <a:pt x="18538529" y="2327227"/>
                    <a:pt x="18356666" y="2327227"/>
                  </a:cubicBezTo>
                  <a:lnTo>
                    <a:pt x="18356666" y="2315146"/>
                  </a:lnTo>
                  <a:lnTo>
                    <a:pt x="18356666" y="2327227"/>
                  </a:lnTo>
                  <a:lnTo>
                    <a:pt x="329452" y="2327227"/>
                  </a:lnTo>
                  <a:lnTo>
                    <a:pt x="329452" y="2315146"/>
                  </a:lnTo>
                  <a:lnTo>
                    <a:pt x="329452" y="2327227"/>
                  </a:lnTo>
                  <a:cubicBezTo>
                    <a:pt x="147589" y="2327227"/>
                    <a:pt x="0" y="2269964"/>
                    <a:pt x="0" y="2199171"/>
                  </a:cubicBezTo>
                  <a:lnTo>
                    <a:pt x="0" y="128055"/>
                  </a:lnTo>
                  <a:lnTo>
                    <a:pt x="30876" y="128055"/>
                  </a:lnTo>
                  <a:lnTo>
                    <a:pt x="0" y="128055"/>
                  </a:lnTo>
                  <a:moveTo>
                    <a:pt x="61753" y="128055"/>
                  </a:moveTo>
                  <a:lnTo>
                    <a:pt x="61753" y="2199171"/>
                  </a:lnTo>
                  <a:lnTo>
                    <a:pt x="30876" y="2199171"/>
                  </a:lnTo>
                  <a:lnTo>
                    <a:pt x="61753" y="2199171"/>
                  </a:lnTo>
                  <a:cubicBezTo>
                    <a:pt x="61753" y="2256434"/>
                    <a:pt x="181245" y="2303065"/>
                    <a:pt x="329452" y="2303065"/>
                  </a:cubicBezTo>
                  <a:lnTo>
                    <a:pt x="18356666" y="2303065"/>
                  </a:lnTo>
                  <a:cubicBezTo>
                    <a:pt x="18504564" y="2303065"/>
                    <a:pt x="18624364" y="2256434"/>
                    <a:pt x="18624364" y="2199171"/>
                  </a:cubicBezTo>
                  <a:lnTo>
                    <a:pt x="18624364" y="128055"/>
                  </a:lnTo>
                  <a:cubicBezTo>
                    <a:pt x="18624364" y="70793"/>
                    <a:pt x="18504872" y="24161"/>
                    <a:pt x="18356666" y="24161"/>
                  </a:cubicBezTo>
                  <a:lnTo>
                    <a:pt x="329452" y="24161"/>
                  </a:lnTo>
                  <a:lnTo>
                    <a:pt x="329452" y="12081"/>
                  </a:lnTo>
                  <a:lnTo>
                    <a:pt x="329452" y="24161"/>
                  </a:lnTo>
                  <a:cubicBezTo>
                    <a:pt x="181245" y="24161"/>
                    <a:pt x="61753" y="70793"/>
                    <a:pt x="61753" y="128055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35466" y="3042565"/>
            <a:ext cx="6860499" cy="45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6"/>
              </a:lnSpc>
            </a:pPr>
            <a:r>
              <a:rPr lang="en-US" sz="29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Нерівномірна інфраструктура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8738" y="3591627"/>
            <a:ext cx="14942326" cy="115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У сільських районах та малих містах швидкість інтернету та технічне оснащення закладів суттєво відстають від великих міст. Деякі амбулаторії досі не мають стабільного широкосмугового підключення, що унеможливлює повноцінну роботу з хмарними МІС.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55475" y="5054659"/>
            <a:ext cx="16203825" cy="1869546"/>
            <a:chOff x="0" y="0"/>
            <a:chExt cx="18667909" cy="2153844"/>
          </a:xfrm>
        </p:grpSpPr>
        <p:sp>
          <p:nvSpPr>
            <p:cNvPr id="14" name="Freeform 14"/>
            <p:cNvSpPr/>
            <p:nvPr/>
          </p:nvSpPr>
          <p:spPr>
            <a:xfrm>
              <a:off x="30846" y="12700"/>
              <a:ext cx="18606278" cy="2128393"/>
            </a:xfrm>
            <a:custGeom>
              <a:avLst/>
              <a:gdLst/>
              <a:ahLst/>
              <a:cxnLst/>
              <a:rect l="l" t="t" r="r" b="b"/>
              <a:pathLst>
                <a:path w="18606278" h="2128393">
                  <a:moveTo>
                    <a:pt x="0" y="121920"/>
                  </a:moveTo>
                  <a:cubicBezTo>
                    <a:pt x="0" y="54610"/>
                    <a:pt x="133566" y="0"/>
                    <a:pt x="298594" y="0"/>
                  </a:cubicBezTo>
                  <a:lnTo>
                    <a:pt x="18307684" y="0"/>
                  </a:lnTo>
                  <a:cubicBezTo>
                    <a:pt x="18472713" y="0"/>
                    <a:pt x="18606278" y="54610"/>
                    <a:pt x="18606278" y="121920"/>
                  </a:cubicBezTo>
                  <a:lnTo>
                    <a:pt x="18606278" y="2006473"/>
                  </a:lnTo>
                  <a:cubicBezTo>
                    <a:pt x="18606278" y="2073783"/>
                    <a:pt x="18472713" y="2128393"/>
                    <a:pt x="18307684" y="2128393"/>
                  </a:cubicBezTo>
                  <a:lnTo>
                    <a:pt x="298594" y="2128393"/>
                  </a:lnTo>
                  <a:cubicBezTo>
                    <a:pt x="133566" y="2128393"/>
                    <a:pt x="0" y="2073783"/>
                    <a:pt x="0" y="2006473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667935" cy="2153793"/>
            </a:xfrm>
            <a:custGeom>
              <a:avLst/>
              <a:gdLst/>
              <a:ahLst/>
              <a:cxnLst/>
              <a:rect l="l" t="t" r="r" b="b"/>
              <a:pathLst>
                <a:path w="18667935" h="2153793">
                  <a:moveTo>
                    <a:pt x="0" y="134620"/>
                  </a:moveTo>
                  <a:cubicBezTo>
                    <a:pt x="0" y="60198"/>
                    <a:pt x="147755" y="0"/>
                    <a:pt x="329440" y="0"/>
                  </a:cubicBezTo>
                  <a:lnTo>
                    <a:pt x="18338530" y="0"/>
                  </a:lnTo>
                  <a:lnTo>
                    <a:pt x="18338530" y="12700"/>
                  </a:lnTo>
                  <a:lnTo>
                    <a:pt x="18338530" y="0"/>
                  </a:lnTo>
                  <a:cubicBezTo>
                    <a:pt x="18520217" y="0"/>
                    <a:pt x="18667935" y="60198"/>
                    <a:pt x="18667935" y="134620"/>
                  </a:cubicBezTo>
                  <a:lnTo>
                    <a:pt x="18637124" y="134620"/>
                  </a:lnTo>
                  <a:lnTo>
                    <a:pt x="18667935" y="134620"/>
                  </a:lnTo>
                  <a:lnTo>
                    <a:pt x="18667935" y="2019173"/>
                  </a:lnTo>
                  <a:lnTo>
                    <a:pt x="18637124" y="2019173"/>
                  </a:lnTo>
                  <a:lnTo>
                    <a:pt x="18667935" y="2019173"/>
                  </a:lnTo>
                  <a:cubicBezTo>
                    <a:pt x="18667935" y="2093595"/>
                    <a:pt x="18520217" y="2153793"/>
                    <a:pt x="18338530" y="2153793"/>
                  </a:cubicBezTo>
                  <a:lnTo>
                    <a:pt x="18338530" y="2141093"/>
                  </a:lnTo>
                  <a:lnTo>
                    <a:pt x="18338530" y="2153793"/>
                  </a:lnTo>
                  <a:lnTo>
                    <a:pt x="329440" y="2153793"/>
                  </a:lnTo>
                  <a:lnTo>
                    <a:pt x="329440" y="2141093"/>
                  </a:lnTo>
                  <a:lnTo>
                    <a:pt x="329440" y="2153793"/>
                  </a:lnTo>
                  <a:cubicBezTo>
                    <a:pt x="147755" y="2153793"/>
                    <a:pt x="0" y="2093722"/>
                    <a:pt x="0" y="2019173"/>
                  </a:cubicBezTo>
                  <a:lnTo>
                    <a:pt x="0" y="134620"/>
                  </a:lnTo>
                  <a:lnTo>
                    <a:pt x="30846" y="134620"/>
                  </a:lnTo>
                  <a:lnTo>
                    <a:pt x="0" y="134620"/>
                  </a:lnTo>
                  <a:moveTo>
                    <a:pt x="61693" y="134620"/>
                  </a:moveTo>
                  <a:lnTo>
                    <a:pt x="61693" y="2019173"/>
                  </a:lnTo>
                  <a:lnTo>
                    <a:pt x="30846" y="2019173"/>
                  </a:lnTo>
                  <a:lnTo>
                    <a:pt x="61693" y="2019173"/>
                  </a:lnTo>
                  <a:cubicBezTo>
                    <a:pt x="61693" y="2079371"/>
                    <a:pt x="181377" y="2128393"/>
                    <a:pt x="329440" y="2128393"/>
                  </a:cubicBezTo>
                  <a:lnTo>
                    <a:pt x="18338530" y="2128393"/>
                  </a:lnTo>
                  <a:cubicBezTo>
                    <a:pt x="18486593" y="2128393"/>
                    <a:pt x="18606278" y="2079371"/>
                    <a:pt x="18606278" y="2019173"/>
                  </a:cubicBezTo>
                  <a:lnTo>
                    <a:pt x="18606278" y="134620"/>
                  </a:lnTo>
                  <a:cubicBezTo>
                    <a:pt x="18606278" y="74422"/>
                    <a:pt x="18486593" y="25400"/>
                    <a:pt x="18338530" y="25400"/>
                  </a:cubicBezTo>
                  <a:lnTo>
                    <a:pt x="329440" y="25400"/>
                  </a:lnTo>
                  <a:lnTo>
                    <a:pt x="329440" y="12700"/>
                  </a:lnTo>
                  <a:lnTo>
                    <a:pt x="329440" y="25400"/>
                  </a:lnTo>
                  <a:cubicBezTo>
                    <a:pt x="181377" y="25400"/>
                    <a:pt x="61693" y="74422"/>
                    <a:pt x="61693" y="134620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28700" y="5065683"/>
            <a:ext cx="214199" cy="1847498"/>
            <a:chOff x="0" y="0"/>
            <a:chExt cx="246772" cy="21284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6772" cy="2128393"/>
            </a:xfrm>
            <a:custGeom>
              <a:avLst/>
              <a:gdLst/>
              <a:ahLst/>
              <a:cxnLst/>
              <a:rect l="l" t="t" r="r" b="b"/>
              <a:pathLst>
                <a:path w="246772" h="2128393">
                  <a:moveTo>
                    <a:pt x="0" y="50800"/>
                  </a:moveTo>
                  <a:cubicBezTo>
                    <a:pt x="0" y="22733"/>
                    <a:pt x="55215" y="0"/>
                    <a:pt x="123386" y="0"/>
                  </a:cubicBezTo>
                  <a:cubicBezTo>
                    <a:pt x="191557" y="0"/>
                    <a:pt x="246772" y="22733"/>
                    <a:pt x="246772" y="50800"/>
                  </a:cubicBezTo>
                  <a:lnTo>
                    <a:pt x="246772" y="2077593"/>
                  </a:lnTo>
                  <a:cubicBezTo>
                    <a:pt x="246772" y="2105660"/>
                    <a:pt x="191557" y="2128393"/>
                    <a:pt x="123386" y="2128393"/>
                  </a:cubicBezTo>
                  <a:cubicBezTo>
                    <a:pt x="55215" y="2128393"/>
                    <a:pt x="0" y="2105660"/>
                    <a:pt x="0" y="2077593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335466" y="5139307"/>
            <a:ext cx="8954073" cy="45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6"/>
              </a:lnSpc>
            </a:pPr>
            <a:r>
              <a:rPr lang="en-US" sz="29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Потреба в постійному оновленні знань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73791" y="5688369"/>
            <a:ext cx="14927816" cy="115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Цифрові технології оновлюються швидше, ніж навчальні програми. Медичним сестрам доводиться самостійно стежити за змінами у системах та законодавстві, що вимагає значної самодисципліни та мотивації.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55475" y="7023241"/>
            <a:ext cx="16203825" cy="2123608"/>
            <a:chOff x="0" y="0"/>
            <a:chExt cx="18667909" cy="2446541"/>
          </a:xfrm>
        </p:grpSpPr>
        <p:sp>
          <p:nvSpPr>
            <p:cNvPr id="21" name="Freeform 21"/>
            <p:cNvSpPr/>
            <p:nvPr/>
          </p:nvSpPr>
          <p:spPr>
            <a:xfrm>
              <a:off x="30846" y="12700"/>
              <a:ext cx="18606278" cy="2421128"/>
            </a:xfrm>
            <a:custGeom>
              <a:avLst/>
              <a:gdLst/>
              <a:ahLst/>
              <a:cxnLst/>
              <a:rect l="l" t="t" r="r" b="b"/>
              <a:pathLst>
                <a:path w="18606278" h="2421128">
                  <a:moveTo>
                    <a:pt x="0" y="121920"/>
                  </a:moveTo>
                  <a:cubicBezTo>
                    <a:pt x="0" y="54610"/>
                    <a:pt x="133566" y="0"/>
                    <a:pt x="298286" y="0"/>
                  </a:cubicBezTo>
                  <a:lnTo>
                    <a:pt x="18307993" y="0"/>
                  </a:lnTo>
                  <a:cubicBezTo>
                    <a:pt x="18472714" y="0"/>
                    <a:pt x="18606278" y="54610"/>
                    <a:pt x="18606278" y="121920"/>
                  </a:cubicBezTo>
                  <a:lnTo>
                    <a:pt x="18606278" y="2299208"/>
                  </a:lnTo>
                  <a:cubicBezTo>
                    <a:pt x="18606278" y="2366518"/>
                    <a:pt x="18472714" y="2421128"/>
                    <a:pt x="18307993" y="2421128"/>
                  </a:cubicBezTo>
                  <a:lnTo>
                    <a:pt x="298286" y="2421128"/>
                  </a:lnTo>
                  <a:cubicBezTo>
                    <a:pt x="133566" y="2421128"/>
                    <a:pt x="0" y="2366518"/>
                    <a:pt x="0" y="2299208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8667935" cy="2446528"/>
            </a:xfrm>
            <a:custGeom>
              <a:avLst/>
              <a:gdLst/>
              <a:ahLst/>
              <a:cxnLst/>
              <a:rect l="l" t="t" r="r" b="b"/>
              <a:pathLst>
                <a:path w="18667935" h="2446528">
                  <a:moveTo>
                    <a:pt x="0" y="134620"/>
                  </a:moveTo>
                  <a:cubicBezTo>
                    <a:pt x="0" y="60198"/>
                    <a:pt x="147446" y="0"/>
                    <a:pt x="329132" y="0"/>
                  </a:cubicBezTo>
                  <a:lnTo>
                    <a:pt x="18338839" y="0"/>
                  </a:lnTo>
                  <a:lnTo>
                    <a:pt x="18338839" y="12700"/>
                  </a:lnTo>
                  <a:lnTo>
                    <a:pt x="18338839" y="0"/>
                  </a:lnTo>
                  <a:cubicBezTo>
                    <a:pt x="18520525" y="0"/>
                    <a:pt x="18667935" y="60198"/>
                    <a:pt x="18667935" y="134620"/>
                  </a:cubicBezTo>
                  <a:lnTo>
                    <a:pt x="18637124" y="134620"/>
                  </a:lnTo>
                  <a:lnTo>
                    <a:pt x="18667935" y="134620"/>
                  </a:lnTo>
                  <a:lnTo>
                    <a:pt x="18667935" y="2311908"/>
                  </a:lnTo>
                  <a:lnTo>
                    <a:pt x="18637124" y="2311908"/>
                  </a:lnTo>
                  <a:lnTo>
                    <a:pt x="18667935" y="2311908"/>
                  </a:lnTo>
                  <a:cubicBezTo>
                    <a:pt x="18667935" y="2386330"/>
                    <a:pt x="18520525" y="2446528"/>
                    <a:pt x="18338839" y="2446528"/>
                  </a:cubicBezTo>
                  <a:lnTo>
                    <a:pt x="18338839" y="2433828"/>
                  </a:lnTo>
                  <a:lnTo>
                    <a:pt x="18338839" y="2446528"/>
                  </a:lnTo>
                  <a:lnTo>
                    <a:pt x="329132" y="2446528"/>
                  </a:lnTo>
                  <a:lnTo>
                    <a:pt x="329132" y="2433828"/>
                  </a:lnTo>
                  <a:lnTo>
                    <a:pt x="329132" y="2446528"/>
                  </a:lnTo>
                  <a:cubicBezTo>
                    <a:pt x="147446" y="2446528"/>
                    <a:pt x="0" y="2386330"/>
                    <a:pt x="0" y="2311908"/>
                  </a:cubicBezTo>
                  <a:lnTo>
                    <a:pt x="0" y="134620"/>
                  </a:lnTo>
                  <a:lnTo>
                    <a:pt x="30846" y="134620"/>
                  </a:lnTo>
                  <a:lnTo>
                    <a:pt x="0" y="134620"/>
                  </a:lnTo>
                  <a:moveTo>
                    <a:pt x="61693" y="134620"/>
                  </a:moveTo>
                  <a:lnTo>
                    <a:pt x="61693" y="2311908"/>
                  </a:lnTo>
                  <a:lnTo>
                    <a:pt x="30846" y="2311908"/>
                  </a:lnTo>
                  <a:lnTo>
                    <a:pt x="61693" y="2311908"/>
                  </a:lnTo>
                  <a:cubicBezTo>
                    <a:pt x="61693" y="2372106"/>
                    <a:pt x="181069" y="2421128"/>
                    <a:pt x="329132" y="2421128"/>
                  </a:cubicBezTo>
                  <a:lnTo>
                    <a:pt x="18338839" y="2421128"/>
                  </a:lnTo>
                  <a:cubicBezTo>
                    <a:pt x="18486593" y="2421128"/>
                    <a:pt x="18606278" y="2372106"/>
                    <a:pt x="18606278" y="2311908"/>
                  </a:cubicBezTo>
                  <a:lnTo>
                    <a:pt x="18606278" y="134620"/>
                  </a:lnTo>
                  <a:cubicBezTo>
                    <a:pt x="18606278" y="74422"/>
                    <a:pt x="18486903" y="25400"/>
                    <a:pt x="18338839" y="25400"/>
                  </a:cubicBezTo>
                  <a:lnTo>
                    <a:pt x="329132" y="25400"/>
                  </a:lnTo>
                  <a:lnTo>
                    <a:pt x="329132" y="12700"/>
                  </a:lnTo>
                  <a:lnTo>
                    <a:pt x="329132" y="25400"/>
                  </a:lnTo>
                  <a:cubicBezTo>
                    <a:pt x="181069" y="25400"/>
                    <a:pt x="61693" y="74422"/>
                    <a:pt x="61693" y="134620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28700" y="7034265"/>
            <a:ext cx="214199" cy="2101561"/>
            <a:chOff x="0" y="0"/>
            <a:chExt cx="246772" cy="24211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6772" cy="2421128"/>
            </a:xfrm>
            <a:custGeom>
              <a:avLst/>
              <a:gdLst/>
              <a:ahLst/>
              <a:cxnLst/>
              <a:rect l="l" t="t" r="r" b="b"/>
              <a:pathLst>
                <a:path w="246772" h="2421128">
                  <a:moveTo>
                    <a:pt x="0" y="50800"/>
                  </a:moveTo>
                  <a:cubicBezTo>
                    <a:pt x="0" y="22733"/>
                    <a:pt x="55215" y="0"/>
                    <a:pt x="123386" y="0"/>
                  </a:cubicBezTo>
                  <a:cubicBezTo>
                    <a:pt x="191557" y="0"/>
                    <a:pt x="246772" y="22733"/>
                    <a:pt x="246772" y="50800"/>
                  </a:cubicBezTo>
                  <a:lnTo>
                    <a:pt x="246772" y="2370328"/>
                  </a:lnTo>
                  <a:cubicBezTo>
                    <a:pt x="246772" y="2398395"/>
                    <a:pt x="191557" y="2421128"/>
                    <a:pt x="123386" y="2421128"/>
                  </a:cubicBezTo>
                  <a:cubicBezTo>
                    <a:pt x="55215" y="2421128"/>
                    <a:pt x="0" y="2398395"/>
                    <a:pt x="0" y="2370328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335466" y="7083546"/>
            <a:ext cx="9001547" cy="45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6"/>
              </a:lnSpc>
            </a:pPr>
            <a:r>
              <a:rPr lang="en-US" sz="29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Спротив змінам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73791" y="7668408"/>
            <a:ext cx="14930419" cy="115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4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Частина персоналу, особливо досвідченого, ставиться до цифровізації скептично — через звичку до паперових форм та побоювання зробити помилку в новій системі. Подолання цього бар'єру потребує м'якого менторства та підтримки колективу.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28" name="Freeform 28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028700" y="2967931"/>
            <a:ext cx="214199" cy="2056380"/>
            <a:chOff x="0" y="0"/>
            <a:chExt cx="221705" cy="21284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1705" cy="2128393"/>
            </a:xfrm>
            <a:custGeom>
              <a:avLst/>
              <a:gdLst/>
              <a:ahLst/>
              <a:cxnLst/>
              <a:rect l="l" t="t" r="r" b="b"/>
              <a:pathLst>
                <a:path w="221705" h="2128393">
                  <a:moveTo>
                    <a:pt x="0" y="50800"/>
                  </a:moveTo>
                  <a:cubicBezTo>
                    <a:pt x="0" y="22733"/>
                    <a:pt x="49607" y="0"/>
                    <a:pt x="110853" y="0"/>
                  </a:cubicBezTo>
                  <a:cubicBezTo>
                    <a:pt x="172099" y="0"/>
                    <a:pt x="221705" y="22733"/>
                    <a:pt x="221705" y="50800"/>
                  </a:cubicBezTo>
                  <a:lnTo>
                    <a:pt x="221705" y="2077593"/>
                  </a:lnTo>
                  <a:cubicBezTo>
                    <a:pt x="221705" y="2105660"/>
                    <a:pt x="172099" y="2128393"/>
                    <a:pt x="110853" y="2128393"/>
                  </a:cubicBezTo>
                  <a:cubicBezTo>
                    <a:pt x="49607" y="2128393"/>
                    <a:pt x="0" y="2105660"/>
                    <a:pt x="0" y="2077593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03078" y="379149"/>
            <a:ext cx="14883727" cy="150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5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Виклики та перспективи цифрової грамотності в медицині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33850" y="2974475"/>
            <a:ext cx="7157285" cy="3874870"/>
            <a:chOff x="0" y="0"/>
            <a:chExt cx="7843464" cy="4246359"/>
          </a:xfrm>
        </p:grpSpPr>
        <p:sp>
          <p:nvSpPr>
            <p:cNvPr id="8" name="Freeform 8"/>
            <p:cNvSpPr/>
            <p:nvPr/>
          </p:nvSpPr>
          <p:spPr>
            <a:xfrm>
              <a:off x="26312" y="12700"/>
              <a:ext cx="7790998" cy="4220972"/>
            </a:xfrm>
            <a:custGeom>
              <a:avLst/>
              <a:gdLst/>
              <a:ahLst/>
              <a:cxnLst/>
              <a:rect l="l" t="t" r="r" b="b"/>
              <a:pathLst>
                <a:path w="7790998" h="4220972">
                  <a:moveTo>
                    <a:pt x="0" y="339979"/>
                  </a:moveTo>
                  <a:cubicBezTo>
                    <a:pt x="0" y="152146"/>
                    <a:pt x="314955" y="0"/>
                    <a:pt x="703847" y="0"/>
                  </a:cubicBezTo>
                  <a:lnTo>
                    <a:pt x="7087151" y="0"/>
                  </a:lnTo>
                  <a:cubicBezTo>
                    <a:pt x="7475779" y="0"/>
                    <a:pt x="7790998" y="152146"/>
                    <a:pt x="7790998" y="339979"/>
                  </a:cubicBezTo>
                  <a:lnTo>
                    <a:pt x="7790998" y="3880993"/>
                  </a:lnTo>
                  <a:cubicBezTo>
                    <a:pt x="7790998" y="4068699"/>
                    <a:pt x="7476042" y="4220972"/>
                    <a:pt x="7087151" y="4220972"/>
                  </a:cubicBezTo>
                  <a:lnTo>
                    <a:pt x="703847" y="4220972"/>
                  </a:lnTo>
                  <a:cubicBezTo>
                    <a:pt x="314955" y="4220972"/>
                    <a:pt x="0" y="4068826"/>
                    <a:pt x="0" y="388099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7843540" cy="4246372"/>
            </a:xfrm>
            <a:custGeom>
              <a:avLst/>
              <a:gdLst/>
              <a:ahLst/>
              <a:cxnLst/>
              <a:rect l="l" t="t" r="r" b="b"/>
              <a:pathLst>
                <a:path w="7843540" h="4246372">
                  <a:moveTo>
                    <a:pt x="0" y="352679"/>
                  </a:moveTo>
                  <a:cubicBezTo>
                    <a:pt x="0" y="157861"/>
                    <a:pt x="326796" y="0"/>
                    <a:pt x="730159" y="0"/>
                  </a:cubicBezTo>
                  <a:lnTo>
                    <a:pt x="7113463" y="0"/>
                  </a:lnTo>
                  <a:lnTo>
                    <a:pt x="7113463" y="12700"/>
                  </a:lnTo>
                  <a:lnTo>
                    <a:pt x="7113463" y="0"/>
                  </a:lnTo>
                  <a:cubicBezTo>
                    <a:pt x="7516563" y="0"/>
                    <a:pt x="7843540" y="157861"/>
                    <a:pt x="7843540" y="352679"/>
                  </a:cubicBezTo>
                  <a:lnTo>
                    <a:pt x="7817310" y="352679"/>
                  </a:lnTo>
                  <a:lnTo>
                    <a:pt x="7843540" y="352679"/>
                  </a:lnTo>
                  <a:lnTo>
                    <a:pt x="7843540" y="3893693"/>
                  </a:lnTo>
                  <a:lnTo>
                    <a:pt x="7817310" y="3893693"/>
                  </a:lnTo>
                  <a:lnTo>
                    <a:pt x="7843540" y="3893693"/>
                  </a:lnTo>
                  <a:cubicBezTo>
                    <a:pt x="7843540" y="4088384"/>
                    <a:pt x="7516826" y="4246372"/>
                    <a:pt x="7113463" y="4246372"/>
                  </a:cubicBezTo>
                  <a:lnTo>
                    <a:pt x="7113463" y="4233672"/>
                  </a:lnTo>
                  <a:lnTo>
                    <a:pt x="7113463" y="4246372"/>
                  </a:lnTo>
                  <a:lnTo>
                    <a:pt x="730159" y="4246372"/>
                  </a:lnTo>
                  <a:lnTo>
                    <a:pt x="730159" y="4233672"/>
                  </a:lnTo>
                  <a:lnTo>
                    <a:pt x="730159" y="4246372"/>
                  </a:lnTo>
                  <a:cubicBezTo>
                    <a:pt x="326796" y="4246372"/>
                    <a:pt x="0" y="4088511"/>
                    <a:pt x="0" y="3893693"/>
                  </a:cubicBezTo>
                  <a:lnTo>
                    <a:pt x="0" y="352679"/>
                  </a:lnTo>
                  <a:lnTo>
                    <a:pt x="26312" y="352679"/>
                  </a:lnTo>
                  <a:lnTo>
                    <a:pt x="0" y="352679"/>
                  </a:lnTo>
                  <a:moveTo>
                    <a:pt x="52624" y="352679"/>
                  </a:moveTo>
                  <a:lnTo>
                    <a:pt x="52624" y="3893693"/>
                  </a:lnTo>
                  <a:lnTo>
                    <a:pt x="26312" y="3893693"/>
                  </a:lnTo>
                  <a:lnTo>
                    <a:pt x="52624" y="3893693"/>
                  </a:lnTo>
                  <a:cubicBezTo>
                    <a:pt x="52624" y="4074414"/>
                    <a:pt x="356002" y="4220972"/>
                    <a:pt x="730159" y="4220972"/>
                  </a:cubicBezTo>
                  <a:lnTo>
                    <a:pt x="7113463" y="4220972"/>
                  </a:lnTo>
                  <a:cubicBezTo>
                    <a:pt x="7487620" y="4220972"/>
                    <a:pt x="7790997" y="4074414"/>
                    <a:pt x="7790997" y="3893693"/>
                  </a:cubicBezTo>
                  <a:lnTo>
                    <a:pt x="7790997" y="352679"/>
                  </a:lnTo>
                  <a:cubicBezTo>
                    <a:pt x="7790735" y="171958"/>
                    <a:pt x="7487620" y="25400"/>
                    <a:pt x="7113463" y="25400"/>
                  </a:cubicBezTo>
                  <a:lnTo>
                    <a:pt x="730159" y="25400"/>
                  </a:lnTo>
                  <a:lnTo>
                    <a:pt x="730159" y="12700"/>
                  </a:lnTo>
                  <a:lnTo>
                    <a:pt x="730159" y="25400"/>
                  </a:lnTo>
                  <a:cubicBezTo>
                    <a:pt x="356002" y="25400"/>
                    <a:pt x="52624" y="171958"/>
                    <a:pt x="52624" y="352679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33933" y="3196800"/>
            <a:ext cx="6157117" cy="44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7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Штучний інтелект у догляді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33933" y="3898117"/>
            <a:ext cx="6157117" cy="24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ШІ-асистенти вже допомагають медсестрам аналізувати вітальні показники, прогнозувати погіршення стану пацієнта та оптимізувати медикаментозне навантаження. МОЗ розробляє регуляторну базу для ШІ в медсестринстві.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206842" y="2974475"/>
            <a:ext cx="7157645" cy="3874870"/>
            <a:chOff x="0" y="0"/>
            <a:chExt cx="7843858" cy="4246359"/>
          </a:xfrm>
        </p:grpSpPr>
        <p:sp>
          <p:nvSpPr>
            <p:cNvPr id="13" name="Freeform 13"/>
            <p:cNvSpPr/>
            <p:nvPr/>
          </p:nvSpPr>
          <p:spPr>
            <a:xfrm>
              <a:off x="26312" y="12700"/>
              <a:ext cx="7791260" cy="4220972"/>
            </a:xfrm>
            <a:custGeom>
              <a:avLst/>
              <a:gdLst/>
              <a:ahLst/>
              <a:cxnLst/>
              <a:rect l="l" t="t" r="r" b="b"/>
              <a:pathLst>
                <a:path w="7791260" h="4220972">
                  <a:moveTo>
                    <a:pt x="0" y="339979"/>
                  </a:moveTo>
                  <a:cubicBezTo>
                    <a:pt x="0" y="152146"/>
                    <a:pt x="315218" y="0"/>
                    <a:pt x="703847" y="0"/>
                  </a:cubicBezTo>
                  <a:lnTo>
                    <a:pt x="7087413" y="0"/>
                  </a:lnTo>
                  <a:cubicBezTo>
                    <a:pt x="7476042" y="0"/>
                    <a:pt x="7791260" y="152146"/>
                    <a:pt x="7791260" y="339979"/>
                  </a:cubicBezTo>
                  <a:lnTo>
                    <a:pt x="7791260" y="3880993"/>
                  </a:lnTo>
                  <a:cubicBezTo>
                    <a:pt x="7791260" y="4068699"/>
                    <a:pt x="7476042" y="4220972"/>
                    <a:pt x="7087413" y="4220972"/>
                  </a:cubicBezTo>
                  <a:lnTo>
                    <a:pt x="703847" y="4220972"/>
                  </a:lnTo>
                  <a:cubicBezTo>
                    <a:pt x="315218" y="4220972"/>
                    <a:pt x="0" y="4068826"/>
                    <a:pt x="0" y="388099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843871" cy="4246372"/>
            </a:xfrm>
            <a:custGeom>
              <a:avLst/>
              <a:gdLst/>
              <a:ahLst/>
              <a:cxnLst/>
              <a:rect l="l" t="t" r="r" b="b"/>
              <a:pathLst>
                <a:path w="7843871" h="4246372">
                  <a:moveTo>
                    <a:pt x="0" y="352679"/>
                  </a:moveTo>
                  <a:cubicBezTo>
                    <a:pt x="0" y="157861"/>
                    <a:pt x="326796" y="0"/>
                    <a:pt x="730159" y="0"/>
                  </a:cubicBezTo>
                  <a:lnTo>
                    <a:pt x="7113725" y="0"/>
                  </a:lnTo>
                  <a:lnTo>
                    <a:pt x="7113725" y="12700"/>
                  </a:lnTo>
                  <a:lnTo>
                    <a:pt x="7113725" y="0"/>
                  </a:lnTo>
                  <a:cubicBezTo>
                    <a:pt x="7517088" y="0"/>
                    <a:pt x="7843871" y="157861"/>
                    <a:pt x="7843871" y="352679"/>
                  </a:cubicBezTo>
                  <a:lnTo>
                    <a:pt x="7817572" y="352679"/>
                  </a:lnTo>
                  <a:lnTo>
                    <a:pt x="7843871" y="352679"/>
                  </a:lnTo>
                  <a:lnTo>
                    <a:pt x="7843871" y="3893693"/>
                  </a:lnTo>
                  <a:lnTo>
                    <a:pt x="7817572" y="3893693"/>
                  </a:lnTo>
                  <a:lnTo>
                    <a:pt x="7843871" y="3893693"/>
                  </a:lnTo>
                  <a:cubicBezTo>
                    <a:pt x="7843871" y="4088384"/>
                    <a:pt x="7517088" y="4246372"/>
                    <a:pt x="7113725" y="4246372"/>
                  </a:cubicBezTo>
                  <a:lnTo>
                    <a:pt x="7113725" y="4233672"/>
                  </a:lnTo>
                  <a:lnTo>
                    <a:pt x="7113725" y="4246372"/>
                  </a:lnTo>
                  <a:lnTo>
                    <a:pt x="730159" y="4246372"/>
                  </a:lnTo>
                  <a:lnTo>
                    <a:pt x="730159" y="4233672"/>
                  </a:lnTo>
                  <a:lnTo>
                    <a:pt x="730159" y="4246372"/>
                  </a:lnTo>
                  <a:cubicBezTo>
                    <a:pt x="326796" y="4246372"/>
                    <a:pt x="0" y="4088511"/>
                    <a:pt x="0" y="3893693"/>
                  </a:cubicBezTo>
                  <a:lnTo>
                    <a:pt x="0" y="352679"/>
                  </a:lnTo>
                  <a:lnTo>
                    <a:pt x="26312" y="352679"/>
                  </a:lnTo>
                  <a:lnTo>
                    <a:pt x="0" y="352679"/>
                  </a:lnTo>
                  <a:moveTo>
                    <a:pt x="52624" y="352679"/>
                  </a:moveTo>
                  <a:lnTo>
                    <a:pt x="52624" y="3893693"/>
                  </a:lnTo>
                  <a:lnTo>
                    <a:pt x="26312" y="3893693"/>
                  </a:lnTo>
                  <a:lnTo>
                    <a:pt x="52624" y="3893693"/>
                  </a:lnTo>
                  <a:cubicBezTo>
                    <a:pt x="52624" y="4074414"/>
                    <a:pt x="356002" y="4220972"/>
                    <a:pt x="730159" y="4220972"/>
                  </a:cubicBezTo>
                  <a:lnTo>
                    <a:pt x="7113725" y="4220972"/>
                  </a:lnTo>
                  <a:cubicBezTo>
                    <a:pt x="7487882" y="4220972"/>
                    <a:pt x="7791260" y="4074414"/>
                    <a:pt x="7791260" y="3893693"/>
                  </a:cubicBezTo>
                  <a:lnTo>
                    <a:pt x="7791260" y="352679"/>
                  </a:lnTo>
                  <a:cubicBezTo>
                    <a:pt x="7791260" y="171958"/>
                    <a:pt x="7487882" y="25400"/>
                    <a:pt x="7113725" y="25400"/>
                  </a:cubicBezTo>
                  <a:lnTo>
                    <a:pt x="730159" y="25400"/>
                  </a:lnTo>
                  <a:lnTo>
                    <a:pt x="730159" y="12700"/>
                  </a:lnTo>
                  <a:lnTo>
                    <a:pt x="730159" y="25400"/>
                  </a:lnTo>
                  <a:cubicBezTo>
                    <a:pt x="356002" y="25400"/>
                    <a:pt x="52624" y="171958"/>
                    <a:pt x="52624" y="352679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706973" y="4356508"/>
            <a:ext cx="6157453" cy="21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Медичні сестри стають ключовими операторами телемедичних консультацій — особливо в умовах воєнного стану та роботи з переміщеними особами. Закон України «Про телемедицину» створює правову базу для цієї ролі.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816532" y="6884200"/>
            <a:ext cx="14547978" cy="2368297"/>
            <a:chOff x="0" y="0"/>
            <a:chExt cx="15923736" cy="2329652"/>
          </a:xfrm>
        </p:grpSpPr>
        <p:sp>
          <p:nvSpPr>
            <p:cNvPr id="17" name="Freeform 17"/>
            <p:cNvSpPr/>
            <p:nvPr/>
          </p:nvSpPr>
          <p:spPr>
            <a:xfrm>
              <a:off x="26312" y="13737"/>
              <a:ext cx="15871164" cy="2302261"/>
            </a:xfrm>
            <a:custGeom>
              <a:avLst/>
              <a:gdLst/>
              <a:ahLst/>
              <a:cxnLst/>
              <a:rect l="l" t="t" r="r" b="b"/>
              <a:pathLst>
                <a:path w="15871164" h="2302261">
                  <a:moveTo>
                    <a:pt x="0" y="367455"/>
                  </a:moveTo>
                  <a:cubicBezTo>
                    <a:pt x="0" y="164565"/>
                    <a:pt x="317850" y="0"/>
                    <a:pt x="709899" y="0"/>
                  </a:cubicBezTo>
                  <a:lnTo>
                    <a:pt x="15161266" y="0"/>
                  </a:lnTo>
                  <a:cubicBezTo>
                    <a:pt x="15553315" y="0"/>
                    <a:pt x="15871164" y="164565"/>
                    <a:pt x="15871164" y="367455"/>
                  </a:cubicBezTo>
                  <a:lnTo>
                    <a:pt x="15871164" y="1934805"/>
                  </a:lnTo>
                  <a:cubicBezTo>
                    <a:pt x="15871164" y="2137695"/>
                    <a:pt x="15553315" y="2302260"/>
                    <a:pt x="15161266" y="2302260"/>
                  </a:cubicBezTo>
                  <a:lnTo>
                    <a:pt x="709899" y="2302260"/>
                  </a:lnTo>
                  <a:cubicBezTo>
                    <a:pt x="317850" y="2302123"/>
                    <a:pt x="0" y="2137695"/>
                    <a:pt x="0" y="193480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5923761" cy="2329728"/>
            </a:xfrm>
            <a:custGeom>
              <a:avLst/>
              <a:gdLst/>
              <a:ahLst/>
              <a:cxnLst/>
              <a:rect l="l" t="t" r="r" b="b"/>
              <a:pathLst>
                <a:path w="15923761" h="2329728">
                  <a:moveTo>
                    <a:pt x="0" y="381192"/>
                  </a:moveTo>
                  <a:cubicBezTo>
                    <a:pt x="0" y="170609"/>
                    <a:pt x="329690" y="0"/>
                    <a:pt x="736211" y="0"/>
                  </a:cubicBezTo>
                  <a:lnTo>
                    <a:pt x="15187578" y="0"/>
                  </a:lnTo>
                  <a:lnTo>
                    <a:pt x="15187578" y="13737"/>
                  </a:lnTo>
                  <a:lnTo>
                    <a:pt x="15187578" y="0"/>
                  </a:lnTo>
                  <a:cubicBezTo>
                    <a:pt x="15593836" y="0"/>
                    <a:pt x="15923761" y="170609"/>
                    <a:pt x="15923761" y="381192"/>
                  </a:cubicBezTo>
                  <a:lnTo>
                    <a:pt x="15897476" y="381192"/>
                  </a:lnTo>
                  <a:lnTo>
                    <a:pt x="15923761" y="381192"/>
                  </a:lnTo>
                  <a:lnTo>
                    <a:pt x="15923761" y="1948542"/>
                  </a:lnTo>
                  <a:lnTo>
                    <a:pt x="15897476" y="1948542"/>
                  </a:lnTo>
                  <a:lnTo>
                    <a:pt x="15923761" y="1948542"/>
                  </a:lnTo>
                  <a:cubicBezTo>
                    <a:pt x="15923761" y="2159125"/>
                    <a:pt x="15594099" y="2329728"/>
                    <a:pt x="15187578" y="2329728"/>
                  </a:cubicBezTo>
                  <a:lnTo>
                    <a:pt x="15187578" y="2315997"/>
                  </a:lnTo>
                  <a:lnTo>
                    <a:pt x="15187578" y="2329728"/>
                  </a:lnTo>
                  <a:lnTo>
                    <a:pt x="736211" y="2329728"/>
                  </a:lnTo>
                  <a:lnTo>
                    <a:pt x="736211" y="2315997"/>
                  </a:lnTo>
                  <a:lnTo>
                    <a:pt x="736211" y="2329728"/>
                  </a:lnTo>
                  <a:cubicBezTo>
                    <a:pt x="329690" y="2329597"/>
                    <a:pt x="0" y="2159125"/>
                    <a:pt x="0" y="1948542"/>
                  </a:cubicBezTo>
                  <a:lnTo>
                    <a:pt x="0" y="381192"/>
                  </a:lnTo>
                  <a:lnTo>
                    <a:pt x="26312" y="381192"/>
                  </a:lnTo>
                  <a:lnTo>
                    <a:pt x="0" y="381192"/>
                  </a:lnTo>
                  <a:moveTo>
                    <a:pt x="52624" y="381192"/>
                  </a:moveTo>
                  <a:lnTo>
                    <a:pt x="52624" y="1948542"/>
                  </a:lnTo>
                  <a:lnTo>
                    <a:pt x="26312" y="1948542"/>
                  </a:lnTo>
                  <a:lnTo>
                    <a:pt x="52624" y="1948542"/>
                  </a:lnTo>
                  <a:cubicBezTo>
                    <a:pt x="52624" y="2143740"/>
                    <a:pt x="358370" y="2302261"/>
                    <a:pt x="736211" y="2302261"/>
                  </a:cubicBezTo>
                  <a:lnTo>
                    <a:pt x="15187578" y="2302261"/>
                  </a:lnTo>
                  <a:cubicBezTo>
                    <a:pt x="15565419" y="2302261"/>
                    <a:pt x="15871165" y="2143740"/>
                    <a:pt x="15871165" y="1948542"/>
                  </a:cubicBezTo>
                  <a:lnTo>
                    <a:pt x="15871165" y="381192"/>
                  </a:lnTo>
                  <a:cubicBezTo>
                    <a:pt x="15871165" y="185994"/>
                    <a:pt x="15565419" y="27473"/>
                    <a:pt x="15187578" y="27473"/>
                  </a:cubicBezTo>
                  <a:lnTo>
                    <a:pt x="736211" y="27473"/>
                  </a:lnTo>
                  <a:lnTo>
                    <a:pt x="736211" y="13737"/>
                  </a:lnTo>
                  <a:lnTo>
                    <a:pt x="736211" y="27473"/>
                  </a:lnTo>
                  <a:cubicBezTo>
                    <a:pt x="358370" y="27473"/>
                    <a:pt x="52624" y="185994"/>
                    <a:pt x="52624" y="381192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333933" y="7175796"/>
            <a:ext cx="3628535" cy="44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7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Інтеграція з ЄС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8765" y="7801851"/>
            <a:ext cx="13530469" cy="105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2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Євроінтеграція України передбачає приведення цифрових стандартів охорони здоров'я до вимог EU4Health та European Health Data Space. Медсестри з відповідними цифровими сертифікатами матимуть переваги при працевлаштуванні в ЄС.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06949" y="3196800"/>
            <a:ext cx="6157477" cy="89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7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Телемедицина та дистанційний моніторинг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33850" y="2212327"/>
            <a:ext cx="6038555" cy="56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9"/>
              </a:lnSpc>
            </a:pPr>
            <a:r>
              <a:rPr lang="en-US" sz="36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Стратегічні перспективи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24" name="Freeform 24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43433" y="1009650"/>
            <a:ext cx="14628914" cy="150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1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Цифрова грамотність — ключ до майбутнього медсестринства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3433" y="2672991"/>
            <a:ext cx="1621586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Цифрова трансформація охорони здоров'я України — це не абстрактна реформа, а конкретна реальність, у якій медичні сестри та брати є ключовими дійовими особами. Ваша цифрова компетентність напряму визначає якість медичної допомоги, яку отримують пацієнти, та перспективи вашого власного кар'єрного розвитку.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43433" y="4501791"/>
            <a:ext cx="16215867" cy="5283628"/>
            <a:chOff x="0" y="0"/>
            <a:chExt cx="21621156" cy="7044837"/>
          </a:xfrm>
        </p:grpSpPr>
        <p:sp>
          <p:nvSpPr>
            <p:cNvPr id="9" name="Freeform 9"/>
            <p:cNvSpPr/>
            <p:nvPr/>
          </p:nvSpPr>
          <p:spPr>
            <a:xfrm>
              <a:off x="14059" y="26650"/>
              <a:ext cx="21592981" cy="6991697"/>
            </a:xfrm>
            <a:custGeom>
              <a:avLst/>
              <a:gdLst/>
              <a:ahLst/>
              <a:cxnLst/>
              <a:rect l="l" t="t" r="r" b="b"/>
              <a:pathLst>
                <a:path w="21592981" h="6991697">
                  <a:moveTo>
                    <a:pt x="0" y="875994"/>
                  </a:moveTo>
                  <a:cubicBezTo>
                    <a:pt x="0" y="392026"/>
                    <a:pt x="208220" y="0"/>
                    <a:pt x="464945" y="0"/>
                  </a:cubicBezTo>
                  <a:lnTo>
                    <a:pt x="21128038" y="0"/>
                  </a:lnTo>
                  <a:cubicBezTo>
                    <a:pt x="21384901" y="0"/>
                    <a:pt x="21592982" y="392026"/>
                    <a:pt x="21592982" y="875994"/>
                  </a:cubicBezTo>
                  <a:lnTo>
                    <a:pt x="21592982" y="6115702"/>
                  </a:lnTo>
                  <a:cubicBezTo>
                    <a:pt x="21592982" y="6599404"/>
                    <a:pt x="21384760" y="6991697"/>
                    <a:pt x="21128038" y="6991697"/>
                  </a:cubicBezTo>
                  <a:lnTo>
                    <a:pt x="464945" y="6991697"/>
                  </a:lnTo>
                  <a:cubicBezTo>
                    <a:pt x="208220" y="6991430"/>
                    <a:pt x="0" y="6599405"/>
                    <a:pt x="0" y="611570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21099" cy="7044913"/>
            </a:xfrm>
            <a:custGeom>
              <a:avLst/>
              <a:gdLst/>
              <a:ahLst/>
              <a:cxnLst/>
              <a:rect l="l" t="t" r="r" b="b"/>
              <a:pathLst>
                <a:path w="21621099" h="7044913">
                  <a:moveTo>
                    <a:pt x="0" y="902644"/>
                  </a:moveTo>
                  <a:cubicBezTo>
                    <a:pt x="0" y="404018"/>
                    <a:pt x="214546" y="0"/>
                    <a:pt x="479004" y="0"/>
                  </a:cubicBezTo>
                  <a:lnTo>
                    <a:pt x="21142097" y="0"/>
                  </a:lnTo>
                  <a:lnTo>
                    <a:pt x="21142097" y="26650"/>
                  </a:lnTo>
                  <a:lnTo>
                    <a:pt x="21142097" y="0"/>
                  </a:lnTo>
                  <a:cubicBezTo>
                    <a:pt x="21406554" y="0"/>
                    <a:pt x="21621099" y="404018"/>
                    <a:pt x="21621099" y="902644"/>
                  </a:cubicBezTo>
                  <a:lnTo>
                    <a:pt x="21607041" y="902644"/>
                  </a:lnTo>
                  <a:lnTo>
                    <a:pt x="21621099" y="902644"/>
                  </a:lnTo>
                  <a:lnTo>
                    <a:pt x="21621099" y="6142352"/>
                  </a:lnTo>
                  <a:lnTo>
                    <a:pt x="21607041" y="6142352"/>
                  </a:lnTo>
                  <a:lnTo>
                    <a:pt x="21621099" y="6142352"/>
                  </a:lnTo>
                  <a:cubicBezTo>
                    <a:pt x="21621099" y="6640979"/>
                    <a:pt x="21406554" y="7044913"/>
                    <a:pt x="21142097" y="7044913"/>
                  </a:cubicBezTo>
                  <a:lnTo>
                    <a:pt x="21142097" y="7018347"/>
                  </a:lnTo>
                  <a:lnTo>
                    <a:pt x="21142097" y="7044913"/>
                  </a:lnTo>
                  <a:lnTo>
                    <a:pt x="479004" y="7044913"/>
                  </a:lnTo>
                  <a:lnTo>
                    <a:pt x="479004" y="7018347"/>
                  </a:lnTo>
                  <a:lnTo>
                    <a:pt x="479004" y="7044913"/>
                  </a:lnTo>
                  <a:cubicBezTo>
                    <a:pt x="214546" y="7044730"/>
                    <a:pt x="0" y="6640979"/>
                    <a:pt x="0" y="6142352"/>
                  </a:cubicBezTo>
                  <a:lnTo>
                    <a:pt x="0" y="902644"/>
                  </a:lnTo>
                  <a:lnTo>
                    <a:pt x="14059" y="902644"/>
                  </a:lnTo>
                  <a:lnTo>
                    <a:pt x="0" y="902644"/>
                  </a:lnTo>
                  <a:moveTo>
                    <a:pt x="28119" y="902644"/>
                  </a:moveTo>
                  <a:lnTo>
                    <a:pt x="28119" y="6142352"/>
                  </a:lnTo>
                  <a:lnTo>
                    <a:pt x="14059" y="6142352"/>
                  </a:lnTo>
                  <a:lnTo>
                    <a:pt x="28119" y="6142352"/>
                  </a:lnTo>
                  <a:cubicBezTo>
                    <a:pt x="28119" y="6611131"/>
                    <a:pt x="229871" y="6991696"/>
                    <a:pt x="479004" y="6991696"/>
                  </a:cubicBezTo>
                  <a:lnTo>
                    <a:pt x="21142097" y="6991696"/>
                  </a:lnTo>
                  <a:cubicBezTo>
                    <a:pt x="21391229" y="6991696"/>
                    <a:pt x="21592981" y="6611397"/>
                    <a:pt x="21592981" y="6142352"/>
                  </a:cubicBezTo>
                  <a:lnTo>
                    <a:pt x="21592981" y="902644"/>
                  </a:lnTo>
                  <a:cubicBezTo>
                    <a:pt x="21592981" y="433866"/>
                    <a:pt x="21391229" y="53300"/>
                    <a:pt x="21142097" y="53300"/>
                  </a:cubicBezTo>
                  <a:lnTo>
                    <a:pt x="479004" y="53300"/>
                  </a:lnTo>
                  <a:lnTo>
                    <a:pt x="479004" y="26650"/>
                  </a:lnTo>
                  <a:lnTo>
                    <a:pt x="479004" y="53301"/>
                  </a:lnTo>
                  <a:cubicBezTo>
                    <a:pt x="229871" y="53301"/>
                    <a:pt x="28119" y="433600"/>
                    <a:pt x="28119" y="902644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106069" y="4942392"/>
            <a:ext cx="50118" cy="4315908"/>
            <a:chOff x="0" y="0"/>
            <a:chExt cx="38100" cy="32809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00" cy="3280918"/>
            </a:xfrm>
            <a:custGeom>
              <a:avLst/>
              <a:gdLst/>
              <a:ahLst/>
              <a:cxnLst/>
              <a:rect l="l" t="t" r="r" b="b"/>
              <a:pathLst>
                <a:path w="38100" h="3280918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3261868"/>
                  </a:lnTo>
                  <a:cubicBezTo>
                    <a:pt x="38100" y="3272409"/>
                    <a:pt x="29591" y="3280918"/>
                    <a:pt x="19050" y="3280918"/>
                  </a:cubicBezTo>
                  <a:cubicBezTo>
                    <a:pt x="8509" y="3280918"/>
                    <a:pt x="0" y="3272409"/>
                    <a:pt x="0" y="3261868"/>
                  </a:cubicBezTo>
                  <a:close/>
                </a:path>
              </a:pathLst>
            </a:custGeom>
            <a:solidFill>
              <a:srgbClr val="0FC3C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880504" y="4900404"/>
            <a:ext cx="50118" cy="4315908"/>
            <a:chOff x="0" y="0"/>
            <a:chExt cx="38100" cy="32809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100" cy="3280918"/>
            </a:xfrm>
            <a:custGeom>
              <a:avLst/>
              <a:gdLst/>
              <a:ahLst/>
              <a:cxnLst/>
              <a:rect l="l" t="t" r="r" b="b"/>
              <a:pathLst>
                <a:path w="38100" h="3280918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3261868"/>
                  </a:lnTo>
                  <a:cubicBezTo>
                    <a:pt x="38100" y="3272409"/>
                    <a:pt x="29591" y="3280918"/>
                    <a:pt x="19050" y="3280918"/>
                  </a:cubicBezTo>
                  <a:cubicBezTo>
                    <a:pt x="8509" y="3280918"/>
                    <a:pt x="0" y="3272409"/>
                    <a:pt x="0" y="3261868"/>
                  </a:cubicBezTo>
                  <a:close/>
                </a:path>
              </a:pathLst>
            </a:custGeom>
            <a:solidFill>
              <a:srgbClr val="1D8DC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45778" y="6098201"/>
            <a:ext cx="4510240" cy="29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Цифрові навички дозволяють надавати більш точну, своєчасну та безпечну медичну допомогу — від ведення бездоганної документації до моніторингу стану пацієнта в режимі реального часу.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21724" y="4932867"/>
            <a:ext cx="4090126" cy="92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Професійне зростання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5778" y="4890879"/>
            <a:ext cx="4350278" cy="92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Якість медичних послуг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856018" y="6868494"/>
            <a:ext cx="550221" cy="550221"/>
            <a:chOff x="0" y="0"/>
            <a:chExt cx="733628" cy="733628"/>
          </a:xfrm>
        </p:grpSpPr>
        <p:sp>
          <p:nvSpPr>
            <p:cNvPr id="19" name="Freeform 19"/>
            <p:cNvSpPr/>
            <p:nvPr/>
          </p:nvSpPr>
          <p:spPr>
            <a:xfrm>
              <a:off x="19050" y="19050"/>
              <a:ext cx="695579" cy="695579"/>
            </a:xfrm>
            <a:custGeom>
              <a:avLst/>
              <a:gdLst/>
              <a:ahLst/>
              <a:cxnLst/>
              <a:rect l="l" t="t" r="r" b="b"/>
              <a:pathLst>
                <a:path w="695579" h="695579">
                  <a:moveTo>
                    <a:pt x="0" y="347726"/>
                  </a:moveTo>
                  <a:cubicBezTo>
                    <a:pt x="0" y="155702"/>
                    <a:pt x="155702" y="0"/>
                    <a:pt x="347726" y="0"/>
                  </a:cubicBezTo>
                  <a:cubicBezTo>
                    <a:pt x="539750" y="0"/>
                    <a:pt x="695579" y="155702"/>
                    <a:pt x="695579" y="347726"/>
                  </a:cubicBezTo>
                  <a:cubicBezTo>
                    <a:pt x="695579" y="539750"/>
                    <a:pt x="539877" y="695579"/>
                    <a:pt x="347726" y="695579"/>
                  </a:cubicBezTo>
                  <a:cubicBezTo>
                    <a:pt x="155575" y="695579"/>
                    <a:pt x="0" y="539877"/>
                    <a:pt x="0" y="347726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33679" cy="733552"/>
            </a:xfrm>
            <a:custGeom>
              <a:avLst/>
              <a:gdLst/>
              <a:ahLst/>
              <a:cxnLst/>
              <a:rect l="l" t="t" r="r" b="b"/>
              <a:pathLst>
                <a:path w="733679" h="733552">
                  <a:moveTo>
                    <a:pt x="0" y="366776"/>
                  </a:moveTo>
                  <a:cubicBezTo>
                    <a:pt x="0" y="164211"/>
                    <a:pt x="164211" y="0"/>
                    <a:pt x="366776" y="0"/>
                  </a:cubicBezTo>
                  <a:cubicBezTo>
                    <a:pt x="372618" y="0"/>
                    <a:pt x="378079" y="2667"/>
                    <a:pt x="381635" y="7112"/>
                  </a:cubicBezTo>
                  <a:lnTo>
                    <a:pt x="366776" y="19050"/>
                  </a:lnTo>
                  <a:lnTo>
                    <a:pt x="366776" y="0"/>
                  </a:lnTo>
                  <a:lnTo>
                    <a:pt x="366776" y="19050"/>
                  </a:lnTo>
                  <a:lnTo>
                    <a:pt x="366776" y="0"/>
                  </a:lnTo>
                  <a:cubicBezTo>
                    <a:pt x="569341" y="0"/>
                    <a:pt x="733679" y="164211"/>
                    <a:pt x="733679" y="366776"/>
                  </a:cubicBezTo>
                  <a:cubicBezTo>
                    <a:pt x="733679" y="371856"/>
                    <a:pt x="731647" y="376682"/>
                    <a:pt x="728091" y="380238"/>
                  </a:cubicBezTo>
                  <a:lnTo>
                    <a:pt x="714629" y="366776"/>
                  </a:lnTo>
                  <a:lnTo>
                    <a:pt x="733679" y="366776"/>
                  </a:lnTo>
                  <a:cubicBezTo>
                    <a:pt x="733679" y="569341"/>
                    <a:pt x="569468" y="733552"/>
                    <a:pt x="366903" y="733552"/>
                  </a:cubicBezTo>
                  <a:lnTo>
                    <a:pt x="366903" y="714502"/>
                  </a:lnTo>
                  <a:lnTo>
                    <a:pt x="366903" y="733552"/>
                  </a:lnTo>
                  <a:cubicBezTo>
                    <a:pt x="164211" y="733679"/>
                    <a:pt x="0" y="569341"/>
                    <a:pt x="0" y="366776"/>
                  </a:cubicBezTo>
                  <a:lnTo>
                    <a:pt x="19050" y="366776"/>
                  </a:lnTo>
                  <a:lnTo>
                    <a:pt x="0" y="366776"/>
                  </a:lnTo>
                  <a:moveTo>
                    <a:pt x="38100" y="366776"/>
                  </a:moveTo>
                  <a:lnTo>
                    <a:pt x="19050" y="366776"/>
                  </a:lnTo>
                  <a:lnTo>
                    <a:pt x="38100" y="366776"/>
                  </a:lnTo>
                  <a:cubicBezTo>
                    <a:pt x="38100" y="548386"/>
                    <a:pt x="185293" y="695579"/>
                    <a:pt x="366776" y="695579"/>
                  </a:cubicBezTo>
                  <a:cubicBezTo>
                    <a:pt x="548259" y="695579"/>
                    <a:pt x="695579" y="548386"/>
                    <a:pt x="695579" y="366776"/>
                  </a:cubicBezTo>
                  <a:cubicBezTo>
                    <a:pt x="695579" y="361696"/>
                    <a:pt x="697611" y="356870"/>
                    <a:pt x="701167" y="353314"/>
                  </a:cubicBezTo>
                  <a:lnTo>
                    <a:pt x="714629" y="366776"/>
                  </a:lnTo>
                  <a:lnTo>
                    <a:pt x="695579" y="366776"/>
                  </a:lnTo>
                  <a:cubicBezTo>
                    <a:pt x="695579" y="185293"/>
                    <a:pt x="548386" y="38100"/>
                    <a:pt x="366776" y="38100"/>
                  </a:cubicBezTo>
                  <a:cubicBezTo>
                    <a:pt x="360934" y="38100"/>
                    <a:pt x="355473" y="35433"/>
                    <a:pt x="351917" y="30988"/>
                  </a:cubicBezTo>
                  <a:lnTo>
                    <a:pt x="366776" y="19050"/>
                  </a:lnTo>
                  <a:lnTo>
                    <a:pt x="366776" y="38100"/>
                  </a:lnTo>
                  <a:cubicBezTo>
                    <a:pt x="185293" y="38100"/>
                    <a:pt x="38100" y="185293"/>
                    <a:pt x="38100" y="366776"/>
                  </a:cubicBezTo>
                  <a:close/>
                </a:path>
              </a:pathLst>
            </a:custGeom>
            <a:solidFill>
              <a:srgbClr val="0FC3C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721724" y="6140189"/>
            <a:ext cx="4857587" cy="259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Сертифіковані цифрові компетентності відкривають нові можливості для кар'єрного розвитку — від посад цифрового наставника у закладі до участі у міжнародних проєктах з цифровізації охорони здоров'я.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81958" y="6140189"/>
            <a:ext cx="4310358" cy="29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E0E4E6"/>
                </a:solidFill>
                <a:latin typeface="Noto Serif"/>
                <a:ea typeface="Noto Serif"/>
                <a:cs typeface="Noto Serif"/>
                <a:sym typeface="Noto Serif"/>
              </a:rPr>
              <a:t>Впровадження цифрових стандартів МОЗ та НСЗУ — це крок назустріч вимогам ЄС щодо European Health Data Space, що набуває особливого значення в контексті євроінтеграції України.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81958" y="4932867"/>
            <a:ext cx="3979083" cy="92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4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Відповідність євростандартам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636462" y="6797932"/>
            <a:ext cx="550221" cy="550221"/>
            <a:chOff x="0" y="0"/>
            <a:chExt cx="733628" cy="733628"/>
          </a:xfrm>
        </p:grpSpPr>
        <p:sp>
          <p:nvSpPr>
            <p:cNvPr id="25" name="Freeform 25"/>
            <p:cNvSpPr/>
            <p:nvPr/>
          </p:nvSpPr>
          <p:spPr>
            <a:xfrm>
              <a:off x="19050" y="19050"/>
              <a:ext cx="695579" cy="695579"/>
            </a:xfrm>
            <a:custGeom>
              <a:avLst/>
              <a:gdLst/>
              <a:ahLst/>
              <a:cxnLst/>
              <a:rect l="l" t="t" r="r" b="b"/>
              <a:pathLst>
                <a:path w="695579" h="695579">
                  <a:moveTo>
                    <a:pt x="0" y="347726"/>
                  </a:moveTo>
                  <a:cubicBezTo>
                    <a:pt x="0" y="155702"/>
                    <a:pt x="155702" y="0"/>
                    <a:pt x="347726" y="0"/>
                  </a:cubicBezTo>
                  <a:cubicBezTo>
                    <a:pt x="539750" y="0"/>
                    <a:pt x="695579" y="155702"/>
                    <a:pt x="695579" y="347726"/>
                  </a:cubicBezTo>
                  <a:cubicBezTo>
                    <a:pt x="695579" y="539750"/>
                    <a:pt x="539877" y="695579"/>
                    <a:pt x="347726" y="695579"/>
                  </a:cubicBezTo>
                  <a:cubicBezTo>
                    <a:pt x="155575" y="695579"/>
                    <a:pt x="0" y="539877"/>
                    <a:pt x="0" y="347726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733679" cy="733552"/>
            </a:xfrm>
            <a:custGeom>
              <a:avLst/>
              <a:gdLst/>
              <a:ahLst/>
              <a:cxnLst/>
              <a:rect l="l" t="t" r="r" b="b"/>
              <a:pathLst>
                <a:path w="733679" h="733552">
                  <a:moveTo>
                    <a:pt x="0" y="366776"/>
                  </a:moveTo>
                  <a:cubicBezTo>
                    <a:pt x="0" y="164211"/>
                    <a:pt x="164211" y="0"/>
                    <a:pt x="366776" y="0"/>
                  </a:cubicBezTo>
                  <a:cubicBezTo>
                    <a:pt x="372618" y="0"/>
                    <a:pt x="378079" y="2667"/>
                    <a:pt x="381635" y="7112"/>
                  </a:cubicBezTo>
                  <a:lnTo>
                    <a:pt x="366776" y="19050"/>
                  </a:lnTo>
                  <a:lnTo>
                    <a:pt x="366776" y="0"/>
                  </a:lnTo>
                  <a:lnTo>
                    <a:pt x="366776" y="19050"/>
                  </a:lnTo>
                  <a:lnTo>
                    <a:pt x="366776" y="0"/>
                  </a:lnTo>
                  <a:cubicBezTo>
                    <a:pt x="569341" y="0"/>
                    <a:pt x="733679" y="164211"/>
                    <a:pt x="733679" y="366776"/>
                  </a:cubicBezTo>
                  <a:cubicBezTo>
                    <a:pt x="733679" y="371856"/>
                    <a:pt x="731647" y="376682"/>
                    <a:pt x="728091" y="380238"/>
                  </a:cubicBezTo>
                  <a:lnTo>
                    <a:pt x="714629" y="366776"/>
                  </a:lnTo>
                  <a:lnTo>
                    <a:pt x="733679" y="366776"/>
                  </a:lnTo>
                  <a:cubicBezTo>
                    <a:pt x="733679" y="569341"/>
                    <a:pt x="569468" y="733552"/>
                    <a:pt x="366903" y="733552"/>
                  </a:cubicBezTo>
                  <a:lnTo>
                    <a:pt x="366903" y="714502"/>
                  </a:lnTo>
                  <a:lnTo>
                    <a:pt x="366903" y="733552"/>
                  </a:lnTo>
                  <a:cubicBezTo>
                    <a:pt x="164211" y="733679"/>
                    <a:pt x="0" y="569341"/>
                    <a:pt x="0" y="366776"/>
                  </a:cubicBezTo>
                  <a:lnTo>
                    <a:pt x="19050" y="366776"/>
                  </a:lnTo>
                  <a:lnTo>
                    <a:pt x="0" y="366776"/>
                  </a:lnTo>
                  <a:moveTo>
                    <a:pt x="38100" y="366776"/>
                  </a:moveTo>
                  <a:lnTo>
                    <a:pt x="19050" y="366776"/>
                  </a:lnTo>
                  <a:lnTo>
                    <a:pt x="38100" y="366776"/>
                  </a:lnTo>
                  <a:cubicBezTo>
                    <a:pt x="38100" y="548386"/>
                    <a:pt x="185293" y="695579"/>
                    <a:pt x="366776" y="695579"/>
                  </a:cubicBezTo>
                  <a:cubicBezTo>
                    <a:pt x="548259" y="695579"/>
                    <a:pt x="695579" y="548386"/>
                    <a:pt x="695579" y="366776"/>
                  </a:cubicBezTo>
                  <a:cubicBezTo>
                    <a:pt x="695579" y="361696"/>
                    <a:pt x="697611" y="356870"/>
                    <a:pt x="701167" y="353314"/>
                  </a:cubicBezTo>
                  <a:lnTo>
                    <a:pt x="714629" y="366776"/>
                  </a:lnTo>
                  <a:lnTo>
                    <a:pt x="695579" y="366776"/>
                  </a:lnTo>
                  <a:cubicBezTo>
                    <a:pt x="695579" y="185293"/>
                    <a:pt x="548386" y="38100"/>
                    <a:pt x="366776" y="38100"/>
                  </a:cubicBezTo>
                  <a:cubicBezTo>
                    <a:pt x="360934" y="38100"/>
                    <a:pt x="355473" y="35433"/>
                    <a:pt x="351917" y="30988"/>
                  </a:cubicBezTo>
                  <a:lnTo>
                    <a:pt x="366776" y="19050"/>
                  </a:lnTo>
                  <a:lnTo>
                    <a:pt x="366776" y="38100"/>
                  </a:lnTo>
                  <a:cubicBezTo>
                    <a:pt x="185293" y="38100"/>
                    <a:pt x="38100" y="185293"/>
                    <a:pt x="38100" y="366776"/>
                  </a:cubicBezTo>
                  <a:close/>
                </a:path>
              </a:pathLst>
            </a:custGeom>
            <a:solidFill>
              <a:srgbClr val="1D8DCD"/>
            </a:solid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009650"/>
            <a:ext cx="14628914" cy="150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1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Цифрова грамотність — ключ до майбутнього медсестринства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730416"/>
            <a:ext cx="15055488" cy="3090662"/>
            <a:chOff x="0" y="0"/>
            <a:chExt cx="19505219" cy="4004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05295" cy="4004162"/>
            </a:xfrm>
            <a:custGeom>
              <a:avLst/>
              <a:gdLst/>
              <a:ahLst/>
              <a:cxnLst/>
              <a:rect l="l" t="t" r="r" b="b"/>
              <a:pathLst>
                <a:path w="19505295" h="4004162">
                  <a:moveTo>
                    <a:pt x="0" y="1201453"/>
                  </a:moveTo>
                  <a:cubicBezTo>
                    <a:pt x="0" y="537675"/>
                    <a:pt x="186817" y="0"/>
                    <a:pt x="417449" y="0"/>
                  </a:cubicBezTo>
                  <a:lnTo>
                    <a:pt x="19087846" y="0"/>
                  </a:lnTo>
                  <a:cubicBezTo>
                    <a:pt x="19318351" y="0"/>
                    <a:pt x="19505295" y="537675"/>
                    <a:pt x="19505295" y="1201453"/>
                  </a:cubicBezTo>
                  <a:lnTo>
                    <a:pt x="19505295" y="2802781"/>
                  </a:lnTo>
                  <a:cubicBezTo>
                    <a:pt x="19505295" y="3466193"/>
                    <a:pt x="19318478" y="4004162"/>
                    <a:pt x="19087846" y="4004162"/>
                  </a:cubicBezTo>
                  <a:lnTo>
                    <a:pt x="417449" y="4004162"/>
                  </a:lnTo>
                  <a:cubicBezTo>
                    <a:pt x="186817" y="4004162"/>
                    <a:pt x="0" y="3466193"/>
                    <a:pt x="0" y="2802781"/>
                  </a:cubicBezTo>
                  <a:close/>
                </a:path>
              </a:pathLst>
            </a:custGeom>
            <a:solidFill>
              <a:srgbClr val="004D3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37355" y="4263166"/>
            <a:ext cx="375326" cy="300343"/>
            <a:chOff x="0" y="0"/>
            <a:chExt cx="347662" cy="278206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347726" cy="278257"/>
            </a:xfrm>
            <a:custGeom>
              <a:avLst/>
              <a:gdLst/>
              <a:ahLst/>
              <a:cxnLst/>
              <a:rect l="l" t="t" r="r" b="b"/>
              <a:pathLst>
                <a:path w="347726" h="278257">
                  <a:moveTo>
                    <a:pt x="0" y="0"/>
                  </a:moveTo>
                  <a:lnTo>
                    <a:pt x="347726" y="0"/>
                  </a:lnTo>
                  <a:lnTo>
                    <a:pt x="347726" y="278257"/>
                  </a:lnTo>
                  <a:lnTo>
                    <a:pt x="0" y="278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12" r="18" b="-89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915420" y="4215541"/>
            <a:ext cx="13742194" cy="207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3"/>
              </a:lnSpc>
            </a:pPr>
            <a:r>
              <a:rPr lang="en-US" sz="30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Запрошення до дії:</a:t>
            </a:r>
            <a:r>
              <a:rPr lang="en-US" sz="30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Зареєструйтесь на курс «Цифрова грамотність для медсестри» на </a:t>
            </a:r>
            <a:r>
              <a:rPr lang="en-US" sz="30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profplatforma.com.ua</a:t>
            </a:r>
            <a:r>
              <a:rPr lang="en-US" sz="30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або пройдіть тест Цифрограм у застосунку </a:t>
            </a:r>
            <a:r>
              <a:rPr lang="en-US" sz="3000" b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Дія</a:t>
            </a:r>
            <a:r>
              <a:rPr lang="en-US" sz="30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вже сьогодні. Кожен крок у навчанні — це інвестиція у краще майбутнє для ваших пацієнтів і для вас.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25017" y="7893701"/>
            <a:ext cx="2753509" cy="609285"/>
            <a:chOff x="0" y="0"/>
            <a:chExt cx="2017585" cy="4464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17597" cy="446382"/>
            </a:xfrm>
            <a:custGeom>
              <a:avLst/>
              <a:gdLst/>
              <a:ahLst/>
              <a:cxnLst/>
              <a:rect l="l" t="t" r="r" b="b"/>
              <a:pathLst>
                <a:path w="2017597" h="446382">
                  <a:moveTo>
                    <a:pt x="0" y="223191"/>
                  </a:moveTo>
                  <a:cubicBezTo>
                    <a:pt x="0" y="99661"/>
                    <a:pt x="136880" y="0"/>
                    <a:pt x="304642" y="0"/>
                  </a:cubicBezTo>
                  <a:lnTo>
                    <a:pt x="1712956" y="0"/>
                  </a:lnTo>
                  <a:lnTo>
                    <a:pt x="1712956" y="10201"/>
                  </a:lnTo>
                  <a:lnTo>
                    <a:pt x="1712956" y="0"/>
                  </a:lnTo>
                  <a:cubicBezTo>
                    <a:pt x="1880718" y="0"/>
                    <a:pt x="2017597" y="99661"/>
                    <a:pt x="2017597" y="223191"/>
                  </a:cubicBezTo>
                  <a:lnTo>
                    <a:pt x="2004112" y="223191"/>
                  </a:lnTo>
                  <a:lnTo>
                    <a:pt x="2017597" y="223191"/>
                  </a:lnTo>
                  <a:lnTo>
                    <a:pt x="2004112" y="223191"/>
                  </a:lnTo>
                  <a:lnTo>
                    <a:pt x="2017597" y="223191"/>
                  </a:lnTo>
                  <a:cubicBezTo>
                    <a:pt x="2017597" y="346823"/>
                    <a:pt x="1880718" y="446381"/>
                    <a:pt x="1712956" y="446381"/>
                  </a:cubicBezTo>
                  <a:lnTo>
                    <a:pt x="1712956" y="436181"/>
                  </a:lnTo>
                  <a:lnTo>
                    <a:pt x="1712956" y="446381"/>
                  </a:lnTo>
                  <a:lnTo>
                    <a:pt x="304642" y="446381"/>
                  </a:lnTo>
                  <a:lnTo>
                    <a:pt x="304642" y="436181"/>
                  </a:lnTo>
                  <a:lnTo>
                    <a:pt x="304642" y="446381"/>
                  </a:lnTo>
                  <a:cubicBezTo>
                    <a:pt x="136880" y="446493"/>
                    <a:pt x="0" y="346823"/>
                    <a:pt x="0" y="223191"/>
                  </a:cubicBezTo>
                  <a:lnTo>
                    <a:pt x="13486" y="223191"/>
                  </a:lnTo>
                  <a:lnTo>
                    <a:pt x="0" y="223191"/>
                  </a:lnTo>
                  <a:moveTo>
                    <a:pt x="26971" y="223191"/>
                  </a:moveTo>
                  <a:lnTo>
                    <a:pt x="13486" y="223191"/>
                  </a:lnTo>
                  <a:lnTo>
                    <a:pt x="26971" y="223191"/>
                  </a:lnTo>
                  <a:cubicBezTo>
                    <a:pt x="26971" y="334888"/>
                    <a:pt x="150905" y="425980"/>
                    <a:pt x="304642" y="425980"/>
                  </a:cubicBezTo>
                  <a:lnTo>
                    <a:pt x="1712956" y="425980"/>
                  </a:lnTo>
                  <a:cubicBezTo>
                    <a:pt x="1866693" y="425980"/>
                    <a:pt x="1990627" y="334888"/>
                    <a:pt x="1990627" y="223191"/>
                  </a:cubicBezTo>
                  <a:cubicBezTo>
                    <a:pt x="1990627" y="111493"/>
                    <a:pt x="1866693" y="20401"/>
                    <a:pt x="1712956" y="20401"/>
                  </a:cubicBezTo>
                  <a:lnTo>
                    <a:pt x="304642" y="20401"/>
                  </a:lnTo>
                  <a:lnTo>
                    <a:pt x="304642" y="10201"/>
                  </a:lnTo>
                  <a:lnTo>
                    <a:pt x="304642" y="20401"/>
                  </a:lnTo>
                  <a:cubicBezTo>
                    <a:pt x="150905" y="20401"/>
                    <a:pt x="26971" y="111493"/>
                    <a:pt x="26971" y="223191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650780" y="7937154"/>
            <a:ext cx="2439338" cy="4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99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МОЗ УКРАЇНИ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746202" y="7855180"/>
            <a:ext cx="1423192" cy="609285"/>
            <a:chOff x="0" y="0"/>
            <a:chExt cx="1126387" cy="4822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6438" cy="482153"/>
            </a:xfrm>
            <a:custGeom>
              <a:avLst/>
              <a:gdLst/>
              <a:ahLst/>
              <a:cxnLst/>
              <a:rect l="l" t="t" r="r" b="b"/>
              <a:pathLst>
                <a:path w="1126438" h="482153">
                  <a:moveTo>
                    <a:pt x="0" y="241077"/>
                  </a:moveTo>
                  <a:cubicBezTo>
                    <a:pt x="0" y="107757"/>
                    <a:pt x="145926" y="0"/>
                    <a:pt x="325382" y="0"/>
                  </a:cubicBezTo>
                  <a:lnTo>
                    <a:pt x="801064" y="0"/>
                  </a:lnTo>
                  <a:lnTo>
                    <a:pt x="801064" y="11018"/>
                  </a:lnTo>
                  <a:lnTo>
                    <a:pt x="801064" y="0"/>
                  </a:lnTo>
                  <a:lnTo>
                    <a:pt x="801064" y="11018"/>
                  </a:lnTo>
                  <a:lnTo>
                    <a:pt x="801064" y="0"/>
                  </a:lnTo>
                  <a:cubicBezTo>
                    <a:pt x="980374" y="0"/>
                    <a:pt x="1126438" y="107757"/>
                    <a:pt x="1126438" y="241077"/>
                  </a:cubicBezTo>
                  <a:cubicBezTo>
                    <a:pt x="1126438" y="246145"/>
                    <a:pt x="1121926" y="250552"/>
                    <a:pt x="1115366" y="251764"/>
                  </a:cubicBezTo>
                  <a:lnTo>
                    <a:pt x="1111868" y="241077"/>
                  </a:lnTo>
                  <a:lnTo>
                    <a:pt x="1126438" y="241077"/>
                  </a:lnTo>
                  <a:cubicBezTo>
                    <a:pt x="1126438" y="374396"/>
                    <a:pt x="980519" y="482153"/>
                    <a:pt x="801064" y="482153"/>
                  </a:cubicBezTo>
                  <a:lnTo>
                    <a:pt x="801064" y="471135"/>
                  </a:lnTo>
                  <a:lnTo>
                    <a:pt x="801064" y="482153"/>
                  </a:lnTo>
                  <a:lnTo>
                    <a:pt x="325382" y="482153"/>
                  </a:lnTo>
                  <a:lnTo>
                    <a:pt x="325382" y="471135"/>
                  </a:lnTo>
                  <a:lnTo>
                    <a:pt x="325382" y="482153"/>
                  </a:lnTo>
                  <a:cubicBezTo>
                    <a:pt x="145926" y="482270"/>
                    <a:pt x="0" y="374506"/>
                    <a:pt x="0" y="241077"/>
                  </a:cubicBezTo>
                  <a:lnTo>
                    <a:pt x="14578" y="241077"/>
                  </a:lnTo>
                  <a:lnTo>
                    <a:pt x="0" y="241077"/>
                  </a:lnTo>
                  <a:moveTo>
                    <a:pt x="29156" y="241077"/>
                  </a:moveTo>
                  <a:lnTo>
                    <a:pt x="14578" y="241077"/>
                  </a:lnTo>
                  <a:lnTo>
                    <a:pt x="29156" y="241077"/>
                  </a:lnTo>
                  <a:cubicBezTo>
                    <a:pt x="29156" y="361835"/>
                    <a:pt x="161525" y="460117"/>
                    <a:pt x="325382" y="460117"/>
                  </a:cubicBezTo>
                  <a:lnTo>
                    <a:pt x="801064" y="460117"/>
                  </a:lnTo>
                  <a:cubicBezTo>
                    <a:pt x="964921" y="460117"/>
                    <a:pt x="1097290" y="361835"/>
                    <a:pt x="1097290" y="241077"/>
                  </a:cubicBezTo>
                  <a:cubicBezTo>
                    <a:pt x="1097290" y="236008"/>
                    <a:pt x="1101809" y="231601"/>
                    <a:pt x="1108369" y="230389"/>
                  </a:cubicBezTo>
                  <a:lnTo>
                    <a:pt x="1111868" y="241077"/>
                  </a:lnTo>
                  <a:lnTo>
                    <a:pt x="1097290" y="241077"/>
                  </a:lnTo>
                  <a:cubicBezTo>
                    <a:pt x="1097290" y="120318"/>
                    <a:pt x="964921" y="22036"/>
                    <a:pt x="801064" y="22036"/>
                  </a:cubicBezTo>
                  <a:lnTo>
                    <a:pt x="325382" y="22036"/>
                  </a:lnTo>
                  <a:lnTo>
                    <a:pt x="325382" y="11018"/>
                  </a:lnTo>
                  <a:lnTo>
                    <a:pt x="325382" y="22036"/>
                  </a:lnTo>
                  <a:cubicBezTo>
                    <a:pt x="161525" y="22036"/>
                    <a:pt x="29156" y="120318"/>
                    <a:pt x="29156" y="241077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028416" y="7921849"/>
            <a:ext cx="1011165" cy="4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99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НСЗУ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845669" y="7843079"/>
            <a:ext cx="2367853" cy="659907"/>
            <a:chOff x="0" y="0"/>
            <a:chExt cx="1772921" cy="4941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72985" cy="494035"/>
            </a:xfrm>
            <a:custGeom>
              <a:avLst/>
              <a:gdLst/>
              <a:ahLst/>
              <a:cxnLst/>
              <a:rect l="l" t="t" r="r" b="b"/>
              <a:pathLst>
                <a:path w="1772985" h="494035">
                  <a:moveTo>
                    <a:pt x="0" y="247018"/>
                  </a:moveTo>
                  <a:cubicBezTo>
                    <a:pt x="0" y="110300"/>
                    <a:pt x="138148" y="0"/>
                    <a:pt x="307830" y="0"/>
                  </a:cubicBezTo>
                  <a:lnTo>
                    <a:pt x="1465160" y="0"/>
                  </a:lnTo>
                  <a:lnTo>
                    <a:pt x="1465160" y="11290"/>
                  </a:lnTo>
                  <a:lnTo>
                    <a:pt x="1465160" y="0"/>
                  </a:lnTo>
                  <a:cubicBezTo>
                    <a:pt x="1634705" y="0"/>
                    <a:pt x="1772985" y="110300"/>
                    <a:pt x="1772985" y="247018"/>
                  </a:cubicBezTo>
                  <a:lnTo>
                    <a:pt x="1759339" y="247018"/>
                  </a:lnTo>
                  <a:lnTo>
                    <a:pt x="1772985" y="247018"/>
                  </a:lnTo>
                  <a:lnTo>
                    <a:pt x="1759339" y="247018"/>
                  </a:lnTo>
                  <a:lnTo>
                    <a:pt x="1772985" y="247018"/>
                  </a:lnTo>
                  <a:cubicBezTo>
                    <a:pt x="1772985" y="383735"/>
                    <a:pt x="1634842" y="494035"/>
                    <a:pt x="1465160" y="494035"/>
                  </a:cubicBezTo>
                  <a:lnTo>
                    <a:pt x="1465160" y="482746"/>
                  </a:lnTo>
                  <a:lnTo>
                    <a:pt x="1465160" y="494035"/>
                  </a:lnTo>
                  <a:lnTo>
                    <a:pt x="307830" y="494035"/>
                  </a:lnTo>
                  <a:lnTo>
                    <a:pt x="307830" y="482746"/>
                  </a:lnTo>
                  <a:lnTo>
                    <a:pt x="307830" y="494035"/>
                  </a:lnTo>
                  <a:cubicBezTo>
                    <a:pt x="138148" y="494154"/>
                    <a:pt x="0" y="383848"/>
                    <a:pt x="0" y="247018"/>
                  </a:cubicBezTo>
                  <a:lnTo>
                    <a:pt x="13651" y="247018"/>
                  </a:lnTo>
                  <a:lnTo>
                    <a:pt x="0" y="247018"/>
                  </a:lnTo>
                  <a:moveTo>
                    <a:pt x="27302" y="247018"/>
                  </a:moveTo>
                  <a:lnTo>
                    <a:pt x="13651" y="247018"/>
                  </a:lnTo>
                  <a:lnTo>
                    <a:pt x="27302" y="247018"/>
                  </a:lnTo>
                  <a:cubicBezTo>
                    <a:pt x="27302" y="370639"/>
                    <a:pt x="152481" y="471456"/>
                    <a:pt x="307830" y="471456"/>
                  </a:cubicBezTo>
                  <a:lnTo>
                    <a:pt x="1465160" y="471456"/>
                  </a:lnTo>
                  <a:cubicBezTo>
                    <a:pt x="1620508" y="471456"/>
                    <a:pt x="1745688" y="370639"/>
                    <a:pt x="1745688" y="247018"/>
                  </a:cubicBezTo>
                  <a:cubicBezTo>
                    <a:pt x="1745688" y="123396"/>
                    <a:pt x="1620508" y="22579"/>
                    <a:pt x="1465160" y="22579"/>
                  </a:cubicBezTo>
                  <a:lnTo>
                    <a:pt x="307830" y="22579"/>
                  </a:lnTo>
                  <a:lnTo>
                    <a:pt x="307830" y="11290"/>
                  </a:lnTo>
                  <a:lnTo>
                    <a:pt x="307830" y="22579"/>
                  </a:lnTo>
                  <a:cubicBezTo>
                    <a:pt x="152481" y="22579"/>
                    <a:pt x="27302" y="123396"/>
                    <a:pt x="27302" y="247018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7093172" y="7960370"/>
            <a:ext cx="2027863" cy="4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99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МІНЦИФРИ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596142" y="7804558"/>
            <a:ext cx="4105513" cy="659907"/>
            <a:chOff x="0" y="0"/>
            <a:chExt cx="2754909" cy="4428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54884" cy="442755"/>
            </a:xfrm>
            <a:custGeom>
              <a:avLst/>
              <a:gdLst/>
              <a:ahLst/>
              <a:cxnLst/>
              <a:rect l="l" t="t" r="r" b="b"/>
              <a:pathLst>
                <a:path w="2754884" h="442755">
                  <a:moveTo>
                    <a:pt x="0" y="221377"/>
                  </a:moveTo>
                  <a:cubicBezTo>
                    <a:pt x="0" y="98750"/>
                    <a:pt x="129413" y="0"/>
                    <a:pt x="288036" y="0"/>
                  </a:cubicBezTo>
                  <a:lnTo>
                    <a:pt x="2466848" y="0"/>
                  </a:lnTo>
                  <a:lnTo>
                    <a:pt x="2466848" y="10118"/>
                  </a:lnTo>
                  <a:lnTo>
                    <a:pt x="2466848" y="0"/>
                  </a:lnTo>
                  <a:cubicBezTo>
                    <a:pt x="2625471" y="0"/>
                    <a:pt x="2754884" y="98750"/>
                    <a:pt x="2754884" y="221377"/>
                  </a:cubicBezTo>
                  <a:lnTo>
                    <a:pt x="2742184" y="221377"/>
                  </a:lnTo>
                  <a:lnTo>
                    <a:pt x="2754884" y="221377"/>
                  </a:lnTo>
                  <a:lnTo>
                    <a:pt x="2742184" y="221377"/>
                  </a:lnTo>
                  <a:lnTo>
                    <a:pt x="2754884" y="221377"/>
                  </a:lnTo>
                  <a:cubicBezTo>
                    <a:pt x="2754884" y="344005"/>
                    <a:pt x="2625471" y="442755"/>
                    <a:pt x="2466848" y="442755"/>
                  </a:cubicBezTo>
                  <a:lnTo>
                    <a:pt x="2466848" y="432637"/>
                  </a:lnTo>
                  <a:lnTo>
                    <a:pt x="2466848" y="442755"/>
                  </a:lnTo>
                  <a:lnTo>
                    <a:pt x="288036" y="442755"/>
                  </a:lnTo>
                  <a:lnTo>
                    <a:pt x="288036" y="432637"/>
                  </a:lnTo>
                  <a:lnTo>
                    <a:pt x="288036" y="442755"/>
                  </a:lnTo>
                  <a:cubicBezTo>
                    <a:pt x="129413" y="442866"/>
                    <a:pt x="0" y="344005"/>
                    <a:pt x="0" y="221377"/>
                  </a:cubicBezTo>
                  <a:lnTo>
                    <a:pt x="12700" y="221377"/>
                  </a:lnTo>
                  <a:lnTo>
                    <a:pt x="0" y="221377"/>
                  </a:lnTo>
                  <a:moveTo>
                    <a:pt x="25400" y="221377"/>
                  </a:moveTo>
                  <a:lnTo>
                    <a:pt x="12700" y="221377"/>
                  </a:lnTo>
                  <a:lnTo>
                    <a:pt x="25400" y="221377"/>
                  </a:lnTo>
                  <a:cubicBezTo>
                    <a:pt x="25400" y="332167"/>
                    <a:pt x="142494" y="422519"/>
                    <a:pt x="288036" y="422519"/>
                  </a:cubicBezTo>
                  <a:lnTo>
                    <a:pt x="2466848" y="422519"/>
                  </a:lnTo>
                  <a:cubicBezTo>
                    <a:pt x="2612390" y="422519"/>
                    <a:pt x="2729484" y="332066"/>
                    <a:pt x="2729484" y="221377"/>
                  </a:cubicBezTo>
                  <a:cubicBezTo>
                    <a:pt x="2729484" y="110689"/>
                    <a:pt x="2612390" y="20236"/>
                    <a:pt x="2466848" y="20236"/>
                  </a:cubicBezTo>
                  <a:lnTo>
                    <a:pt x="288036" y="20236"/>
                  </a:lnTo>
                  <a:lnTo>
                    <a:pt x="288036" y="10118"/>
                  </a:lnTo>
                  <a:lnTo>
                    <a:pt x="288036" y="20236"/>
                  </a:lnTo>
                  <a:cubicBezTo>
                    <a:pt x="142494" y="20236"/>
                    <a:pt x="25400" y="110689"/>
                    <a:pt x="25400" y="221377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928305" y="7916765"/>
            <a:ext cx="3930065" cy="4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99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ДІЯ.ЦИФРОВА ОСВІТА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153646" y="7843079"/>
            <a:ext cx="1614275" cy="633486"/>
            <a:chOff x="0" y="0"/>
            <a:chExt cx="1416383" cy="55582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16396" cy="555752"/>
            </a:xfrm>
            <a:custGeom>
              <a:avLst/>
              <a:gdLst/>
              <a:ahLst/>
              <a:cxnLst/>
              <a:rect l="l" t="t" r="r" b="b"/>
              <a:pathLst>
                <a:path w="1416396" h="555752">
                  <a:moveTo>
                    <a:pt x="0" y="277876"/>
                  </a:moveTo>
                  <a:cubicBezTo>
                    <a:pt x="0" y="124206"/>
                    <a:pt x="177715" y="0"/>
                    <a:pt x="396046" y="0"/>
                  </a:cubicBezTo>
                  <a:lnTo>
                    <a:pt x="1020177" y="0"/>
                  </a:lnTo>
                  <a:lnTo>
                    <a:pt x="1020177" y="12700"/>
                  </a:lnTo>
                  <a:lnTo>
                    <a:pt x="1020177" y="0"/>
                  </a:lnTo>
                  <a:lnTo>
                    <a:pt x="1020177" y="12700"/>
                  </a:lnTo>
                  <a:lnTo>
                    <a:pt x="1020177" y="0"/>
                  </a:lnTo>
                  <a:cubicBezTo>
                    <a:pt x="1238685" y="0"/>
                    <a:pt x="1416396" y="124206"/>
                    <a:pt x="1416396" y="277876"/>
                  </a:cubicBezTo>
                  <a:cubicBezTo>
                    <a:pt x="1416396" y="283718"/>
                    <a:pt x="1410903" y="288798"/>
                    <a:pt x="1402921" y="290195"/>
                  </a:cubicBezTo>
                  <a:lnTo>
                    <a:pt x="1398665" y="277876"/>
                  </a:lnTo>
                  <a:lnTo>
                    <a:pt x="1416396" y="277876"/>
                  </a:lnTo>
                  <a:cubicBezTo>
                    <a:pt x="1416396" y="431673"/>
                    <a:pt x="1238686" y="555752"/>
                    <a:pt x="1020355" y="555752"/>
                  </a:cubicBezTo>
                  <a:lnTo>
                    <a:pt x="1020355" y="543052"/>
                  </a:lnTo>
                  <a:lnTo>
                    <a:pt x="1020355" y="555752"/>
                  </a:lnTo>
                  <a:lnTo>
                    <a:pt x="396046" y="555752"/>
                  </a:lnTo>
                  <a:lnTo>
                    <a:pt x="396046" y="543052"/>
                  </a:lnTo>
                  <a:lnTo>
                    <a:pt x="396046" y="555752"/>
                  </a:lnTo>
                  <a:cubicBezTo>
                    <a:pt x="177715" y="555879"/>
                    <a:pt x="0" y="431673"/>
                    <a:pt x="0" y="277876"/>
                  </a:cubicBezTo>
                  <a:lnTo>
                    <a:pt x="17736" y="277876"/>
                  </a:lnTo>
                  <a:lnTo>
                    <a:pt x="0" y="277876"/>
                  </a:lnTo>
                  <a:moveTo>
                    <a:pt x="35472" y="277876"/>
                  </a:moveTo>
                  <a:lnTo>
                    <a:pt x="17736" y="277876"/>
                  </a:lnTo>
                  <a:lnTo>
                    <a:pt x="35472" y="277876"/>
                  </a:lnTo>
                  <a:cubicBezTo>
                    <a:pt x="35472" y="417068"/>
                    <a:pt x="196515" y="530352"/>
                    <a:pt x="396046" y="530352"/>
                  </a:cubicBezTo>
                  <a:lnTo>
                    <a:pt x="1020177" y="530352"/>
                  </a:lnTo>
                  <a:cubicBezTo>
                    <a:pt x="1219708" y="530352"/>
                    <a:pt x="1380751" y="417068"/>
                    <a:pt x="1380751" y="277876"/>
                  </a:cubicBezTo>
                  <a:cubicBezTo>
                    <a:pt x="1380751" y="272034"/>
                    <a:pt x="1386249" y="266954"/>
                    <a:pt x="1394231" y="265557"/>
                  </a:cubicBezTo>
                  <a:lnTo>
                    <a:pt x="1398487" y="277876"/>
                  </a:lnTo>
                  <a:lnTo>
                    <a:pt x="1380751" y="277876"/>
                  </a:lnTo>
                  <a:cubicBezTo>
                    <a:pt x="1380929" y="138684"/>
                    <a:pt x="1219885" y="25400"/>
                    <a:pt x="1020177" y="25400"/>
                  </a:cubicBezTo>
                  <a:lnTo>
                    <a:pt x="396046" y="25400"/>
                  </a:lnTo>
                  <a:lnTo>
                    <a:pt x="396046" y="12700"/>
                  </a:lnTo>
                  <a:lnTo>
                    <a:pt x="396046" y="25400"/>
                  </a:lnTo>
                  <a:cubicBezTo>
                    <a:pt x="196515" y="25400"/>
                    <a:pt x="35472" y="138684"/>
                    <a:pt x="35472" y="277876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4458446" y="7921849"/>
            <a:ext cx="1161434" cy="4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2"/>
              </a:lnSpc>
            </a:pPr>
            <a:r>
              <a:rPr lang="en-US" sz="2499">
                <a:solidFill>
                  <a:srgbClr val="16FFBB"/>
                </a:solidFill>
                <a:latin typeface="Noto Serif"/>
                <a:ea typeface="Noto Serif"/>
                <a:cs typeface="Noto Serif"/>
                <a:sym typeface="Noto Serif"/>
              </a:rPr>
              <a:t>USAID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469720" y="9444352"/>
            <a:ext cx="1789580" cy="524132"/>
            <a:chOff x="0" y="0"/>
            <a:chExt cx="4383684" cy="1283894"/>
          </a:xfrm>
        </p:grpSpPr>
        <p:sp>
          <p:nvSpPr>
            <p:cNvPr id="28" name="Freeform 28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01328" y="1426073"/>
            <a:ext cx="4955381" cy="7434853"/>
            <a:chOff x="0" y="0"/>
            <a:chExt cx="6607175" cy="9913137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6607175" cy="9913112"/>
            </a:xfrm>
            <a:custGeom>
              <a:avLst/>
              <a:gdLst/>
              <a:ahLst/>
              <a:cxnLst/>
              <a:rect l="l" t="t" r="r" b="b"/>
              <a:pathLst>
                <a:path w="6607175" h="9913112">
                  <a:moveTo>
                    <a:pt x="0" y="0"/>
                  </a:moveTo>
                  <a:lnTo>
                    <a:pt x="6607175" y="0"/>
                  </a:lnTo>
                  <a:lnTo>
                    <a:pt x="6607175" y="9913112"/>
                  </a:lnTo>
                  <a:lnTo>
                    <a:pt x="0" y="9913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2" b="-5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489434" y="3362173"/>
            <a:ext cx="6727360" cy="775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Дякую</a:t>
            </a:r>
            <a:r>
              <a:rPr lang="en-US" sz="60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за</a:t>
            </a:r>
            <a:r>
              <a:rPr lang="en-US" sz="60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увагу</a:t>
            </a:r>
            <a:r>
              <a:rPr lang="en-US" sz="48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89434" y="5005092"/>
            <a:ext cx="7706763" cy="55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</a:pPr>
            <a:r>
              <a:rPr lang="en-US" sz="3600" b="1" dirty="0" err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Кізюн</a:t>
            </a:r>
            <a:r>
              <a:rPr lang="en-US" sz="3600" b="1" dirty="0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600" b="1" dirty="0" err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Юлія</a:t>
            </a:r>
            <a:r>
              <a:rPr lang="en-US" sz="3600" b="1" dirty="0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600" b="1" dirty="0" err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Олександрівна</a:t>
            </a:r>
            <a:endParaRPr lang="en-US" sz="3600" b="1" dirty="0" err="1">
              <a:solidFill>
                <a:srgbClr val="E0E4E6"/>
              </a:solidFill>
              <a:latin typeface="Noto Serif Bold"/>
              <a:ea typeface="Noto Serif Bold"/>
              <a:cs typeface="Noto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89434" y="5822604"/>
            <a:ext cx="7706763" cy="44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2"/>
              </a:lnSpc>
            </a:pPr>
            <a:r>
              <a:rPr lang="en-US" sz="2400" b="1">
                <a:solidFill>
                  <a:srgbClr val="E0E4E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+38(093)51-39-366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89434" y="6510928"/>
            <a:ext cx="7706763" cy="42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8"/>
              </a:lnSpc>
            </a:pPr>
            <a:r>
              <a:rPr lang="en-US" sz="2400" b="1" u="sng" dirty="0">
                <a:solidFill>
                  <a:srgbClr val="16FFBB"/>
                </a:solidFill>
                <a:latin typeface="Noto Serif Bold"/>
                <a:ea typeface="Noto Serif Bold"/>
                <a:cs typeface="Noto Serif Bold"/>
                <a:sym typeface="Noto Serif Bold"/>
                <a:hlinkClick r:id="rId4" tooltip="mailto:y.kiziun@gmail.com"/>
              </a:rPr>
              <a:t>y.kiziun@gmail.com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119774" y="8357292"/>
            <a:ext cx="3076423" cy="901008"/>
            <a:chOff x="0" y="0"/>
            <a:chExt cx="4101897" cy="1201344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4101846" cy="1201293"/>
            </a:xfrm>
            <a:custGeom>
              <a:avLst/>
              <a:gdLst/>
              <a:ahLst/>
              <a:cxnLst/>
              <a:rect l="l" t="t" r="r" b="b"/>
              <a:pathLst>
                <a:path w="4101846" h="1201293">
                  <a:moveTo>
                    <a:pt x="0" y="0"/>
                  </a:moveTo>
                  <a:lnTo>
                    <a:pt x="4101846" y="0"/>
                  </a:lnTo>
                  <a:lnTo>
                    <a:pt x="4101846" y="1201293"/>
                  </a:lnTo>
                  <a:lnTo>
                    <a:pt x="0" y="1201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12" r="-1" b="-215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65014" y="1009650"/>
            <a:ext cx="1608534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12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Рамка цифрової компетентності працівника охорони здоров'я України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197866"/>
            <a:ext cx="16157972" cy="6060434"/>
            <a:chOff x="0" y="0"/>
            <a:chExt cx="21543962" cy="80805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43794" cy="8080578"/>
            </a:xfrm>
            <a:custGeom>
              <a:avLst/>
              <a:gdLst/>
              <a:ahLst/>
              <a:cxnLst/>
              <a:rect l="l" t="t" r="r" b="b"/>
              <a:pathLst>
                <a:path w="21543794" h="8080578">
                  <a:moveTo>
                    <a:pt x="0" y="915315"/>
                  </a:moveTo>
                  <a:cubicBezTo>
                    <a:pt x="0" y="409768"/>
                    <a:pt x="877275" y="0"/>
                    <a:pt x="1959605" y="0"/>
                  </a:cubicBezTo>
                  <a:lnTo>
                    <a:pt x="19584188" y="0"/>
                  </a:lnTo>
                  <a:cubicBezTo>
                    <a:pt x="20666518" y="0"/>
                    <a:pt x="21543794" y="409768"/>
                    <a:pt x="21543794" y="915315"/>
                  </a:cubicBezTo>
                  <a:lnTo>
                    <a:pt x="21543794" y="7165263"/>
                  </a:lnTo>
                  <a:cubicBezTo>
                    <a:pt x="21543794" y="7670811"/>
                    <a:pt x="20666518" y="8080578"/>
                    <a:pt x="19584188" y="8080578"/>
                  </a:cubicBezTo>
                  <a:lnTo>
                    <a:pt x="1959605" y="8080578"/>
                  </a:lnTo>
                  <a:cubicBezTo>
                    <a:pt x="877275" y="8080578"/>
                    <a:pt x="0" y="7670811"/>
                    <a:pt x="0" y="7165263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597523" y="3749431"/>
            <a:ext cx="3778846" cy="49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2"/>
              </a:lnSpc>
            </a:pPr>
            <a:r>
              <a:rPr lang="en-US" sz="32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Офіційний статус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7523" y="4671144"/>
            <a:ext cx="14862390" cy="157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Рамка затверджена Кабінетом Міністрів України у рамках програми цифрової трансформації галузі охорони здоров'я до 2025 року. Вона є обов'язковим орієнтиром для закладів охорони здоров'я, навчальних установ та роботодавців.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7523" y="6850614"/>
            <a:ext cx="14862390" cy="157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Документ розроблений спільно МОЗ, Міністерством цифрової трансформації, МОН та НСЗУ за технічної та фінансової підтримки USAID в рамках проєкту «Підтримка реформи охорони здоров'я в Україні».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469720" y="9453877"/>
            <a:ext cx="1789580" cy="524132"/>
            <a:chOff x="0" y="0"/>
            <a:chExt cx="4383684" cy="1283894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4D6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86" y="20815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01328" y="4016721"/>
            <a:ext cx="16094716" cy="2180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2700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Документ чітко окреслює </a:t>
            </a:r>
            <a:r>
              <a:rPr lang="en-US" sz="2700" b="1">
                <a:solidFill>
                  <a:srgbClr val="FBFDFD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6 ключових сфер цифрових навичок</a:t>
            </a:r>
            <a:r>
              <a:rPr lang="en-US" sz="2700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, якими має володіти кожен медичний працівник — від молодшого медичного персоналу до лікарів-спеціалістів. Для кожної сфери визначено рівні компетентності: базовий, середній та просунутий.</a:t>
            </a:r>
          </a:p>
        </p:txBody>
      </p:sp>
      <p:sp>
        <p:nvSpPr>
          <p:cNvPr id="7" name="Freeform 7"/>
          <p:cNvSpPr/>
          <p:nvPr/>
        </p:nvSpPr>
        <p:spPr>
          <a:xfrm rot="5370000">
            <a:off x="7648312" y="7959773"/>
            <a:ext cx="3039002" cy="74141"/>
          </a:xfrm>
          <a:custGeom>
            <a:avLst/>
            <a:gdLst/>
            <a:ahLst/>
            <a:cxnLst/>
            <a:rect l="l" t="t" r="r" b="b"/>
            <a:pathLst>
              <a:path w="3039002" h="74141">
                <a:moveTo>
                  <a:pt x="415" y="0"/>
                </a:moveTo>
                <a:lnTo>
                  <a:pt x="3039001" y="26518"/>
                </a:lnTo>
                <a:lnTo>
                  <a:pt x="3038586" y="74141"/>
                </a:lnTo>
                <a:lnTo>
                  <a:pt x="0" y="47624"/>
                </a:lnTo>
                <a:lnTo>
                  <a:pt x="41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21914" t="-90317" r="-9556" b="-8586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01328" y="1245394"/>
            <a:ext cx="16085344" cy="148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4"/>
              </a:lnSpc>
            </a:pPr>
            <a:r>
              <a:rPr lang="en-US" sz="4800" b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Рамка цифрової компетентності працівника охорони здоров'я України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1328" y="3237997"/>
            <a:ext cx="636627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2"/>
              </a:lnSpc>
            </a:pPr>
            <a:r>
              <a:rPr lang="en-US" sz="34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Що</a:t>
            </a:r>
            <a:r>
              <a:rPr lang="en-US" sz="34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4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визначає</a:t>
            </a:r>
            <a:r>
              <a:rPr lang="en-US" sz="34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34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Рамка</a:t>
            </a:r>
            <a:r>
              <a:rPr lang="en-US" sz="34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1328" y="6731010"/>
            <a:ext cx="7419885" cy="278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6735" lvl="1" indent="-208368" algn="l">
              <a:lnSpc>
                <a:spcPts val="4469"/>
              </a:lnSpc>
              <a:buFont typeface="Arial"/>
              <a:buChar char="•"/>
            </a:pPr>
            <a:r>
              <a:rPr lang="en-US" sz="2763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Чіткі індикатори оцінювання цифрових навичок</a:t>
            </a:r>
          </a:p>
          <a:p>
            <a:pPr marL="416735" lvl="1" indent="-208368" algn="l">
              <a:lnSpc>
                <a:spcPts val="4469"/>
              </a:lnSpc>
              <a:buFont typeface="Arial"/>
              <a:buChar char="•"/>
            </a:pPr>
            <a:r>
              <a:rPr lang="en-US" sz="2763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Рекомендації для навчальних програм медичних коледжів</a:t>
            </a:r>
          </a:p>
          <a:p>
            <a:pPr algn="l">
              <a:lnSpc>
                <a:spcPts val="4469"/>
              </a:lnSpc>
            </a:pPr>
            <a:endParaRPr lang="en-US" sz="2763">
              <a:solidFill>
                <a:srgbClr val="FBFDFD"/>
              </a:solidFill>
              <a:latin typeface="Noto Serif"/>
              <a:ea typeface="Noto Serif"/>
              <a:cs typeface="Noto Serif"/>
              <a:sym typeface="Noto Serif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24265" y="6731010"/>
            <a:ext cx="7302745" cy="223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9286" lvl="1" indent="-209643" algn="l">
              <a:lnSpc>
                <a:spcPts val="4497"/>
              </a:lnSpc>
              <a:buFont typeface="Arial"/>
              <a:buChar char="•"/>
            </a:pPr>
            <a:r>
              <a:rPr lang="en-US" sz="2780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Критерії для атестації та підвищення кваліфікації</a:t>
            </a:r>
          </a:p>
          <a:p>
            <a:pPr marL="419286" lvl="1" indent="-209643" algn="l">
              <a:lnSpc>
                <a:spcPts val="4497"/>
              </a:lnSpc>
              <a:buFont typeface="Arial"/>
              <a:buChar char="•"/>
            </a:pPr>
            <a:r>
              <a:rPr lang="en-US" sz="2780">
                <a:solidFill>
                  <a:srgbClr val="FBFDFD"/>
                </a:solidFill>
                <a:latin typeface="Noto Serif"/>
                <a:ea typeface="Noto Serif"/>
                <a:cs typeface="Noto Serif"/>
                <a:sym typeface="Noto Serif"/>
              </a:rPr>
              <a:t>Інтеграція з Єдиним реєстром медичних працівників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469720" y="9449520"/>
            <a:ext cx="1789580" cy="524132"/>
            <a:chOff x="0" y="0"/>
            <a:chExt cx="4383684" cy="1283894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01328" y="1713428"/>
            <a:ext cx="9227344" cy="290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0"/>
              </a:lnSpc>
            </a:pPr>
            <a:r>
              <a:rPr lang="en-US" sz="62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Цифрові</a:t>
            </a:r>
            <a:r>
              <a:rPr lang="en-US" sz="62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2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навички</a:t>
            </a:r>
            <a:r>
              <a:rPr lang="en-US" sz="62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– </a:t>
            </a:r>
            <a:r>
              <a:rPr lang="en-US" sz="62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новий</a:t>
            </a:r>
            <a:r>
              <a:rPr lang="en-US" sz="62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2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стандарт</a:t>
            </a:r>
            <a:r>
              <a:rPr lang="en-US" sz="620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20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професії</a:t>
            </a:r>
            <a:endParaRPr lang="en-US" sz="6200" b="1" dirty="0">
              <a:solidFill>
                <a:srgbClr val="F0FC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01328" y="5937799"/>
            <a:ext cx="9227344" cy="264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5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Медичні сестри та брати, які впевнено опановують цифрові інструменти, стають рушіями змін у системі охорони здоров'я України — підвищуючи якість допомоги, прискорюючи документообіг і зміцнюючи довіру пацієнтів.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549127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962022"/>
            <a:ext cx="11549261" cy="71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6"/>
              </a:lnSpc>
            </a:pP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Шість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сфер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цифрової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компетентності</a:t>
            </a:r>
            <a:endParaRPr lang="en-US" sz="4599" b="1" dirty="0">
              <a:solidFill>
                <a:srgbClr val="F0FC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 rot="5400000">
            <a:off x="4931291" y="-1014611"/>
            <a:ext cx="5789820" cy="13534042"/>
            <a:chOff x="0" y="0"/>
            <a:chExt cx="15793990" cy="369193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93865" cy="36919374"/>
            </a:xfrm>
            <a:custGeom>
              <a:avLst/>
              <a:gdLst/>
              <a:ahLst/>
              <a:cxnLst/>
              <a:rect l="l" t="t" r="r" b="b"/>
              <a:pathLst>
                <a:path w="15793865" h="36919374">
                  <a:moveTo>
                    <a:pt x="0" y="4181985"/>
                  </a:moveTo>
                  <a:cubicBezTo>
                    <a:pt x="0" y="1872189"/>
                    <a:pt x="643135" y="0"/>
                    <a:pt x="1436597" y="0"/>
                  </a:cubicBezTo>
                  <a:lnTo>
                    <a:pt x="14357269" y="0"/>
                  </a:lnTo>
                  <a:cubicBezTo>
                    <a:pt x="15150731" y="0"/>
                    <a:pt x="15793865" y="1872189"/>
                    <a:pt x="15793865" y="4181985"/>
                  </a:cubicBezTo>
                  <a:lnTo>
                    <a:pt x="15793865" y="32737388"/>
                  </a:lnTo>
                  <a:cubicBezTo>
                    <a:pt x="15793865" y="35047185"/>
                    <a:pt x="15150731" y="36919374"/>
                    <a:pt x="14357269" y="36919374"/>
                  </a:cubicBezTo>
                  <a:lnTo>
                    <a:pt x="1436597" y="36919374"/>
                  </a:lnTo>
                  <a:cubicBezTo>
                    <a:pt x="643135" y="36919374"/>
                    <a:pt x="0" y="35047185"/>
                    <a:pt x="0" y="32737388"/>
                  </a:cubicBezTo>
                  <a:close/>
                </a:path>
              </a:pathLst>
            </a:custGeom>
            <a:solidFill>
              <a:srgbClr val="5E4CE6">
                <a:alpha val="56078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117860" y="3802333"/>
            <a:ext cx="11082533" cy="368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6"/>
              </a:lnSpc>
            </a:pPr>
            <a:r>
              <a:rPr lang="en-US" sz="3808">
                <a:solidFill>
                  <a:srgbClr val="E0E4E6"/>
                </a:solidFill>
                <a:latin typeface="Noto Sans"/>
                <a:ea typeface="Noto Sans"/>
                <a:cs typeface="Noto Sans"/>
                <a:sym typeface="Noto Sans"/>
              </a:rPr>
              <a:t>Рамка цифрової компетентності МОЗ України визначає структуру знань і навичок, якими має оволодіти кожен медпрацівник. Нижче наведено детальний опис кожної зі сфер із прикладами практичного застосування у медсестринській практиці.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69720" y="9453877"/>
            <a:ext cx="1789580" cy="524132"/>
            <a:chOff x="0" y="0"/>
            <a:chExt cx="4383684" cy="1283894"/>
          </a:xfrm>
        </p:grpSpPr>
        <p:sp>
          <p:nvSpPr>
            <p:cNvPr id="11" name="Freeform 11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-32222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46018" y="1343022"/>
            <a:ext cx="12969352" cy="700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26"/>
              </a:lnSpc>
            </a:pP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Шість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сфер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цифрової</a:t>
            </a:r>
            <a:r>
              <a:rPr lang="en-US" sz="4599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99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компетентності</a:t>
            </a:r>
            <a:endParaRPr lang="en-US" sz="4599" b="1" dirty="0">
              <a:solidFill>
                <a:srgbClr val="F0FC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46018" y="2683746"/>
            <a:ext cx="15038410" cy="47625"/>
            <a:chOff x="0" y="0"/>
            <a:chExt cx="16470737" cy="521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88136" y="2853776"/>
            <a:ext cx="9882854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9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Основи комп'ютерної грамотності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8136" y="3432413"/>
            <a:ext cx="1484433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Робота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з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операційними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системами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,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базовими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офісними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програмами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(Word, Excel),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друк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та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сканування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документів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,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використання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пошукових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систем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для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отримання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клінічної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  <a:r>
              <a:rPr lang="en-US" sz="2599" dirty="0" err="1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інформації</a:t>
            </a:r>
            <a:r>
              <a:rPr lang="en-US" sz="2599" dirty="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4952350"/>
            <a:ext cx="6079179" cy="1856927"/>
            <a:chOff x="0" y="0"/>
            <a:chExt cx="8105572" cy="24759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05521" cy="2475865"/>
            </a:xfrm>
            <a:custGeom>
              <a:avLst/>
              <a:gdLst/>
              <a:ahLst/>
              <a:cxnLst/>
              <a:rect l="l" t="t" r="r" b="b"/>
              <a:pathLst>
                <a:path w="8105521" h="2475865">
                  <a:moveTo>
                    <a:pt x="0" y="121920"/>
                  </a:moveTo>
                  <a:cubicBezTo>
                    <a:pt x="0" y="54610"/>
                    <a:pt x="54610" y="0"/>
                    <a:pt x="121920" y="0"/>
                  </a:cubicBezTo>
                  <a:lnTo>
                    <a:pt x="7983601" y="0"/>
                  </a:lnTo>
                  <a:cubicBezTo>
                    <a:pt x="8050911" y="0"/>
                    <a:pt x="8105521" y="54610"/>
                    <a:pt x="8105521" y="121920"/>
                  </a:cubicBezTo>
                  <a:lnTo>
                    <a:pt x="8105521" y="2353945"/>
                  </a:lnTo>
                  <a:cubicBezTo>
                    <a:pt x="8105521" y="2421255"/>
                    <a:pt x="8050911" y="2475865"/>
                    <a:pt x="7983601" y="2475865"/>
                  </a:cubicBezTo>
                  <a:lnTo>
                    <a:pt x="121920" y="2475865"/>
                  </a:lnTo>
                  <a:cubicBezTo>
                    <a:pt x="54610" y="2475865"/>
                    <a:pt x="0" y="2421255"/>
                    <a:pt x="0" y="2353945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22772" y="5200044"/>
            <a:ext cx="961801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Інформаційна та медіаграмотність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2772" y="5781069"/>
            <a:ext cx="1484433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Критичне оцінювання медичних джерел в інтернеті, розрізнення достовірної та недостовірної інформації, використання профільних баз даних (PubMed, MedScape, ресурси МОЗ).</a:t>
            </a:r>
          </a:p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endParaRPr lang="en-US" sz="2599" u="none" strike="noStrike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28700" y="7398234"/>
            <a:ext cx="6079179" cy="1856927"/>
            <a:chOff x="0" y="0"/>
            <a:chExt cx="8105572" cy="2475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05521" cy="2475865"/>
            </a:xfrm>
            <a:custGeom>
              <a:avLst/>
              <a:gdLst/>
              <a:ahLst/>
              <a:cxnLst/>
              <a:rect l="l" t="t" r="r" b="b"/>
              <a:pathLst>
                <a:path w="8105521" h="2475865">
                  <a:moveTo>
                    <a:pt x="0" y="121920"/>
                  </a:moveTo>
                  <a:cubicBezTo>
                    <a:pt x="0" y="54610"/>
                    <a:pt x="54610" y="0"/>
                    <a:pt x="121920" y="0"/>
                  </a:cubicBezTo>
                  <a:lnTo>
                    <a:pt x="7983601" y="0"/>
                  </a:lnTo>
                  <a:cubicBezTo>
                    <a:pt x="8050911" y="0"/>
                    <a:pt x="8105521" y="54610"/>
                    <a:pt x="8105521" y="121920"/>
                  </a:cubicBezTo>
                  <a:lnTo>
                    <a:pt x="8105521" y="2353945"/>
                  </a:lnTo>
                  <a:cubicBezTo>
                    <a:pt x="8105521" y="2421255"/>
                    <a:pt x="8050911" y="2475865"/>
                    <a:pt x="7983601" y="2475865"/>
                  </a:cubicBezTo>
                  <a:lnTo>
                    <a:pt x="121920" y="2475865"/>
                  </a:lnTo>
                  <a:cubicBezTo>
                    <a:pt x="54610" y="2475865"/>
                    <a:pt x="0" y="2421255"/>
                    <a:pt x="0" y="2353945"/>
                  </a:cubicBez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501151" y="2411094"/>
            <a:ext cx="525066" cy="525066"/>
            <a:chOff x="0" y="0"/>
            <a:chExt cx="700088" cy="7000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4667161" y="2419947"/>
            <a:ext cx="118070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1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28700" y="4890933"/>
            <a:ext cx="15038410" cy="47625"/>
            <a:chOff x="0" y="0"/>
            <a:chExt cx="16470737" cy="521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466515" y="4670772"/>
            <a:ext cx="525066" cy="525066"/>
            <a:chOff x="0" y="0"/>
            <a:chExt cx="700088" cy="70008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4632525" y="4680113"/>
            <a:ext cx="188813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2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466515" y="7116647"/>
            <a:ext cx="525066" cy="525066"/>
            <a:chOff x="0" y="0"/>
            <a:chExt cx="700088" cy="70008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28700" y="7336818"/>
            <a:ext cx="15038410" cy="47625"/>
            <a:chOff x="0" y="0"/>
            <a:chExt cx="16470737" cy="5216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4632525" y="7125998"/>
            <a:ext cx="118070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22772" y="7664969"/>
            <a:ext cx="961801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999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Створ</a:t>
            </a:r>
            <a:r>
              <a:rPr lang="en-US" sz="2999" b="1" u="none" strike="noStrike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ення цифрового контенту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2772" y="8245994"/>
            <a:ext cx="14844338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Формув</a:t>
            </a:r>
            <a:r>
              <a:rPr lang="en-US" sz="2599" u="none" strike="noStrike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ання електронних медичних документів, заповнення форм у МІС, підготовка звітів та презентацій для внутрішньолікарняних нарад, ведення електронних журналів обліку.</a:t>
            </a:r>
          </a:p>
          <a:p>
            <a:pPr marL="0" lvl="0" indent="0" algn="l">
              <a:lnSpc>
                <a:spcPts val="3119"/>
              </a:lnSpc>
              <a:spcBef>
                <a:spcPct val="0"/>
              </a:spcBef>
            </a:pPr>
            <a:endParaRPr lang="en-US" sz="2599" u="none" strike="noStrike">
              <a:solidFill>
                <a:srgbClr val="FFFFFF"/>
              </a:solidFill>
              <a:latin typeface="Noto Serif"/>
              <a:ea typeface="Noto Serif"/>
              <a:cs typeface="Noto Serif"/>
              <a:sym typeface="Noto Serif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5469720" y="9455050"/>
            <a:ext cx="1789580" cy="524132"/>
            <a:chOff x="0" y="0"/>
            <a:chExt cx="4383684" cy="1283894"/>
          </a:xfrm>
        </p:grpSpPr>
        <p:sp>
          <p:nvSpPr>
            <p:cNvPr id="35" name="Freeform 35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56078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169840"/>
            <a:ext cx="13194488" cy="716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26"/>
              </a:lnSpc>
            </a:pPr>
            <a:r>
              <a:rPr lang="en-US" sz="45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Шість</a:t>
            </a:r>
            <a:r>
              <a:rPr lang="en-US" sz="45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сфер</a:t>
            </a:r>
            <a:r>
              <a:rPr lang="en-US" sz="45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цифрової</a:t>
            </a:r>
            <a:r>
              <a:rPr lang="en-US" sz="4550" b="1" dirty="0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4550" b="1" dirty="0" err="1">
                <a:solidFill>
                  <a:srgbClr val="F0FC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компетентності</a:t>
            </a:r>
            <a:endParaRPr lang="en-US" sz="4550" b="1" dirty="0" err="1">
              <a:solidFill>
                <a:srgbClr val="F0FCFF"/>
              </a:solidFill>
              <a:latin typeface="Noto Sans Bold"/>
              <a:ea typeface="Noto Sans Bold"/>
              <a:cs typeface="Noto Sa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2423973"/>
            <a:ext cx="15038410" cy="47625"/>
            <a:chOff x="0" y="0"/>
            <a:chExt cx="16470737" cy="521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22772" y="2851761"/>
            <a:ext cx="9787382" cy="45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6"/>
              </a:lnSpc>
            </a:pPr>
            <a:r>
              <a:rPr lang="en-US" sz="2999" b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Комунікація у цифровому суспільстві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2772" y="3453741"/>
            <a:ext cx="1484433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Використання захищених каналів зв'язку для консультацій із лікарями, взаємодія через портали НСЗУ та eHealth, участь у вебінарах і онлайн-навчаннях.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7009" y="7917937"/>
            <a:ext cx="811530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E0E4E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Вирішення технічних проблем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7009" y="8494769"/>
            <a:ext cx="1577398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Базове усунення несправностей із програмним забезпеченням, звернення до служби технічної підтримки, самостійне налаштування пристроїв і програм для роботи з МІС.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466515" y="2134003"/>
            <a:ext cx="525066" cy="525066"/>
            <a:chOff x="0" y="0"/>
            <a:chExt cx="700088" cy="7000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16FFBB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4632525" y="2142856"/>
            <a:ext cx="188813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4698945"/>
            <a:ext cx="15038410" cy="47625"/>
            <a:chOff x="0" y="0"/>
            <a:chExt cx="16470737" cy="521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466515" y="4478784"/>
            <a:ext cx="525066" cy="525066"/>
            <a:chOff x="0" y="0"/>
            <a:chExt cx="700088" cy="7000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29DDDA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4632525" y="4488125"/>
            <a:ext cx="188813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466515" y="7116647"/>
            <a:ext cx="525066" cy="525066"/>
            <a:chOff x="0" y="0"/>
            <a:chExt cx="700088" cy="7000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00151" cy="700151"/>
            </a:xfrm>
            <a:custGeom>
              <a:avLst/>
              <a:gdLst/>
              <a:ahLst/>
              <a:cxnLst/>
              <a:rect l="l" t="t" r="r" b="b"/>
              <a:pathLst>
                <a:path w="700151" h="700151">
                  <a:moveTo>
                    <a:pt x="0" y="350012"/>
                  </a:moveTo>
                  <a:cubicBezTo>
                    <a:pt x="0" y="156718"/>
                    <a:pt x="156718" y="0"/>
                    <a:pt x="350012" y="0"/>
                  </a:cubicBezTo>
                  <a:cubicBezTo>
                    <a:pt x="543306" y="0"/>
                    <a:pt x="700151" y="156718"/>
                    <a:pt x="700151" y="350012"/>
                  </a:cubicBezTo>
                  <a:cubicBezTo>
                    <a:pt x="700151" y="543306"/>
                    <a:pt x="543306" y="700151"/>
                    <a:pt x="350012" y="700151"/>
                  </a:cubicBezTo>
                  <a:cubicBezTo>
                    <a:pt x="156718" y="700151"/>
                    <a:pt x="0" y="543306"/>
                    <a:pt x="0" y="350012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28700" y="7336818"/>
            <a:ext cx="15038410" cy="47625"/>
            <a:chOff x="0" y="0"/>
            <a:chExt cx="16470737" cy="521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470633" cy="52161"/>
            </a:xfrm>
            <a:custGeom>
              <a:avLst/>
              <a:gdLst/>
              <a:ahLst/>
              <a:cxnLst/>
              <a:rect l="l" t="t" r="r" b="b"/>
              <a:pathLst>
                <a:path w="16470633" h="52161">
                  <a:moveTo>
                    <a:pt x="0" y="26081"/>
                  </a:moveTo>
                  <a:cubicBezTo>
                    <a:pt x="0" y="11671"/>
                    <a:pt x="46194" y="0"/>
                    <a:pt x="103227" y="0"/>
                  </a:cubicBezTo>
                  <a:lnTo>
                    <a:pt x="16367406" y="0"/>
                  </a:lnTo>
                  <a:cubicBezTo>
                    <a:pt x="16424439" y="0"/>
                    <a:pt x="16470633" y="11671"/>
                    <a:pt x="16470633" y="26081"/>
                  </a:cubicBezTo>
                  <a:cubicBezTo>
                    <a:pt x="16470633" y="40490"/>
                    <a:pt x="16424439" y="52161"/>
                    <a:pt x="16367406" y="52161"/>
                  </a:cubicBezTo>
                  <a:lnTo>
                    <a:pt x="103227" y="52161"/>
                  </a:lnTo>
                  <a:cubicBezTo>
                    <a:pt x="46194" y="52161"/>
                    <a:pt x="0" y="40490"/>
                    <a:pt x="0" y="26081"/>
                  </a:cubicBezTo>
                  <a:close/>
                </a:path>
              </a:pathLst>
            </a:custGeom>
            <a:solidFill>
              <a:srgbClr val="37A7E7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4632525" y="7125998"/>
            <a:ext cx="188813" cy="43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6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6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469720" y="9453877"/>
            <a:ext cx="1789580" cy="524132"/>
            <a:chOff x="0" y="0"/>
            <a:chExt cx="4383684" cy="1283894"/>
          </a:xfrm>
        </p:grpSpPr>
        <p:sp>
          <p:nvSpPr>
            <p:cNvPr id="27" name="Freeform 27" descr="preencoded.png"/>
            <p:cNvSpPr/>
            <p:nvPr/>
          </p:nvSpPr>
          <p:spPr>
            <a:xfrm>
              <a:off x="0" y="0"/>
              <a:ext cx="4383659" cy="1283843"/>
            </a:xfrm>
            <a:custGeom>
              <a:avLst/>
              <a:gdLst/>
              <a:ahLst/>
              <a:cxnLst/>
              <a:rect l="l" t="t" r="r" b="b"/>
              <a:pathLst>
                <a:path w="4383659" h="1283843">
                  <a:moveTo>
                    <a:pt x="0" y="0"/>
                  </a:moveTo>
                  <a:lnTo>
                    <a:pt x="4383659" y="0"/>
                  </a:lnTo>
                  <a:lnTo>
                    <a:pt x="4383659" y="1283843"/>
                  </a:lnTo>
                  <a:lnTo>
                    <a:pt x="0" y="12838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-3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222772" y="5127674"/>
            <a:ext cx="1093303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3000" b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Безпека у цифровому середовищі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2772" y="5729654"/>
            <a:ext cx="1484433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Захист персональних даних пацієнтів відповідно до Закону України «Про захист персональних даних», кібергігієна, розпізнавання кіберзагроз та безпечна робота з хмарними сервісами.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7d07d7-5145-4ed6-99e4-26d0809d42f9">
      <Terms xmlns="http://schemas.microsoft.com/office/infopath/2007/PartnerControls"/>
    </lcf76f155ced4ddcb4097134ff3c332f>
    <TaxCatchAll xmlns="5b7e80e6-8821-4be9-8917-c0ee21c1c9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1B308DFD1B69845BD5B70CA9D1525D9" ma:contentTypeVersion="15" ma:contentTypeDescription="Створення нового документа." ma:contentTypeScope="" ma:versionID="074b0161dc1d183622743ebc7a568420">
  <xsd:schema xmlns:xsd="http://www.w3.org/2001/XMLSchema" xmlns:xs="http://www.w3.org/2001/XMLSchema" xmlns:p="http://schemas.microsoft.com/office/2006/metadata/properties" xmlns:ns2="da7d07d7-5145-4ed6-99e4-26d0809d42f9" xmlns:ns3="5b7e80e6-8821-4be9-8917-c0ee21c1c9c7" targetNamespace="http://schemas.microsoft.com/office/2006/metadata/properties" ma:root="true" ma:fieldsID="119150c9359e5026f5290263e62516ca" ns2:_="" ns3:_="">
    <xsd:import namespace="da7d07d7-5145-4ed6-99e4-26d0809d42f9"/>
    <xsd:import namespace="5b7e80e6-8821-4be9-8917-c0ee21c1c9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d07d7-5145-4ed6-99e4-26d0809d4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190df430-6475-4a1d-8646-ae46a32db5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e80e6-8821-4be9-8917-c0ee21c1c9c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3d7430-8c69-4f6c-8589-061558fc7594}" ma:internalName="TaxCatchAll" ma:showField="CatchAllData" ma:web="5b7e80e6-8821-4be9-8917-c0ee21c1c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4E7841-974E-4938-A2B4-E720D359DC32}">
  <ds:schemaRefs>
    <ds:schemaRef ds:uri="http://schemas.microsoft.com/office/2006/metadata/properties"/>
    <ds:schemaRef ds:uri="http://schemas.microsoft.com/office/infopath/2007/PartnerControls"/>
    <ds:schemaRef ds:uri="da7d07d7-5145-4ed6-99e4-26d0809d42f9"/>
    <ds:schemaRef ds:uri="5b7e80e6-8821-4be9-8917-c0ee21c1c9c7"/>
  </ds:schemaRefs>
</ds:datastoreItem>
</file>

<file path=customXml/itemProps2.xml><?xml version="1.0" encoding="utf-8"?>
<ds:datastoreItem xmlns:ds="http://schemas.openxmlformats.org/officeDocument/2006/customXml" ds:itemID="{8CB4A586-A5F7-4449-8A32-8EFDDF3572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7d07d7-5145-4ed6-99e4-26d0809d42f9"/>
    <ds:schemaRef ds:uri="5b7e80e6-8821-4be9-8917-c0ee21c1c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ED7612-4CE4-4A8F-9F90-8FC941A716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2924</Words>
  <Application>Microsoft Office PowerPoint</Application>
  <PresentationFormat>Довільний</PresentationFormat>
  <Paragraphs>216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38" baseType="lpstr"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 грамотність для медичних сестер та братів в Україні</dc:title>
  <cp:lastModifiedBy>Наталія Пихтіна</cp:lastModifiedBy>
  <cp:revision>59</cp:revision>
  <dcterms:created xsi:type="dcterms:W3CDTF">2006-08-16T00:00:00Z</dcterms:created>
  <dcterms:modified xsi:type="dcterms:W3CDTF">2026-03-26T13:56:14Z</dcterms:modified>
  <dc:identifier>DAHE840rknc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0x01010091B308DFD1B69845BD5B70CA9D1525D9</vt:lpwstr>
  </property>
  <property fmtid="{D5CDD505-2E9C-101B-9397-08002B2CF9AE}" pid="3" name="MediaServiceImageTags">
    <vt:lpwstr/>
  </property>
</Properties>
</file>